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750" r:id="rId2"/>
  </p:sldMasterIdLst>
  <p:notesMasterIdLst>
    <p:notesMasterId r:id="rId77"/>
  </p:notesMasterIdLst>
  <p:sldIdLst>
    <p:sldId id="1092" r:id="rId3"/>
    <p:sldId id="1015" r:id="rId4"/>
    <p:sldId id="1096" r:id="rId5"/>
    <p:sldId id="1095" r:id="rId6"/>
    <p:sldId id="1046" r:id="rId7"/>
    <p:sldId id="847" r:id="rId8"/>
    <p:sldId id="836" r:id="rId9"/>
    <p:sldId id="1097" r:id="rId10"/>
    <p:sldId id="1098" r:id="rId11"/>
    <p:sldId id="1100" r:id="rId12"/>
    <p:sldId id="1038" r:id="rId13"/>
    <p:sldId id="1103" r:id="rId14"/>
    <p:sldId id="1101" r:id="rId15"/>
    <p:sldId id="1104" r:id="rId16"/>
    <p:sldId id="1094" r:id="rId17"/>
    <p:sldId id="1099" r:id="rId18"/>
    <p:sldId id="1106" r:id="rId19"/>
    <p:sldId id="1107" r:id="rId20"/>
    <p:sldId id="1105" r:id="rId21"/>
    <p:sldId id="1108" r:id="rId22"/>
    <p:sldId id="1073" r:id="rId23"/>
    <p:sldId id="1125" r:id="rId24"/>
    <p:sldId id="1052" r:id="rId25"/>
    <p:sldId id="1112" r:id="rId26"/>
    <p:sldId id="1113" r:id="rId27"/>
    <p:sldId id="1116" r:id="rId28"/>
    <p:sldId id="1118" r:id="rId29"/>
    <p:sldId id="1119" r:id="rId30"/>
    <p:sldId id="1120" r:id="rId31"/>
    <p:sldId id="1124" r:id="rId32"/>
    <p:sldId id="1061" r:id="rId33"/>
    <p:sldId id="1063" r:id="rId34"/>
    <p:sldId id="1065" r:id="rId35"/>
    <p:sldId id="1066" r:id="rId36"/>
    <p:sldId id="1067" r:id="rId37"/>
    <p:sldId id="1110" r:id="rId38"/>
    <p:sldId id="1123" r:id="rId39"/>
    <p:sldId id="1109" r:id="rId40"/>
    <p:sldId id="1126" r:id="rId41"/>
    <p:sldId id="1127" r:id="rId42"/>
    <p:sldId id="1039" r:id="rId43"/>
    <p:sldId id="1132" r:id="rId44"/>
    <p:sldId id="1133" r:id="rId45"/>
    <p:sldId id="1068" r:id="rId46"/>
    <p:sldId id="1147" r:id="rId47"/>
    <p:sldId id="1129" r:id="rId48"/>
    <p:sldId id="1130" r:id="rId49"/>
    <p:sldId id="1128" r:id="rId50"/>
    <p:sldId id="1131" r:id="rId51"/>
    <p:sldId id="1134" r:id="rId52"/>
    <p:sldId id="1069" r:id="rId53"/>
    <p:sldId id="1144" r:id="rId54"/>
    <p:sldId id="1145" r:id="rId55"/>
    <p:sldId id="1070" r:id="rId56"/>
    <p:sldId id="1090" r:id="rId57"/>
    <p:sldId id="1091" r:id="rId58"/>
    <p:sldId id="1136" r:id="rId59"/>
    <p:sldId id="1137" r:id="rId60"/>
    <p:sldId id="1138" r:id="rId61"/>
    <p:sldId id="1071" r:id="rId62"/>
    <p:sldId id="1143" r:id="rId63"/>
    <p:sldId id="1142" r:id="rId64"/>
    <p:sldId id="1146" r:id="rId65"/>
    <p:sldId id="1139" r:id="rId66"/>
    <p:sldId id="1078" r:id="rId67"/>
    <p:sldId id="1148" r:id="rId68"/>
    <p:sldId id="1072" r:id="rId69"/>
    <p:sldId id="1140" r:id="rId70"/>
    <p:sldId id="1141" r:id="rId71"/>
    <p:sldId id="1081" r:id="rId72"/>
    <p:sldId id="1084" r:id="rId73"/>
    <p:sldId id="1079" r:id="rId74"/>
    <p:sldId id="1149" r:id="rId75"/>
    <p:sldId id="1089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9" name="Author" initials="A" lastIdx="0" clrIdx="8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E6F4"/>
    <a:srgbClr val="161616"/>
    <a:srgbClr val="1A3A5A"/>
    <a:srgbClr val="1A3B5B"/>
    <a:srgbClr val="B9B9B9"/>
    <a:srgbClr val="EB4D00"/>
    <a:srgbClr val="3877BB"/>
    <a:srgbClr val="F9B317"/>
    <a:srgbClr val="FE663B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2C359A-77EF-4C29-BDC3-034BFF0FEDE4}" v="1529" dt="2022-12-12T19:48:56.2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3" autoAdjust="0"/>
    <p:restoredTop sz="86431" autoAdjust="0"/>
  </p:normalViewPr>
  <p:slideViewPr>
    <p:cSldViewPr snapToGrid="0">
      <p:cViewPr varScale="1">
        <p:scale>
          <a:sx n="42" d="100"/>
          <a:sy n="42" d="100"/>
        </p:scale>
        <p:origin x="68" y="3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8608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200" d="100"/>
        <a:sy n="200" d="100"/>
      </p:scale>
      <p:origin x="0" y="-23312"/>
    </p:cViewPr>
  </p:sorter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customXml" Target="../customXml/item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85" Type="http://schemas.openxmlformats.org/officeDocument/2006/relationships/customXml" Target="../customXml/item2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86" Type="http://schemas.openxmlformats.org/officeDocument/2006/relationships/customXml" Target="../customXml/item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visperoinc-my.sharepoint.com/personal/afarber_tpgi_com/Documents/wcag-over-tim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rgbClr val="1A3B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600" b="1" dirty="0">
                <a:solidFill>
                  <a:srgbClr val="1A3B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WCAG Level</a:t>
            </a:r>
            <a:r>
              <a:rPr lang="en-US" sz="1600" b="1" baseline="0" dirty="0">
                <a:solidFill>
                  <a:srgbClr val="1A3B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+ AA Success Criteria 2.0, 2.1, 2.2</a:t>
            </a:r>
            <a:endParaRPr lang="en-US" sz="1600" b="1" dirty="0">
              <a:solidFill>
                <a:srgbClr val="1A3B5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rgbClr val="1A3B5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187170321872202"/>
          <c:y val="0.18599755269188634"/>
          <c:w val="0.63519327312263596"/>
          <c:h val="0.65921600698184657"/>
        </c:manualLayout>
      </c:layout>
      <c:areaChart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Level A</c:v>
                </c:pt>
              </c:strCache>
            </c:strRef>
          </c:tx>
          <c:spPr>
            <a:solidFill>
              <a:schemeClr val="tx1">
                <a:lumMod val="75000"/>
              </a:schemeClr>
            </a:solidFill>
            <a:ln w="25400">
              <a:solidFill>
                <a:schemeClr val="bg1"/>
              </a:solidFill>
            </a:ln>
            <a:effectLst/>
          </c:spPr>
          <c:dLbls>
            <c:dLbl>
              <c:idx val="0"/>
              <c:layout>
                <c:manualLayout>
                  <c:x val="-9.4409939395888653E-2"/>
                  <c:y val="-4.5977011494252949E-2"/>
                </c:manualLayout>
              </c:layout>
              <c:spPr>
                <a:solidFill>
                  <a:schemeClr val="bg1"/>
                </a:solidFill>
                <a:ln w="19050" cap="rnd">
                  <a:solidFill>
                    <a:schemeClr val="tx2">
                      <a:lumMod val="50000"/>
                    </a:schemeClr>
                  </a:solidFill>
                </a:ln>
                <a:effectLst>
                  <a:softEdge rad="12700"/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1A3B5B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78-4461-91F2-9B7EA27FA0AD}"/>
                </c:ext>
              </c:extLst>
            </c:dLbl>
            <c:spPr>
              <a:solidFill>
                <a:schemeClr val="bg1"/>
              </a:solidFill>
              <a:ln w="19050" cap="rnd">
                <a:solidFill>
                  <a:schemeClr val="tx2">
                    <a:lumMod val="50000"/>
                  </a:schemeClr>
                </a:solidFill>
              </a:ln>
              <a:effectLst>
                <a:softEdge rad="12700"/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1A3B5B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2.0</c:v>
                </c:pt>
                <c:pt idx="1">
                  <c:v>2.1</c:v>
                </c:pt>
                <c:pt idx="2">
                  <c:v>2.2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25</c:v>
                </c:pt>
                <c:pt idx="1">
                  <c:v>30</c:v>
                </c:pt>
                <c:pt idx="2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78-4461-91F2-9B7EA27FA0A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Level AA</c:v>
                </c:pt>
              </c:strCache>
            </c:strRef>
          </c:tx>
          <c:spPr>
            <a:pattFill prst="pct90">
              <a:fgClr>
                <a:srgbClr val="EB4D00"/>
              </a:fgClr>
              <a:bgClr>
                <a:schemeClr val="bg1"/>
              </a:bgClr>
            </a:pattFill>
            <a:ln w="25400">
              <a:solidFill>
                <a:schemeClr val="bg1"/>
              </a:solidFill>
            </a:ln>
            <a:effectLst>
              <a:outerShdw blurRad="50800" dist="50800" dir="5400000" sx="2000" sy="2000" algn="ctr" rotWithShape="0">
                <a:srgbClr val="000000">
                  <a:alpha val="43137"/>
                </a:srgbClr>
              </a:outerShdw>
            </a:effectLst>
          </c:spPr>
          <c:dLbls>
            <c:dLbl>
              <c:idx val="0"/>
              <c:layout>
                <c:manualLayout>
                  <c:x val="-9.4409939395888653E-2"/>
                  <c:y val="2.5078369905956036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178-4461-91F2-9B7EA27FA0AD}"/>
                </c:ext>
              </c:extLst>
            </c:dLbl>
            <c:spPr>
              <a:solidFill>
                <a:schemeClr val="bg1"/>
              </a:solidFill>
              <a:ln w="19050" cap="rnd" cmpd="sng">
                <a:solidFill>
                  <a:schemeClr val="accent1">
                    <a:lumMod val="10000"/>
                  </a:schemeClr>
                </a:solidFill>
              </a:ln>
              <a:effectLst>
                <a:softEdge rad="12700"/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1A3B5B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2.0</c:v>
                </c:pt>
                <c:pt idx="1">
                  <c:v>2.1</c:v>
                </c:pt>
                <c:pt idx="2">
                  <c:v>2.2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13</c:v>
                </c:pt>
                <c:pt idx="1">
                  <c:v>20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178-4461-91F2-9B7EA27FA0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70086896"/>
        <c:axId val="970071088"/>
      </c:areaChart>
      <c:catAx>
        <c:axId val="970086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1A3B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970071088"/>
        <c:crosses val="autoZero"/>
        <c:auto val="1"/>
        <c:lblAlgn val="ctr"/>
        <c:lblOffset val="100"/>
        <c:noMultiLvlLbl val="0"/>
      </c:catAx>
      <c:valAx>
        <c:axId val="970071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D4E6F4"/>
              </a:solidFill>
              <a:round/>
            </a:ln>
            <a:effectLst>
              <a:glow>
                <a:srgbClr val="D4E6F4"/>
              </a:glow>
            </a:effectLst>
          </c:spPr>
        </c:majorGridlines>
        <c:numFmt formatCode="General" sourceLinked="1"/>
        <c:majorTickMark val="none"/>
        <c:minorTickMark val="out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A3B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970086896"/>
        <c:crosses val="autoZero"/>
        <c:crossBetween val="midCat"/>
      </c:valAx>
      <c:spPr>
        <a:noFill/>
        <a:ln>
          <a:solidFill>
            <a:schemeClr val="bg1"/>
          </a:solidFill>
        </a:ln>
        <a:effectLst/>
      </c:spPr>
    </c:plotArea>
    <c:legend>
      <c:legendPos val="r"/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A3B5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488D9-06FB-6543-BBFF-1738237CD9E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55CA1-8AB9-7F4B-8B56-30FA76A04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91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/>
          </a:p>
          <a:p>
            <a:r>
              <a:rPr lang="en-US" dirty="0"/>
              <a:t>2019: </a:t>
            </a:r>
            <a:r>
              <a:rPr lang="en-US" sz="1200" dirty="0"/>
              <a:t>Web Accessibility Specialist</a:t>
            </a:r>
          </a:p>
          <a:p>
            <a:r>
              <a:rPr lang="en-US" sz="1200" dirty="0"/>
              <a:t>2020: Certified Professional in Accessibility Core Competencies</a:t>
            </a:r>
          </a:p>
          <a:p>
            <a:r>
              <a:rPr lang="en-US" sz="1200" dirty="0"/>
              <a:t>IAAP: International Association of Accessibility Professionals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88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85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3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52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67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855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37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31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81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BFD57-A443-4ABC-9DC3-3917F20126D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205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BFD57-A443-4ABC-9DC3-3917F20126D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487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70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21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56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99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98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B146D3-C2CA-114D-AFBB-6BE6BD3840A4}"/>
              </a:ext>
            </a:extLst>
          </p:cNvPr>
          <p:cNvSpPr/>
          <p:nvPr userDrawn="1"/>
        </p:nvSpPr>
        <p:spPr>
          <a:xfrm>
            <a:off x="0" y="0"/>
            <a:ext cx="8621486" cy="6858000"/>
          </a:xfrm>
          <a:prstGeom prst="rect">
            <a:avLst/>
          </a:prstGeom>
          <a:solidFill>
            <a:srgbClr val="1A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66AB78-4592-2941-894F-7686F3475C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343" y="2353583"/>
            <a:ext cx="5159829" cy="156527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Engagements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A710E25-E809-7243-9D58-76156D7B14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5883" y="4618041"/>
            <a:ext cx="3840460" cy="369459"/>
          </a:xfr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</a:t>
            </a:r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]</a:t>
            </a:r>
          </a:p>
        </p:txBody>
      </p:sp>
      <p:sp>
        <p:nvSpPr>
          <p:cNvPr id="13" name="Text Placeholder 26">
            <a:extLst>
              <a:ext uri="{FF2B5EF4-FFF2-40B4-BE49-F238E27FC236}">
                <a16:creationId xmlns:a16="http://schemas.microsoft.com/office/drawing/2014/main" id="{669678ED-4BE6-5B40-B90A-F1DCBF910A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15881" y="5132643"/>
            <a:ext cx="3840461" cy="422275"/>
          </a:xfrm>
        </p:spPr>
        <p:txBody>
          <a:bodyPr>
            <a:normAutofit/>
          </a:bodyPr>
          <a:lstStyle>
            <a:lvl1pPr marL="0" indent="0">
              <a:buNone/>
              <a:defRPr sz="1600" b="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5760" indent="0">
              <a:buNone/>
              <a:defRPr>
                <a:solidFill>
                  <a:schemeClr val="bg1"/>
                </a:solidFill>
              </a:defRPr>
            </a:lvl2pPr>
            <a:lvl3pPr marL="731520" indent="0">
              <a:buNone/>
              <a:defRPr>
                <a:solidFill>
                  <a:schemeClr val="bg1"/>
                </a:solidFill>
              </a:defRPr>
            </a:lvl3pPr>
            <a:lvl4pPr marL="1097280" indent="0">
              <a:buNone/>
              <a:defRPr>
                <a:solidFill>
                  <a:schemeClr val="bg1"/>
                </a:solidFill>
              </a:defRPr>
            </a:lvl4pPr>
            <a:lvl5pPr marL="146304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[Job title]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A7D4F1-6B69-3343-9061-E645B995C5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74782" y="344634"/>
            <a:ext cx="6168732" cy="6168732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B6DD8C9-F29A-994C-BABD-DD7A451571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50" y="719402"/>
            <a:ext cx="2257268" cy="874229"/>
          </a:xfrm>
          <a:prstGeom prst="rect">
            <a:avLst/>
          </a:prstGeom>
        </p:spPr>
      </p:pic>
      <p:pic>
        <p:nvPicPr>
          <p:cNvPr id="12" name="Graphic 11" descr="User outline">
            <a:extLst>
              <a:ext uri="{FF2B5EF4-FFF2-40B4-BE49-F238E27FC236}">
                <a16:creationId xmlns:a16="http://schemas.microsoft.com/office/drawing/2014/main" id="{98B39284-94E1-D84A-B46B-C1AF674ED0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1483" y="45839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9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7283566" y="-528034"/>
            <a:ext cx="4029565" cy="6383841"/>
            <a:chOff x="7852246" y="-8205"/>
            <a:chExt cx="4029565" cy="6383841"/>
          </a:xfrm>
        </p:grpSpPr>
        <p:sp>
          <p:nvSpPr>
            <p:cNvPr id="3" name="Rounded Rectangle 2"/>
            <p:cNvSpPr/>
            <p:nvPr/>
          </p:nvSpPr>
          <p:spPr>
            <a:xfrm>
              <a:off x="8732614" y="1487176"/>
              <a:ext cx="401781" cy="126425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8933505" y="0"/>
              <a:ext cx="0" cy="1471808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ounded Rectangle 4"/>
            <p:cNvSpPr/>
            <p:nvPr/>
          </p:nvSpPr>
          <p:spPr>
            <a:xfrm>
              <a:off x="10566669" y="1478971"/>
              <a:ext cx="401781" cy="126425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10767560" y="-8205"/>
              <a:ext cx="0" cy="1471808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7852246" y="1550388"/>
              <a:ext cx="4029565" cy="4825248"/>
              <a:chOff x="8182988" y="1595007"/>
              <a:chExt cx="3376612" cy="404336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8182988" y="1595007"/>
                <a:ext cx="3376612" cy="4043362"/>
              </a:xfrm>
              <a:prstGeom prst="rect">
                <a:avLst/>
              </a:prstGeom>
              <a:solidFill>
                <a:schemeClr val="accent1">
                  <a:lumMod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8349770" y="1762558"/>
                <a:ext cx="3043237" cy="3700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8516364" y="1930109"/>
                <a:ext cx="2705194" cy="3375749"/>
              </a:xfrm>
              <a:prstGeom prst="rect">
                <a:avLst/>
              </a:prstGeom>
              <a:gradFill flip="none" rotWithShape="1">
                <a:gsLst>
                  <a:gs pos="44000">
                    <a:schemeClr val="bg1"/>
                  </a:gs>
                  <a:gs pos="88000">
                    <a:schemeClr val="accent1">
                      <a:lumMod val="95000"/>
                      <a:lumOff val="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 w="952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03447" y="365125"/>
            <a:ext cx="6212454" cy="1325563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[First Name] [Last Name]</a:t>
            </a:r>
          </a:p>
        </p:txBody>
      </p:sp>
      <p:sp>
        <p:nvSpPr>
          <p:cNvPr id="15" name="Content Placeholder 6"/>
          <p:cNvSpPr>
            <a:spLocks noGrp="1"/>
          </p:cNvSpPr>
          <p:nvPr>
            <p:ph sz="quarter" idx="10"/>
          </p:nvPr>
        </p:nvSpPr>
        <p:spPr>
          <a:xfrm>
            <a:off x="503238" y="2171700"/>
            <a:ext cx="6212872" cy="41529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365760" indent="0">
              <a:buNone/>
              <a:defRPr/>
            </a:lvl2pPr>
            <a:lvl3pPr marL="731520" indent="0">
              <a:buNone/>
              <a:defRPr/>
            </a:lvl3pPr>
            <a:lvl4pPr marL="1097280" indent="0">
              <a:buNone/>
              <a:defRPr/>
            </a:lvl4pPr>
            <a:lvl5pPr marL="146304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D8816C4D-C074-46E9-95BD-C9631EDBDD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81409" y="1430461"/>
            <a:ext cx="3228311" cy="40285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[Insert Avatar Picture]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 -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441" y="566744"/>
            <a:ext cx="4368392" cy="2696431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2814">
            <a:off x="4143010" y="4135827"/>
            <a:ext cx="2633779" cy="316809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159399" y="1529251"/>
            <a:ext cx="4289434" cy="922361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[Name]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816C4D-C074-46E9-95BD-C9631EDBDD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rot="1636993">
            <a:off x="-827136" y="788610"/>
            <a:ext cx="5724870" cy="71439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[Insert Avatar Picture]</a:t>
            </a:r>
          </a:p>
        </p:txBody>
      </p:sp>
    </p:spTree>
    <p:extLst>
      <p:ext uri="{BB962C8B-B14F-4D97-AF65-F5344CB8AC3E}">
        <p14:creationId xmlns:p14="http://schemas.microsoft.com/office/powerpoint/2010/main" val="370722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 -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D8816C4D-C074-46E9-95BD-C9631EDBDD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20426" y="881498"/>
            <a:ext cx="4489404" cy="464147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[Insert Avatar Picture]</a:t>
            </a:r>
          </a:p>
        </p:txBody>
      </p:sp>
      <p:sp>
        <p:nvSpPr>
          <p:cNvPr id="6" name="Rectangular Callout 5"/>
          <p:cNvSpPr/>
          <p:nvPr userDrawn="1"/>
        </p:nvSpPr>
        <p:spPr>
          <a:xfrm>
            <a:off x="1757620" y="881498"/>
            <a:ext cx="4294710" cy="2675141"/>
          </a:xfrm>
          <a:prstGeom prst="wedgeRectCallout">
            <a:avLst>
              <a:gd name="adj1" fmla="val 64042"/>
              <a:gd name="adj2" fmla="val 3261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Hi!</a:t>
            </a: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547104" y="5522976"/>
            <a:ext cx="5644896" cy="1072896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20426" y="5522976"/>
            <a:ext cx="5286230" cy="959168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[Name]</a:t>
            </a:r>
          </a:p>
        </p:txBody>
      </p:sp>
    </p:spTree>
    <p:extLst>
      <p:ext uri="{BB962C8B-B14F-4D97-AF65-F5344CB8AC3E}">
        <p14:creationId xmlns:p14="http://schemas.microsoft.com/office/powerpoint/2010/main" val="244079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 rot="10800000">
            <a:off x="-20317" y="-21"/>
            <a:ext cx="12212317" cy="5493997"/>
            <a:chOff x="-20317" y="-21"/>
            <a:chExt cx="12744735" cy="5493997"/>
          </a:xfrm>
        </p:grpSpPr>
        <p:sp>
          <p:nvSpPr>
            <p:cNvPr id="4" name="Rectangle 3"/>
            <p:cNvSpPr/>
            <p:nvPr/>
          </p:nvSpPr>
          <p:spPr>
            <a:xfrm rot="10800000">
              <a:off x="-20317" y="0"/>
              <a:ext cx="867104" cy="5493971"/>
            </a:xfrm>
            <a:prstGeom prst="rect">
              <a:avLst/>
            </a:prstGeom>
            <a:gradFill flip="none" rotWithShape="1">
              <a:gsLst>
                <a:gs pos="44000">
                  <a:srgbClr val="C00000"/>
                </a:gs>
                <a:gs pos="88000">
                  <a:srgbClr val="941100"/>
                </a:gs>
                <a:gs pos="100000">
                  <a:srgbClr val="941100"/>
                </a:gs>
              </a:gsLst>
              <a:lin ang="2700000" scaled="1"/>
              <a:tileRect/>
            </a:gra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10800000">
              <a:off x="821741" y="-5"/>
              <a:ext cx="867104" cy="5493971"/>
            </a:xfrm>
            <a:prstGeom prst="rect">
              <a:avLst/>
            </a:prstGeom>
            <a:gradFill flip="none" rotWithShape="1">
              <a:gsLst>
                <a:gs pos="44000">
                  <a:srgbClr val="C00000"/>
                </a:gs>
                <a:gs pos="88000">
                  <a:srgbClr val="941100"/>
                </a:gs>
                <a:gs pos="100000">
                  <a:srgbClr val="941100"/>
                </a:gs>
              </a:gsLst>
              <a:lin ang="2700000" scaled="1"/>
              <a:tileRect/>
            </a:gra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 rot="10800000">
              <a:off x="1678686" y="5"/>
              <a:ext cx="867104" cy="5493971"/>
            </a:xfrm>
            <a:prstGeom prst="rect">
              <a:avLst/>
            </a:prstGeom>
            <a:gradFill flip="none" rotWithShape="1">
              <a:gsLst>
                <a:gs pos="44000">
                  <a:srgbClr val="C00000"/>
                </a:gs>
                <a:gs pos="88000">
                  <a:srgbClr val="941100"/>
                </a:gs>
                <a:gs pos="100000">
                  <a:srgbClr val="941100"/>
                </a:gs>
              </a:gsLst>
              <a:lin ang="2700000" scaled="1"/>
              <a:tileRect/>
            </a:gra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10800000">
              <a:off x="2520744" y="0"/>
              <a:ext cx="867104" cy="5493971"/>
            </a:xfrm>
            <a:prstGeom prst="rect">
              <a:avLst/>
            </a:prstGeom>
            <a:gradFill flip="none" rotWithShape="1">
              <a:gsLst>
                <a:gs pos="44000">
                  <a:srgbClr val="C00000"/>
                </a:gs>
                <a:gs pos="88000">
                  <a:srgbClr val="941100"/>
                </a:gs>
                <a:gs pos="100000">
                  <a:srgbClr val="941100"/>
                </a:gs>
              </a:gsLst>
              <a:lin ang="2700000" scaled="1"/>
              <a:tileRect/>
            </a:gra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10800000">
              <a:off x="3377589" y="5"/>
              <a:ext cx="867104" cy="5493971"/>
            </a:xfrm>
            <a:prstGeom prst="rect">
              <a:avLst/>
            </a:prstGeom>
            <a:gradFill flip="none" rotWithShape="1">
              <a:gsLst>
                <a:gs pos="44000">
                  <a:srgbClr val="C00000"/>
                </a:gs>
                <a:gs pos="88000">
                  <a:srgbClr val="941100"/>
                </a:gs>
                <a:gs pos="100000">
                  <a:srgbClr val="941100"/>
                </a:gs>
              </a:gsLst>
              <a:lin ang="2700000" scaled="1"/>
              <a:tileRect/>
            </a:gra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10800000">
              <a:off x="4219647" y="0"/>
              <a:ext cx="867104" cy="5493971"/>
            </a:xfrm>
            <a:prstGeom prst="rect">
              <a:avLst/>
            </a:prstGeom>
            <a:gradFill flip="none" rotWithShape="1">
              <a:gsLst>
                <a:gs pos="44000">
                  <a:srgbClr val="C00000"/>
                </a:gs>
                <a:gs pos="88000">
                  <a:srgbClr val="941100"/>
                </a:gs>
                <a:gs pos="100000">
                  <a:srgbClr val="941100"/>
                </a:gs>
              </a:gsLst>
              <a:lin ang="2700000" scaled="1"/>
              <a:tileRect/>
            </a:gra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10800000">
              <a:off x="5076491" y="-10"/>
              <a:ext cx="867104" cy="5493971"/>
            </a:xfrm>
            <a:prstGeom prst="rect">
              <a:avLst/>
            </a:prstGeom>
            <a:gradFill flip="none" rotWithShape="1">
              <a:gsLst>
                <a:gs pos="44000">
                  <a:srgbClr val="C00000"/>
                </a:gs>
                <a:gs pos="88000">
                  <a:srgbClr val="941100"/>
                </a:gs>
                <a:gs pos="100000">
                  <a:srgbClr val="941100"/>
                </a:gs>
              </a:gsLst>
              <a:lin ang="2700000" scaled="1"/>
              <a:tileRect/>
            </a:gra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10800000">
              <a:off x="5918549" y="-15"/>
              <a:ext cx="867104" cy="5493971"/>
            </a:xfrm>
            <a:prstGeom prst="rect">
              <a:avLst/>
            </a:prstGeom>
            <a:gradFill flip="none" rotWithShape="1">
              <a:gsLst>
                <a:gs pos="44000">
                  <a:srgbClr val="C00000"/>
                </a:gs>
                <a:gs pos="88000">
                  <a:srgbClr val="941100"/>
                </a:gs>
                <a:gs pos="100000">
                  <a:srgbClr val="941100"/>
                </a:gs>
              </a:gsLst>
              <a:lin ang="2700000" scaled="1"/>
              <a:tileRect/>
            </a:gra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10800000">
              <a:off x="6775494" y="-5"/>
              <a:ext cx="867104" cy="5493971"/>
            </a:xfrm>
            <a:prstGeom prst="rect">
              <a:avLst/>
            </a:prstGeom>
            <a:gradFill flip="none" rotWithShape="1">
              <a:gsLst>
                <a:gs pos="44000">
                  <a:srgbClr val="C00000"/>
                </a:gs>
                <a:gs pos="88000">
                  <a:srgbClr val="941100"/>
                </a:gs>
                <a:gs pos="100000">
                  <a:srgbClr val="941100"/>
                </a:gs>
              </a:gsLst>
              <a:lin ang="2700000" scaled="1"/>
              <a:tileRect/>
            </a:gra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0800000">
              <a:off x="7617552" y="-10"/>
              <a:ext cx="867104" cy="5493971"/>
            </a:xfrm>
            <a:prstGeom prst="rect">
              <a:avLst/>
            </a:prstGeom>
            <a:gradFill flip="none" rotWithShape="1">
              <a:gsLst>
                <a:gs pos="44000">
                  <a:srgbClr val="C00000"/>
                </a:gs>
                <a:gs pos="88000">
                  <a:srgbClr val="941100"/>
                </a:gs>
                <a:gs pos="100000">
                  <a:srgbClr val="941100"/>
                </a:gs>
              </a:gsLst>
              <a:lin ang="2700000" scaled="1"/>
              <a:tileRect/>
            </a:gra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10800000">
              <a:off x="8474397" y="-5"/>
              <a:ext cx="867104" cy="5493971"/>
            </a:xfrm>
            <a:prstGeom prst="rect">
              <a:avLst/>
            </a:prstGeom>
            <a:gradFill flip="none" rotWithShape="1">
              <a:gsLst>
                <a:gs pos="44000">
                  <a:srgbClr val="C00000"/>
                </a:gs>
                <a:gs pos="88000">
                  <a:srgbClr val="941100"/>
                </a:gs>
                <a:gs pos="100000">
                  <a:srgbClr val="941100"/>
                </a:gs>
              </a:gsLst>
              <a:lin ang="2700000" scaled="1"/>
              <a:tileRect/>
            </a:gra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10800000">
              <a:off x="9316455" y="-10"/>
              <a:ext cx="867104" cy="5493971"/>
            </a:xfrm>
            <a:prstGeom prst="rect">
              <a:avLst/>
            </a:prstGeom>
            <a:gradFill flip="none" rotWithShape="1">
              <a:gsLst>
                <a:gs pos="44000">
                  <a:srgbClr val="C00000"/>
                </a:gs>
                <a:gs pos="88000">
                  <a:srgbClr val="941100"/>
                </a:gs>
                <a:gs pos="100000">
                  <a:srgbClr val="941100"/>
                </a:gs>
              </a:gsLst>
              <a:lin ang="2700000" scaled="1"/>
              <a:tileRect/>
            </a:gra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10800000">
              <a:off x="10158411" y="-21"/>
              <a:ext cx="867104" cy="5493971"/>
            </a:xfrm>
            <a:prstGeom prst="rect">
              <a:avLst/>
            </a:prstGeom>
            <a:gradFill flip="none" rotWithShape="1">
              <a:gsLst>
                <a:gs pos="44000">
                  <a:srgbClr val="C00000"/>
                </a:gs>
                <a:gs pos="88000">
                  <a:srgbClr val="941100"/>
                </a:gs>
                <a:gs pos="100000">
                  <a:srgbClr val="941100"/>
                </a:gs>
              </a:gsLst>
              <a:lin ang="2700000" scaled="1"/>
              <a:tileRect/>
            </a:gra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10800000">
              <a:off x="11015256" y="-16"/>
              <a:ext cx="867104" cy="5493971"/>
            </a:xfrm>
            <a:prstGeom prst="rect">
              <a:avLst/>
            </a:prstGeom>
            <a:gradFill flip="none" rotWithShape="1">
              <a:gsLst>
                <a:gs pos="44000">
                  <a:srgbClr val="C00000"/>
                </a:gs>
                <a:gs pos="88000">
                  <a:srgbClr val="941100"/>
                </a:gs>
                <a:gs pos="100000">
                  <a:srgbClr val="941100"/>
                </a:gs>
              </a:gsLst>
              <a:lin ang="2700000" scaled="1"/>
              <a:tileRect/>
            </a:gra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rot="10800000">
              <a:off x="11857314" y="-21"/>
              <a:ext cx="867104" cy="5493971"/>
            </a:xfrm>
            <a:prstGeom prst="rect">
              <a:avLst/>
            </a:prstGeom>
            <a:gradFill flip="none" rotWithShape="1">
              <a:gsLst>
                <a:gs pos="44000">
                  <a:srgbClr val="C00000"/>
                </a:gs>
                <a:gs pos="88000">
                  <a:srgbClr val="941100"/>
                </a:gs>
                <a:gs pos="100000">
                  <a:srgbClr val="941100"/>
                </a:gs>
              </a:gsLst>
              <a:lin ang="2700000" scaled="1"/>
              <a:tileRect/>
            </a:gra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54" y="3253181"/>
            <a:ext cx="3374136" cy="373166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5493971"/>
            <a:ext cx="12192000" cy="14908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D8816C4D-C074-46E9-95BD-C9631EDBDD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96674" y="320990"/>
            <a:ext cx="3228311" cy="293219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[Insert Avatar Picture]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353568" y="5655168"/>
            <a:ext cx="11521439" cy="959168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[Name] | [Title}</a:t>
            </a:r>
          </a:p>
        </p:txBody>
      </p:sp>
    </p:spTree>
    <p:extLst>
      <p:ext uri="{BB962C8B-B14F-4D97-AF65-F5344CB8AC3E}">
        <p14:creationId xmlns:p14="http://schemas.microsoft.com/office/powerpoint/2010/main" val="1730285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AB9A-FDEA-4284-9A29-96F36D8BEA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0531" y="1167419"/>
            <a:ext cx="5138465" cy="3451891"/>
          </a:xfrm>
        </p:spPr>
        <p:txBody>
          <a:bodyPr anchor="b">
            <a:normAutofit/>
          </a:bodyPr>
          <a:lstStyle>
            <a:lvl1pPr algn="l">
              <a:defRPr sz="5500">
                <a:solidFill>
                  <a:schemeClr val="tx1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C854E8-C2B0-48CB-B2DE-E631AC5E03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0999" y="5105436"/>
            <a:ext cx="3345656" cy="369459"/>
          </a:xfrm>
        </p:spPr>
        <p:txBody>
          <a:bodyPr>
            <a:normAutofit/>
          </a:bodyPr>
          <a:lstStyle>
            <a:lvl1pPr marL="0" indent="0" algn="r">
              <a:buNone/>
              <a:defRPr sz="15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</a:t>
            </a:r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]</a:t>
            </a:r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D82B087F-9B39-4634-A2AD-3D2D0D736FC7}"/>
              </a:ext>
            </a:extLst>
          </p:cNvPr>
          <p:cNvSpPr>
            <a:spLocks/>
          </p:cNvSpPr>
          <p:nvPr userDrawn="1"/>
        </p:nvSpPr>
        <p:spPr bwMode="auto">
          <a:xfrm>
            <a:off x="-1" y="4730513"/>
            <a:ext cx="5806656" cy="83677"/>
          </a:xfrm>
          <a:custGeom>
            <a:avLst/>
            <a:gdLst>
              <a:gd name="T0" fmla="*/ 7680 w 7680"/>
              <a:gd name="T1" fmla="*/ 16 h 32"/>
              <a:gd name="T2" fmla="*/ 7680 w 7680"/>
              <a:gd name="T3" fmla="*/ 16 h 32"/>
              <a:gd name="T4" fmla="*/ 7655 w 7680"/>
              <a:gd name="T5" fmla="*/ 0 h 32"/>
              <a:gd name="T6" fmla="*/ 0 w 7680"/>
              <a:gd name="T7" fmla="*/ 0 h 32"/>
              <a:gd name="T8" fmla="*/ 0 w 7680"/>
              <a:gd name="T9" fmla="*/ 32 h 32"/>
              <a:gd name="T10" fmla="*/ 7675 w 7680"/>
              <a:gd name="T11" fmla="*/ 32 h 32"/>
              <a:gd name="T12" fmla="*/ 7680 w 7680"/>
              <a:gd name="T13" fmla="*/ 16 h 32"/>
              <a:gd name="connsiteX0" fmla="*/ 9852 w 10000"/>
              <a:gd name="connsiteY0" fmla="*/ 6562 h 10000"/>
              <a:gd name="connsiteX1" fmla="*/ 10000 w 10000"/>
              <a:gd name="connsiteY1" fmla="*/ 5000 h 10000"/>
              <a:gd name="connsiteX2" fmla="*/ 9967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10000 h 10000"/>
              <a:gd name="connsiteX5" fmla="*/ 9993 w 10000"/>
              <a:gd name="connsiteY5" fmla="*/ 10000 h 10000"/>
              <a:gd name="connsiteX6" fmla="*/ 9852 w 10000"/>
              <a:gd name="connsiteY6" fmla="*/ 6562 h 10000"/>
              <a:gd name="connsiteX0" fmla="*/ 9875 w 10000"/>
              <a:gd name="connsiteY0" fmla="*/ 4479 h 10000"/>
              <a:gd name="connsiteX1" fmla="*/ 10000 w 10000"/>
              <a:gd name="connsiteY1" fmla="*/ 5000 h 10000"/>
              <a:gd name="connsiteX2" fmla="*/ 9967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10000 h 10000"/>
              <a:gd name="connsiteX5" fmla="*/ 9993 w 10000"/>
              <a:gd name="connsiteY5" fmla="*/ 10000 h 10000"/>
              <a:gd name="connsiteX6" fmla="*/ 9875 w 10000"/>
              <a:gd name="connsiteY6" fmla="*/ 4479 h 10000"/>
              <a:gd name="connsiteX0" fmla="*/ 9993 w 10736"/>
              <a:gd name="connsiteY0" fmla="*/ 10000 h 10000"/>
              <a:gd name="connsiteX1" fmla="*/ 10000 w 10736"/>
              <a:gd name="connsiteY1" fmla="*/ 5000 h 10000"/>
              <a:gd name="connsiteX2" fmla="*/ 9967 w 10736"/>
              <a:gd name="connsiteY2" fmla="*/ 0 h 10000"/>
              <a:gd name="connsiteX3" fmla="*/ 0 w 10736"/>
              <a:gd name="connsiteY3" fmla="*/ 0 h 10000"/>
              <a:gd name="connsiteX4" fmla="*/ 0 w 10736"/>
              <a:gd name="connsiteY4" fmla="*/ 10000 h 10000"/>
              <a:gd name="connsiteX5" fmla="*/ 9993 w 10736"/>
              <a:gd name="connsiteY5" fmla="*/ 10000 h 10000"/>
              <a:gd name="connsiteX0" fmla="*/ 9993 w 10022"/>
              <a:gd name="connsiteY0" fmla="*/ 10000 h 10541"/>
              <a:gd name="connsiteX1" fmla="*/ 10000 w 10022"/>
              <a:gd name="connsiteY1" fmla="*/ 5000 h 10541"/>
              <a:gd name="connsiteX2" fmla="*/ 9967 w 10022"/>
              <a:gd name="connsiteY2" fmla="*/ 0 h 10541"/>
              <a:gd name="connsiteX3" fmla="*/ 0 w 10022"/>
              <a:gd name="connsiteY3" fmla="*/ 0 h 10541"/>
              <a:gd name="connsiteX4" fmla="*/ 0 w 10022"/>
              <a:gd name="connsiteY4" fmla="*/ 10000 h 10541"/>
              <a:gd name="connsiteX5" fmla="*/ 9993 w 10022"/>
              <a:gd name="connsiteY5" fmla="*/ 10000 h 10541"/>
              <a:gd name="connsiteX0" fmla="*/ 9993 w 10736"/>
              <a:gd name="connsiteY0" fmla="*/ 10000 h 10962"/>
              <a:gd name="connsiteX1" fmla="*/ 10000 w 10736"/>
              <a:gd name="connsiteY1" fmla="*/ 5000 h 10962"/>
              <a:gd name="connsiteX2" fmla="*/ 9967 w 10736"/>
              <a:gd name="connsiteY2" fmla="*/ 0 h 10962"/>
              <a:gd name="connsiteX3" fmla="*/ 0 w 10736"/>
              <a:gd name="connsiteY3" fmla="*/ 0 h 10962"/>
              <a:gd name="connsiteX4" fmla="*/ 0 w 10736"/>
              <a:gd name="connsiteY4" fmla="*/ 10000 h 10962"/>
              <a:gd name="connsiteX5" fmla="*/ 9993 w 10736"/>
              <a:gd name="connsiteY5" fmla="*/ 10000 h 10962"/>
              <a:gd name="connsiteX0" fmla="*/ 9993 w 10736"/>
              <a:gd name="connsiteY0" fmla="*/ 10000 h 10740"/>
              <a:gd name="connsiteX1" fmla="*/ 10000 w 10736"/>
              <a:gd name="connsiteY1" fmla="*/ 5000 h 10740"/>
              <a:gd name="connsiteX2" fmla="*/ 9967 w 10736"/>
              <a:gd name="connsiteY2" fmla="*/ 0 h 10740"/>
              <a:gd name="connsiteX3" fmla="*/ 0 w 10736"/>
              <a:gd name="connsiteY3" fmla="*/ 0 h 10740"/>
              <a:gd name="connsiteX4" fmla="*/ 0 w 10736"/>
              <a:gd name="connsiteY4" fmla="*/ 10000 h 10740"/>
              <a:gd name="connsiteX5" fmla="*/ 9993 w 10736"/>
              <a:gd name="connsiteY5" fmla="*/ 10000 h 10740"/>
              <a:gd name="connsiteX0" fmla="*/ 9993 w 10000"/>
              <a:gd name="connsiteY0" fmla="*/ 10000 h 10740"/>
              <a:gd name="connsiteX1" fmla="*/ 10000 w 10000"/>
              <a:gd name="connsiteY1" fmla="*/ 5000 h 10740"/>
              <a:gd name="connsiteX2" fmla="*/ 9967 w 10000"/>
              <a:gd name="connsiteY2" fmla="*/ 0 h 10740"/>
              <a:gd name="connsiteX3" fmla="*/ 0 w 10000"/>
              <a:gd name="connsiteY3" fmla="*/ 0 h 10740"/>
              <a:gd name="connsiteX4" fmla="*/ 0 w 10000"/>
              <a:gd name="connsiteY4" fmla="*/ 10000 h 10740"/>
              <a:gd name="connsiteX5" fmla="*/ 9993 w 10000"/>
              <a:gd name="connsiteY5" fmla="*/ 10000 h 10740"/>
              <a:gd name="connsiteX0" fmla="*/ 9993 w 9993"/>
              <a:gd name="connsiteY0" fmla="*/ 10000 h 10740"/>
              <a:gd name="connsiteX1" fmla="*/ 9812 w 9993"/>
              <a:gd name="connsiteY1" fmla="*/ 3958 h 10740"/>
              <a:gd name="connsiteX2" fmla="*/ 9967 w 9993"/>
              <a:gd name="connsiteY2" fmla="*/ 0 h 10740"/>
              <a:gd name="connsiteX3" fmla="*/ 0 w 9993"/>
              <a:gd name="connsiteY3" fmla="*/ 0 h 10740"/>
              <a:gd name="connsiteX4" fmla="*/ 0 w 9993"/>
              <a:gd name="connsiteY4" fmla="*/ 10000 h 10740"/>
              <a:gd name="connsiteX5" fmla="*/ 9993 w 9993"/>
              <a:gd name="connsiteY5" fmla="*/ 10000 h 10740"/>
              <a:gd name="connsiteX0" fmla="*/ 10000 w 10010"/>
              <a:gd name="connsiteY0" fmla="*/ 9311 h 10000"/>
              <a:gd name="connsiteX1" fmla="*/ 10010 w 10010"/>
              <a:gd name="connsiteY1" fmla="*/ 4170 h 10000"/>
              <a:gd name="connsiteX2" fmla="*/ 9974 w 10010"/>
              <a:gd name="connsiteY2" fmla="*/ 0 h 10000"/>
              <a:gd name="connsiteX3" fmla="*/ 0 w 10010"/>
              <a:gd name="connsiteY3" fmla="*/ 0 h 10000"/>
              <a:gd name="connsiteX4" fmla="*/ 0 w 10010"/>
              <a:gd name="connsiteY4" fmla="*/ 9311 h 10000"/>
              <a:gd name="connsiteX5" fmla="*/ 10000 w 10010"/>
              <a:gd name="connsiteY5" fmla="*/ 931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10" h="10000">
                <a:moveTo>
                  <a:pt x="10000" y="9311"/>
                </a:moveTo>
                <a:cubicBezTo>
                  <a:pt x="9998" y="9506"/>
                  <a:pt x="10014" y="5722"/>
                  <a:pt x="10010" y="4170"/>
                </a:cubicBezTo>
                <a:cubicBezTo>
                  <a:pt x="9999" y="2618"/>
                  <a:pt x="9985" y="1552"/>
                  <a:pt x="9974" y="0"/>
                </a:cubicBezTo>
                <a:lnTo>
                  <a:pt x="0" y="0"/>
                </a:lnTo>
                <a:lnTo>
                  <a:pt x="0" y="9311"/>
                </a:lnTo>
                <a:cubicBezTo>
                  <a:pt x="1666" y="10863"/>
                  <a:pt x="4999" y="9311"/>
                  <a:pt x="10000" y="931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C86F298-D7E2-4FBE-82F0-236545856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999" y="5541541"/>
            <a:ext cx="3345656" cy="422275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5760" indent="0">
              <a:buNone/>
              <a:defRPr>
                <a:solidFill>
                  <a:schemeClr val="bg1"/>
                </a:solidFill>
              </a:defRPr>
            </a:lvl2pPr>
            <a:lvl3pPr marL="731520" indent="0">
              <a:buNone/>
              <a:defRPr>
                <a:solidFill>
                  <a:schemeClr val="bg1"/>
                </a:solidFill>
              </a:defRPr>
            </a:lvl3pPr>
            <a:lvl4pPr marL="1097280" indent="0">
              <a:buNone/>
              <a:defRPr>
                <a:solidFill>
                  <a:schemeClr val="bg1"/>
                </a:solidFill>
              </a:defRPr>
            </a:lvl4pPr>
            <a:lvl5pPr marL="146304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[Job title]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47" y="365125"/>
            <a:ext cx="3103353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0B3300-0BE5-4BEB-9CC4-0065B5212F73}"/>
              </a:ext>
            </a:extLst>
          </p:cNvPr>
          <p:cNvSpPr/>
          <p:nvPr userDrawn="1"/>
        </p:nvSpPr>
        <p:spPr>
          <a:xfrm>
            <a:off x="4051300" y="0"/>
            <a:ext cx="81407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503238" y="2171700"/>
            <a:ext cx="3103562" cy="41529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365760" indent="0">
              <a:buNone/>
              <a:defRPr/>
            </a:lvl2pPr>
            <a:lvl3pPr marL="731520" indent="0">
              <a:buNone/>
              <a:defRPr/>
            </a:lvl3pPr>
            <a:lvl4pPr marL="1097280" indent="0">
              <a:buNone/>
              <a:defRPr/>
            </a:lvl4pPr>
            <a:lvl5pPr marL="146304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87079" y="1924493"/>
            <a:ext cx="3764221" cy="0"/>
          </a:xfrm>
          <a:prstGeom prst="line">
            <a:avLst/>
          </a:prstGeom>
          <a:ln w="444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A445F694-BA73-DA4F-9DF6-1B37520575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7632" y="6272460"/>
            <a:ext cx="1283288" cy="4943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447" y="365125"/>
            <a:ext cx="3103353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0B3300-0BE5-4BEB-9CC4-0065B5212F73}"/>
              </a:ext>
            </a:extLst>
          </p:cNvPr>
          <p:cNvSpPr/>
          <p:nvPr userDrawn="1"/>
        </p:nvSpPr>
        <p:spPr>
          <a:xfrm>
            <a:off x="4051300" y="0"/>
            <a:ext cx="81407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503238" y="2171700"/>
            <a:ext cx="3103562" cy="41529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65760" indent="0">
              <a:buNone/>
              <a:defRPr/>
            </a:lvl2pPr>
            <a:lvl3pPr marL="731520" indent="0">
              <a:buNone/>
              <a:defRPr/>
            </a:lvl3pPr>
            <a:lvl4pPr marL="1097280" indent="0">
              <a:buNone/>
              <a:defRPr/>
            </a:lvl4pPr>
            <a:lvl5pPr marL="146304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87079" y="1924493"/>
            <a:ext cx="3764221" cy="0"/>
          </a:xfrm>
          <a:prstGeom prst="line">
            <a:avLst/>
          </a:prstGeom>
          <a:ln w="44450">
            <a:solidFill>
              <a:srgbClr val="FE6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D3FE8917-ED19-0B41-911F-AF0EA731E7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7632" y="6272460"/>
            <a:ext cx="1283288" cy="49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417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rgbClr val="1A3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447" y="365125"/>
            <a:ext cx="3103353" cy="1325563"/>
          </a:xfrm>
        </p:spPr>
        <p:txBody>
          <a:bodyPr/>
          <a:lstStyle>
            <a:lvl1pPr>
              <a:defRPr>
                <a:solidFill>
                  <a:srgbClr val="D4E6F4"/>
                </a:solidFill>
              </a:defRPr>
            </a:lvl1pPr>
          </a:lstStyle>
          <a:p>
            <a:r>
              <a:rPr lang="en-US"/>
              <a:t>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0B3300-0BE5-4BEB-9CC4-0065B5212F73}"/>
              </a:ext>
            </a:extLst>
          </p:cNvPr>
          <p:cNvSpPr/>
          <p:nvPr userDrawn="1"/>
        </p:nvSpPr>
        <p:spPr>
          <a:xfrm>
            <a:off x="4051300" y="0"/>
            <a:ext cx="81407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503238" y="2171700"/>
            <a:ext cx="3103562" cy="41529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65760" indent="0">
              <a:buNone/>
              <a:defRPr/>
            </a:lvl2pPr>
            <a:lvl3pPr marL="731520" indent="0">
              <a:buNone/>
              <a:defRPr/>
            </a:lvl3pPr>
            <a:lvl4pPr marL="1097280" indent="0">
              <a:buNone/>
              <a:defRPr/>
            </a:lvl4pPr>
            <a:lvl5pPr marL="146304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87079" y="1924493"/>
            <a:ext cx="3764221" cy="0"/>
          </a:xfrm>
          <a:prstGeom prst="line">
            <a:avLst/>
          </a:prstGeom>
          <a:ln w="44450">
            <a:solidFill>
              <a:srgbClr val="FE6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D3FE8917-ED19-0B41-911F-AF0EA731E7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7632" y="6272460"/>
            <a:ext cx="1283288" cy="49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87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6AB78-4592-2941-894F-7686F3475C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343" y="2353583"/>
            <a:ext cx="6845232" cy="2119315"/>
          </a:xfrm>
        </p:spPr>
        <p:txBody>
          <a:bodyPr/>
          <a:lstStyle>
            <a:lvl1pPr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Best Practices for Structuring Accessibility Testing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F90B608-39F4-8C4A-ADEF-6FA5EF5542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99023" y="-1632857"/>
            <a:ext cx="5454581" cy="1014548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14B5255-FF06-BD4C-8536-329CCB1425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4342" y="846671"/>
            <a:ext cx="3911557" cy="1506912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55BD21D7-1402-AF4B-9292-02DECEE52F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5883" y="4618041"/>
            <a:ext cx="3840460" cy="369459"/>
          </a:xfr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rgbClr val="1A3B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Aaron Farber</a:t>
            </a:r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3DAF7C43-BA20-B74E-AA45-F531909B6B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15881" y="5132643"/>
            <a:ext cx="3840461" cy="422275"/>
          </a:xfrm>
        </p:spPr>
        <p:txBody>
          <a:bodyPr>
            <a:normAutofit/>
          </a:bodyPr>
          <a:lstStyle>
            <a:lvl1pPr marL="0" indent="0">
              <a:buNone/>
              <a:defRPr sz="1600" b="0" i="1">
                <a:solidFill>
                  <a:srgbClr val="1A3B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5760" indent="0">
              <a:buNone/>
              <a:defRPr>
                <a:solidFill>
                  <a:schemeClr val="bg1"/>
                </a:solidFill>
              </a:defRPr>
            </a:lvl2pPr>
            <a:lvl3pPr marL="731520" indent="0">
              <a:buNone/>
              <a:defRPr>
                <a:solidFill>
                  <a:schemeClr val="bg1"/>
                </a:solidFill>
              </a:defRPr>
            </a:lvl3pPr>
            <a:lvl4pPr marL="1097280" indent="0">
              <a:buNone/>
              <a:defRPr>
                <a:solidFill>
                  <a:schemeClr val="bg1"/>
                </a:solidFill>
              </a:defRPr>
            </a:lvl4pPr>
            <a:lvl5pPr marL="146304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Senior Platform Consultant</a:t>
            </a:r>
          </a:p>
        </p:txBody>
      </p:sp>
      <p:pic>
        <p:nvPicPr>
          <p:cNvPr id="15" name="Graphic 14" descr="User outline">
            <a:extLst>
              <a:ext uri="{FF2B5EF4-FFF2-40B4-BE49-F238E27FC236}">
                <a16:creationId xmlns:a16="http://schemas.microsoft.com/office/drawing/2014/main" id="{BFC95C72-7D55-5646-AAF4-42396D24A0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1483" y="45839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98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47" y="365125"/>
            <a:ext cx="6105509" cy="1582207"/>
          </a:xfrm>
        </p:spPr>
        <p:txBody>
          <a:bodyPr/>
          <a:lstStyle>
            <a:lvl1pPr>
              <a:defRPr>
                <a:solidFill>
                  <a:srgbClr val="1A3B5B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0B3300-0BE5-4BEB-9CC4-0065B5212F73}"/>
              </a:ext>
            </a:extLst>
          </p:cNvPr>
          <p:cNvSpPr/>
          <p:nvPr userDrawn="1"/>
        </p:nvSpPr>
        <p:spPr>
          <a:xfrm>
            <a:off x="6980663" y="0"/>
            <a:ext cx="521133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503238" y="2641600"/>
            <a:ext cx="6105718" cy="368299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10000"/>
                  </a:schemeClr>
                </a:solidFill>
              </a:defRPr>
            </a:lvl1pPr>
            <a:lvl2pPr marL="365760" indent="0">
              <a:buNone/>
              <a:defRPr/>
            </a:lvl2pPr>
            <a:lvl3pPr marL="731520" indent="0">
              <a:buNone/>
              <a:defRPr/>
            </a:lvl3pPr>
            <a:lvl4pPr marL="1097280" indent="0">
              <a:buNone/>
              <a:defRPr/>
            </a:lvl4pPr>
            <a:lvl5pPr marL="146304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03238" y="2231771"/>
            <a:ext cx="3764221" cy="0"/>
          </a:xfrm>
          <a:prstGeom prst="line">
            <a:avLst/>
          </a:prstGeom>
          <a:ln w="44450">
            <a:solidFill>
              <a:srgbClr val="FE6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10A84F99-6D55-1344-B834-4B696D3454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0474" y="6281931"/>
            <a:ext cx="1060932" cy="4087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365125"/>
            <a:ext cx="10058400" cy="1325563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EB4D00"/>
              </a:buClr>
              <a:defRPr/>
            </a:lvl1pPr>
            <a:lvl2pPr>
              <a:buClr>
                <a:srgbClr val="EB4D00"/>
              </a:buClr>
              <a:defRPr/>
            </a:lvl2pPr>
            <a:lvl3pPr>
              <a:buClr>
                <a:srgbClr val="EB4D00"/>
              </a:buClr>
              <a:defRPr/>
            </a:lvl3pPr>
            <a:lvl4pPr>
              <a:buClr>
                <a:srgbClr val="EB4D00"/>
              </a:buClr>
              <a:defRPr/>
            </a:lvl4pPr>
            <a:lvl5pPr>
              <a:buClr>
                <a:srgbClr val="EB4D00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3507D84-A691-5743-BDA3-2A405961D2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7632" y="6272460"/>
            <a:ext cx="1283288" cy="49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06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365125"/>
            <a:ext cx="10058400" cy="1325563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66800" y="2254827"/>
            <a:ext cx="10058400" cy="3922136"/>
          </a:xfrm>
        </p:spPr>
        <p:txBody>
          <a:bodyPr numCol="1"/>
          <a:lstStyle>
            <a:lvl1pPr>
              <a:buClr>
                <a:srgbClr val="3877BB"/>
              </a:buClr>
              <a:defRPr/>
            </a:lvl1pPr>
            <a:lvl2pPr>
              <a:buClr>
                <a:srgbClr val="3877BB"/>
              </a:buClr>
              <a:defRPr/>
            </a:lvl2pPr>
            <a:lvl3pPr>
              <a:buClr>
                <a:srgbClr val="3877BB"/>
              </a:buClr>
              <a:defRPr/>
            </a:lvl3pPr>
            <a:lvl4pPr>
              <a:buClr>
                <a:srgbClr val="3877BB"/>
              </a:buClr>
              <a:defRPr/>
            </a:lvl4pPr>
            <a:lvl5pPr>
              <a:buClr>
                <a:srgbClr val="3877BB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939BEAD-F09B-C346-9D18-25CAAF45EE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7632" y="6272460"/>
            <a:ext cx="1283288" cy="4943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3224D9-F0FF-7F49-8041-6C67929333C8}"/>
              </a:ext>
            </a:extLst>
          </p:cNvPr>
          <p:cNvSpPr/>
          <p:nvPr userDrawn="1"/>
        </p:nvSpPr>
        <p:spPr>
          <a:xfrm>
            <a:off x="1" y="0"/>
            <a:ext cx="503430" cy="6858000"/>
          </a:xfrm>
          <a:prstGeom prst="rect">
            <a:avLst/>
          </a:prstGeom>
          <a:solidFill>
            <a:srgbClr val="EB4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iagonal Stripe 13">
            <a:extLst>
              <a:ext uri="{FF2B5EF4-FFF2-40B4-BE49-F238E27FC236}">
                <a16:creationId xmlns:a16="http://schemas.microsoft.com/office/drawing/2014/main" id="{FBA41FFF-7DFC-094C-96A5-36C884F2F375}"/>
              </a:ext>
            </a:extLst>
          </p:cNvPr>
          <p:cNvSpPr/>
          <p:nvPr userDrawn="1"/>
        </p:nvSpPr>
        <p:spPr>
          <a:xfrm rot="9208565">
            <a:off x="-744382" y="1472083"/>
            <a:ext cx="2346070" cy="4775013"/>
          </a:xfrm>
          <a:prstGeom prst="diagStripe">
            <a:avLst>
              <a:gd name="adj" fmla="val 86230"/>
            </a:avLst>
          </a:prstGeom>
          <a:solidFill>
            <a:srgbClr val="EB4D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939BEAD-F09B-C346-9D18-25CAAF45EE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7632" y="6272460"/>
            <a:ext cx="1283288" cy="494381"/>
          </a:xfrm>
          <a:prstGeom prst="rect">
            <a:avLst/>
          </a:prstGeom>
        </p:spPr>
      </p:pic>
      <p:sp>
        <p:nvSpPr>
          <p:cNvPr id="11" name="Diagonal Stripe 10">
            <a:extLst>
              <a:ext uri="{FF2B5EF4-FFF2-40B4-BE49-F238E27FC236}">
                <a16:creationId xmlns:a16="http://schemas.microsoft.com/office/drawing/2014/main" id="{F4D2313D-445B-1749-9332-140F28D8FA48}"/>
              </a:ext>
            </a:extLst>
          </p:cNvPr>
          <p:cNvSpPr/>
          <p:nvPr userDrawn="1"/>
        </p:nvSpPr>
        <p:spPr>
          <a:xfrm rot="9208565">
            <a:off x="-744382" y="1472083"/>
            <a:ext cx="2346070" cy="4775013"/>
          </a:xfrm>
          <a:prstGeom prst="diagStripe">
            <a:avLst>
              <a:gd name="adj" fmla="val 86230"/>
            </a:avLst>
          </a:prstGeom>
          <a:solidFill>
            <a:srgbClr val="EB4D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FCB8FB9-1DFE-DF48-B927-892C67DADE0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66799" y="2254827"/>
            <a:ext cx="8131791" cy="3922136"/>
          </a:xfrm>
        </p:spPr>
        <p:txBody>
          <a:bodyPr numCol="1"/>
          <a:lstStyle>
            <a:lvl1pPr>
              <a:buClr>
                <a:srgbClr val="3877BB"/>
              </a:buClr>
              <a:defRPr>
                <a:solidFill>
                  <a:schemeClr val="accent1">
                    <a:lumMod val="10000"/>
                  </a:schemeClr>
                </a:solidFill>
              </a:defRPr>
            </a:lvl1pPr>
            <a:lvl2pPr>
              <a:buClr>
                <a:srgbClr val="3877BB"/>
              </a:buClr>
              <a:defRPr>
                <a:solidFill>
                  <a:schemeClr val="accent1">
                    <a:lumMod val="10000"/>
                  </a:schemeClr>
                </a:solidFill>
              </a:defRPr>
            </a:lvl2pPr>
            <a:lvl3pPr>
              <a:buClr>
                <a:srgbClr val="3877BB"/>
              </a:buClr>
              <a:defRPr>
                <a:solidFill>
                  <a:schemeClr val="accent1">
                    <a:lumMod val="10000"/>
                  </a:schemeClr>
                </a:solidFill>
              </a:defRPr>
            </a:lvl3pPr>
            <a:lvl4pPr>
              <a:buClr>
                <a:srgbClr val="3877BB"/>
              </a:buClr>
              <a:defRPr>
                <a:solidFill>
                  <a:schemeClr val="accent1">
                    <a:lumMod val="10000"/>
                  </a:schemeClr>
                </a:solidFill>
              </a:defRPr>
            </a:lvl4pPr>
            <a:lvl5pPr>
              <a:buClr>
                <a:srgbClr val="3877BB"/>
              </a:buClr>
              <a:defRPr>
                <a:solidFill>
                  <a:schemeClr val="accent1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78468F-6640-2043-896C-0F489B894DE6}"/>
              </a:ext>
            </a:extLst>
          </p:cNvPr>
          <p:cNvSpPr/>
          <p:nvPr userDrawn="1"/>
        </p:nvSpPr>
        <p:spPr>
          <a:xfrm>
            <a:off x="1" y="0"/>
            <a:ext cx="503430" cy="6858000"/>
          </a:xfrm>
          <a:prstGeom prst="rect">
            <a:avLst/>
          </a:prstGeom>
          <a:solidFill>
            <a:srgbClr val="EB4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7002147-2B19-F846-8342-4AB09A07BE24}"/>
              </a:ext>
            </a:extLst>
          </p:cNvPr>
          <p:cNvSpPr/>
          <p:nvPr userDrawn="1"/>
        </p:nvSpPr>
        <p:spPr>
          <a:xfrm>
            <a:off x="0" y="0"/>
            <a:ext cx="12191999" cy="1912139"/>
          </a:xfrm>
          <a:prstGeom prst="rect">
            <a:avLst/>
          </a:prstGeom>
          <a:solidFill>
            <a:srgbClr val="1A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4E6F4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0339787-6830-C548-B652-89566B645C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218364"/>
            <a:ext cx="9783170" cy="1433015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</p:spTree>
    <p:extLst>
      <p:ext uri="{BB962C8B-B14F-4D97-AF65-F5344CB8AC3E}">
        <p14:creationId xmlns:p14="http://schemas.microsoft.com/office/powerpoint/2010/main" val="30156092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gonal Stripe 7">
            <a:extLst>
              <a:ext uri="{FF2B5EF4-FFF2-40B4-BE49-F238E27FC236}">
                <a16:creationId xmlns:a16="http://schemas.microsoft.com/office/drawing/2014/main" id="{9F5C0735-F265-FD4C-83E6-ED399923784A}"/>
              </a:ext>
            </a:extLst>
          </p:cNvPr>
          <p:cNvSpPr/>
          <p:nvPr userDrawn="1"/>
        </p:nvSpPr>
        <p:spPr>
          <a:xfrm rot="9208565">
            <a:off x="-744382" y="1472083"/>
            <a:ext cx="2346070" cy="4775013"/>
          </a:xfrm>
          <a:prstGeom prst="diagStripe">
            <a:avLst>
              <a:gd name="adj" fmla="val 86230"/>
            </a:avLst>
          </a:prstGeom>
          <a:solidFill>
            <a:srgbClr val="3877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365125"/>
            <a:ext cx="10058400" cy="1325563"/>
          </a:xfrm>
        </p:spPr>
        <p:txBody>
          <a:bodyPr anchor="b" anchorCtr="0"/>
          <a:lstStyle>
            <a:lvl1pPr>
              <a:defRPr>
                <a:solidFill>
                  <a:srgbClr val="1A3B5B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66800" y="2254827"/>
            <a:ext cx="10058400" cy="3922136"/>
          </a:xfrm>
        </p:spPr>
        <p:txBody>
          <a:bodyPr numCol="1"/>
          <a:lstStyle>
            <a:lvl1pPr>
              <a:buClr>
                <a:srgbClr val="EB4D00"/>
              </a:buClr>
              <a:defRPr/>
            </a:lvl1pPr>
            <a:lvl2pPr>
              <a:buClr>
                <a:srgbClr val="EB4D00"/>
              </a:buClr>
              <a:defRPr/>
            </a:lvl2pPr>
            <a:lvl3pPr>
              <a:buClr>
                <a:srgbClr val="EB4D00"/>
              </a:buClr>
              <a:defRPr/>
            </a:lvl3pPr>
            <a:lvl4pPr>
              <a:buClr>
                <a:srgbClr val="EB4D00"/>
              </a:buClr>
              <a:defRPr/>
            </a:lvl4pPr>
            <a:lvl5pPr>
              <a:buClr>
                <a:srgbClr val="EB4D00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939BEAD-F09B-C346-9D18-25CAAF45EE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7632" y="6272460"/>
            <a:ext cx="1283288" cy="4943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3224D9-F0FF-7F49-8041-6C67929333C8}"/>
              </a:ext>
            </a:extLst>
          </p:cNvPr>
          <p:cNvSpPr/>
          <p:nvPr userDrawn="1"/>
        </p:nvSpPr>
        <p:spPr>
          <a:xfrm>
            <a:off x="1" y="0"/>
            <a:ext cx="503430" cy="6858000"/>
          </a:xfrm>
          <a:prstGeom prst="rect">
            <a:avLst/>
          </a:prstGeom>
          <a:solidFill>
            <a:srgbClr val="387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46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gonal Stripe 7">
            <a:extLst>
              <a:ext uri="{FF2B5EF4-FFF2-40B4-BE49-F238E27FC236}">
                <a16:creationId xmlns:a16="http://schemas.microsoft.com/office/drawing/2014/main" id="{9F5C0735-F265-FD4C-83E6-ED399923784A}"/>
              </a:ext>
            </a:extLst>
          </p:cNvPr>
          <p:cNvSpPr/>
          <p:nvPr userDrawn="1"/>
        </p:nvSpPr>
        <p:spPr>
          <a:xfrm rot="9208565">
            <a:off x="-744382" y="1472083"/>
            <a:ext cx="2346070" cy="4775013"/>
          </a:xfrm>
          <a:prstGeom prst="diagStripe">
            <a:avLst>
              <a:gd name="adj" fmla="val 86230"/>
            </a:avLst>
          </a:prstGeom>
          <a:solidFill>
            <a:srgbClr val="EB4D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365125"/>
            <a:ext cx="10058400" cy="1325563"/>
          </a:xfrm>
        </p:spPr>
        <p:txBody>
          <a:bodyPr anchor="b" anchorCtr="0"/>
          <a:lstStyle>
            <a:lvl1pPr>
              <a:defRPr>
                <a:solidFill>
                  <a:srgbClr val="1A3B5B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66800" y="2254827"/>
            <a:ext cx="10058400" cy="3922136"/>
          </a:xfrm>
        </p:spPr>
        <p:txBody>
          <a:bodyPr numCol="1"/>
          <a:lstStyle>
            <a:lvl1pPr>
              <a:buClr>
                <a:srgbClr val="EB4D00"/>
              </a:buClr>
              <a:defRPr>
                <a:solidFill>
                  <a:schemeClr val="accent1">
                    <a:lumMod val="25000"/>
                  </a:schemeClr>
                </a:solidFill>
              </a:defRPr>
            </a:lvl1pPr>
            <a:lvl2pPr>
              <a:buClr>
                <a:srgbClr val="EB4D00"/>
              </a:buClr>
              <a:defRPr>
                <a:solidFill>
                  <a:schemeClr val="accent1">
                    <a:lumMod val="25000"/>
                  </a:schemeClr>
                </a:solidFill>
              </a:defRPr>
            </a:lvl2pPr>
            <a:lvl3pPr>
              <a:buClr>
                <a:srgbClr val="EB4D00"/>
              </a:buClr>
              <a:defRPr>
                <a:solidFill>
                  <a:schemeClr val="accent1">
                    <a:lumMod val="25000"/>
                  </a:schemeClr>
                </a:solidFill>
              </a:defRPr>
            </a:lvl3pPr>
            <a:lvl4pPr>
              <a:buClr>
                <a:srgbClr val="EB4D00"/>
              </a:buClr>
              <a:defRPr>
                <a:solidFill>
                  <a:schemeClr val="accent1">
                    <a:lumMod val="25000"/>
                  </a:schemeClr>
                </a:solidFill>
              </a:defRPr>
            </a:lvl4pPr>
            <a:lvl5pPr>
              <a:buClr>
                <a:srgbClr val="EB4D00"/>
              </a:buClr>
              <a:defRPr>
                <a:solidFill>
                  <a:schemeClr val="accent1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939BEAD-F09B-C346-9D18-25CAAF45E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7632" y="6272460"/>
            <a:ext cx="1283288" cy="4943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3224D9-F0FF-7F49-8041-6C67929333C8}"/>
              </a:ext>
            </a:extLst>
          </p:cNvPr>
          <p:cNvSpPr/>
          <p:nvPr userDrawn="1"/>
        </p:nvSpPr>
        <p:spPr>
          <a:xfrm>
            <a:off x="1" y="0"/>
            <a:ext cx="503430" cy="6858000"/>
          </a:xfrm>
          <a:prstGeom prst="rect">
            <a:avLst/>
          </a:prstGeom>
          <a:solidFill>
            <a:srgbClr val="1A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44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365125"/>
            <a:ext cx="10058400" cy="1325563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66800" y="2254827"/>
            <a:ext cx="4789990" cy="3922136"/>
          </a:xfrm>
        </p:spPr>
        <p:txBody>
          <a:bodyPr numCol="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C5D4B8B4-D064-49FF-8181-6F2F29C7CF9C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476375" cy="6858000"/>
          </a:xfrm>
          <a:custGeom>
            <a:avLst/>
            <a:gdLst>
              <a:gd name="T0" fmla="*/ 0 w 930"/>
              <a:gd name="T1" fmla="*/ 0 h 4320"/>
              <a:gd name="T2" fmla="*/ 0 w 930"/>
              <a:gd name="T3" fmla="*/ 4320 h 4320"/>
              <a:gd name="T4" fmla="*/ 137 w 930"/>
              <a:gd name="T5" fmla="*/ 4320 h 4320"/>
              <a:gd name="T6" fmla="*/ 296 w 930"/>
              <a:gd name="T7" fmla="*/ 737 h 4320"/>
              <a:gd name="T8" fmla="*/ 296 w 930"/>
              <a:gd name="T9" fmla="*/ 737 h 4320"/>
              <a:gd name="T10" fmla="*/ 296 w 930"/>
              <a:gd name="T11" fmla="*/ 737 h 4320"/>
              <a:gd name="T12" fmla="*/ 296 w 930"/>
              <a:gd name="T13" fmla="*/ 737 h 4320"/>
              <a:gd name="T14" fmla="*/ 299 w 930"/>
              <a:gd name="T15" fmla="*/ 696 h 4320"/>
              <a:gd name="T16" fmla="*/ 307 w 930"/>
              <a:gd name="T17" fmla="*/ 658 h 4320"/>
              <a:gd name="T18" fmla="*/ 316 w 930"/>
              <a:gd name="T19" fmla="*/ 623 h 4320"/>
              <a:gd name="T20" fmla="*/ 327 w 930"/>
              <a:gd name="T21" fmla="*/ 593 h 4320"/>
              <a:gd name="T22" fmla="*/ 341 w 930"/>
              <a:gd name="T23" fmla="*/ 564 h 4320"/>
              <a:gd name="T24" fmla="*/ 354 w 930"/>
              <a:gd name="T25" fmla="*/ 542 h 4320"/>
              <a:gd name="T26" fmla="*/ 367 w 930"/>
              <a:gd name="T27" fmla="*/ 521 h 4320"/>
              <a:gd name="T28" fmla="*/ 380 w 930"/>
              <a:gd name="T29" fmla="*/ 504 h 4320"/>
              <a:gd name="T30" fmla="*/ 930 w 930"/>
              <a:gd name="T31" fmla="*/ 0 h 4320"/>
              <a:gd name="T32" fmla="*/ 0 w 930"/>
              <a:gd name="T33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30" h="4320">
                <a:moveTo>
                  <a:pt x="0" y="0"/>
                </a:moveTo>
                <a:lnTo>
                  <a:pt x="0" y="4320"/>
                </a:lnTo>
                <a:lnTo>
                  <a:pt x="137" y="4320"/>
                </a:lnTo>
                <a:lnTo>
                  <a:pt x="296" y="737"/>
                </a:lnTo>
                <a:lnTo>
                  <a:pt x="296" y="737"/>
                </a:lnTo>
                <a:lnTo>
                  <a:pt x="296" y="737"/>
                </a:lnTo>
                <a:lnTo>
                  <a:pt x="296" y="737"/>
                </a:lnTo>
                <a:lnTo>
                  <a:pt x="299" y="696"/>
                </a:lnTo>
                <a:lnTo>
                  <a:pt x="307" y="658"/>
                </a:lnTo>
                <a:lnTo>
                  <a:pt x="316" y="623"/>
                </a:lnTo>
                <a:lnTo>
                  <a:pt x="327" y="593"/>
                </a:lnTo>
                <a:lnTo>
                  <a:pt x="341" y="564"/>
                </a:lnTo>
                <a:lnTo>
                  <a:pt x="354" y="542"/>
                </a:lnTo>
                <a:lnTo>
                  <a:pt x="367" y="521"/>
                </a:lnTo>
                <a:lnTo>
                  <a:pt x="380" y="504"/>
                </a:lnTo>
                <a:lnTo>
                  <a:pt x="93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169307" y="2254827"/>
            <a:ext cx="4955894" cy="3922136"/>
          </a:xfrm>
        </p:spPr>
        <p:txBody>
          <a:bodyPr numCol="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EDB861A-AA5E-454A-A41D-D4824C8847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7632" y="6272460"/>
            <a:ext cx="1283288" cy="49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841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365760" indent="0">
              <a:spcBef>
                <a:spcPts val="0"/>
              </a:spcBef>
              <a:spcAft>
                <a:spcPts val="0"/>
              </a:spcAft>
              <a:buNone/>
              <a:defRPr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731520" indent="0">
              <a:spcBef>
                <a:spcPts val="0"/>
              </a:spcBef>
              <a:spcAft>
                <a:spcPts val="0"/>
              </a:spcAft>
              <a:buNone/>
              <a:defRPr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097280" indent="0">
              <a:spcBef>
                <a:spcPts val="0"/>
              </a:spcBef>
              <a:spcAft>
                <a:spcPts val="0"/>
              </a:spcAft>
              <a:buNone/>
              <a:defRPr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1463040" indent="0">
              <a:spcBef>
                <a:spcPts val="0"/>
              </a:spcBef>
              <a:spcAft>
                <a:spcPts val="0"/>
              </a:spcAft>
              <a:buNone/>
              <a:defRPr>
                <a:latin typeface="Courier New" panose="02070309020205020404" pitchFamily="49" charset="0"/>
                <a:cs typeface="Courier New" panose="02070309020205020404" pitchFamily="49" charset="0"/>
              </a:defRPr>
            </a:lvl5pPr>
          </a:lstStyle>
          <a:p>
            <a:pPr lvl="0"/>
            <a:r>
              <a:rPr lang="en-US"/>
              <a:t>&lt;code examples&gt;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EFD1BD-01CC-4A4A-B6E4-2A6AA57D2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365125"/>
            <a:ext cx="10058400" cy="1325563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/>
              <a:t>[Click to edit Master title style]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25E4F7E-9D5C-0647-AE44-C114E20D4B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7632" y="6272460"/>
            <a:ext cx="1283288" cy="49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68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ea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5900" y="1132464"/>
            <a:ext cx="4102100" cy="1325563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5900" y="2933699"/>
            <a:ext cx="4102100" cy="32432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6BDF93-DBE6-4985-9AF8-29A2553848CD}"/>
              </a:ext>
            </a:extLst>
          </p:cNvPr>
          <p:cNvCxnSpPr/>
          <p:nvPr userDrawn="1"/>
        </p:nvCxnSpPr>
        <p:spPr>
          <a:xfrm>
            <a:off x="6654800" y="2585027"/>
            <a:ext cx="553720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816C4D-C074-46E9-95BD-C9631EDBDD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3600" y="622300"/>
            <a:ext cx="5168900" cy="6235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[Picture]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DC8AF6E-0E05-D04A-B789-036B46D4B7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7632" y="6272460"/>
            <a:ext cx="1283288" cy="49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51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ea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5900" y="1132464"/>
            <a:ext cx="4102100" cy="1325563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5900" y="2933699"/>
            <a:ext cx="5012956" cy="32432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6BDF93-DBE6-4985-9AF8-29A2553848CD}"/>
              </a:ext>
            </a:extLst>
          </p:cNvPr>
          <p:cNvCxnSpPr/>
          <p:nvPr userDrawn="1"/>
        </p:nvCxnSpPr>
        <p:spPr>
          <a:xfrm>
            <a:off x="6654800" y="2585027"/>
            <a:ext cx="553720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ECBD87C-C001-41F9-83C0-B2F7EEA1A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344" y="1019068"/>
            <a:ext cx="8208144" cy="473618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5E4C5EC-1910-DC4A-A86C-CB00410056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7632" y="6272460"/>
            <a:ext cx="1283288" cy="4943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1A3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6AB78-4592-2941-894F-7686F3475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343" y="2353583"/>
            <a:ext cx="5159829" cy="156527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483517-6F39-774D-930D-AFDD4891821C}"/>
              </a:ext>
            </a:extLst>
          </p:cNvPr>
          <p:cNvSpPr/>
          <p:nvPr userDrawn="1"/>
        </p:nvSpPr>
        <p:spPr>
          <a:xfrm rot="20785132">
            <a:off x="7387934" y="-1107482"/>
            <a:ext cx="5959043" cy="882018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8E1A8D-8B79-6646-A108-3735C332D570}"/>
              </a:ext>
            </a:extLst>
          </p:cNvPr>
          <p:cNvSpPr/>
          <p:nvPr userDrawn="1"/>
        </p:nvSpPr>
        <p:spPr>
          <a:xfrm rot="20785132">
            <a:off x="7374430" y="-452585"/>
            <a:ext cx="381222" cy="8820185"/>
          </a:xfrm>
          <a:prstGeom prst="rect">
            <a:avLst/>
          </a:prstGeom>
          <a:solidFill>
            <a:srgbClr val="1A3B5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26DB18-06AA-0541-90F5-5EEBDE0F82AE}"/>
              </a:ext>
            </a:extLst>
          </p:cNvPr>
          <p:cNvSpPr/>
          <p:nvPr userDrawn="1"/>
        </p:nvSpPr>
        <p:spPr>
          <a:xfrm rot="5400000" flipH="1">
            <a:off x="9218991" y="-3235706"/>
            <a:ext cx="182648" cy="6207652"/>
          </a:xfrm>
          <a:prstGeom prst="rect">
            <a:avLst/>
          </a:prstGeom>
          <a:solidFill>
            <a:schemeClr val="accent1">
              <a:lumMod val="10000"/>
              <a:alpha val="661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94ABFB-C94B-8045-9556-45C4E7D1038F}"/>
              </a:ext>
            </a:extLst>
          </p:cNvPr>
          <p:cNvSpPr/>
          <p:nvPr userDrawn="1"/>
        </p:nvSpPr>
        <p:spPr>
          <a:xfrm rot="5400000" flipH="1">
            <a:off x="10053382" y="4717989"/>
            <a:ext cx="182648" cy="4538873"/>
          </a:xfrm>
          <a:prstGeom prst="rect">
            <a:avLst/>
          </a:prstGeom>
          <a:solidFill>
            <a:schemeClr val="accent1">
              <a:lumMod val="10000"/>
              <a:alpha val="661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66351C-7F29-3C40-ABDA-9C808235A295}"/>
              </a:ext>
            </a:extLst>
          </p:cNvPr>
          <p:cNvSpPr/>
          <p:nvPr userDrawn="1"/>
        </p:nvSpPr>
        <p:spPr>
          <a:xfrm flipH="1">
            <a:off x="12252486" y="-40552"/>
            <a:ext cx="161656" cy="6936651"/>
          </a:xfrm>
          <a:prstGeom prst="rect">
            <a:avLst/>
          </a:prstGeom>
          <a:solidFill>
            <a:schemeClr val="accent1">
              <a:lumMod val="10000"/>
              <a:alpha val="661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04D7C28C-CA19-8449-8852-7FF0B7A46A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5883" y="4618041"/>
            <a:ext cx="3840460" cy="369459"/>
          </a:xfrm>
        </p:spPr>
        <p:txBody>
          <a:bodyPr>
            <a:normAutofit/>
          </a:bodyPr>
          <a:lstStyle>
            <a:lvl1pPr marL="0" indent="0" algn="l">
              <a:buNone/>
              <a:defRPr sz="1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</a:t>
            </a:r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]</a:t>
            </a:r>
          </a:p>
        </p:txBody>
      </p:sp>
      <p:sp>
        <p:nvSpPr>
          <p:cNvPr id="24" name="Text Placeholder 26">
            <a:extLst>
              <a:ext uri="{FF2B5EF4-FFF2-40B4-BE49-F238E27FC236}">
                <a16:creationId xmlns:a16="http://schemas.microsoft.com/office/drawing/2014/main" id="{C992668E-CFC3-D744-BBA3-1B3FCA29AC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15881" y="5132643"/>
            <a:ext cx="3840461" cy="422275"/>
          </a:xfrm>
        </p:spPr>
        <p:txBody>
          <a:bodyPr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5760" indent="0">
              <a:buNone/>
              <a:defRPr>
                <a:solidFill>
                  <a:schemeClr val="bg1"/>
                </a:solidFill>
              </a:defRPr>
            </a:lvl2pPr>
            <a:lvl3pPr marL="731520" indent="0">
              <a:buNone/>
              <a:defRPr>
                <a:solidFill>
                  <a:schemeClr val="bg1"/>
                </a:solidFill>
              </a:defRPr>
            </a:lvl3pPr>
            <a:lvl4pPr marL="1097280" indent="0">
              <a:buNone/>
              <a:defRPr>
                <a:solidFill>
                  <a:schemeClr val="bg1"/>
                </a:solidFill>
              </a:defRPr>
            </a:lvl4pPr>
            <a:lvl5pPr marL="146304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[Job title]</a:t>
            </a:r>
          </a:p>
        </p:txBody>
      </p:sp>
    </p:spTree>
    <p:extLst>
      <p:ext uri="{BB962C8B-B14F-4D97-AF65-F5344CB8AC3E}">
        <p14:creationId xmlns:p14="http://schemas.microsoft.com/office/powerpoint/2010/main" val="38026632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Fea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5900" y="1132464"/>
            <a:ext cx="4102100" cy="132556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5900" y="2933699"/>
            <a:ext cx="5012956" cy="324326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6BDF93-DBE6-4985-9AF8-29A2553848CD}"/>
              </a:ext>
            </a:extLst>
          </p:cNvPr>
          <p:cNvCxnSpPr/>
          <p:nvPr userDrawn="1"/>
        </p:nvCxnSpPr>
        <p:spPr>
          <a:xfrm>
            <a:off x="6654800" y="2585027"/>
            <a:ext cx="5537200" cy="0"/>
          </a:xfrm>
          <a:prstGeom prst="line">
            <a:avLst/>
          </a:prstGeom>
          <a:ln w="38100">
            <a:solidFill>
              <a:srgbClr val="FE6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ECBD87C-C001-41F9-83C0-B2F7EEA1A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344" y="1019068"/>
            <a:ext cx="8208144" cy="47361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560440" y="1297858"/>
            <a:ext cx="6248317" cy="3923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18B93AC-58B8-A243-B950-62C4AAB1EE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0474" y="6281931"/>
            <a:ext cx="1060932" cy="4087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eature 3 (Repo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1C8171-8A51-4EF6-B972-D1F39BFEA51F}"/>
              </a:ext>
            </a:extLst>
          </p:cNvPr>
          <p:cNvSpPr/>
          <p:nvPr userDrawn="1"/>
        </p:nvSpPr>
        <p:spPr>
          <a:xfrm>
            <a:off x="0" y="0"/>
            <a:ext cx="12192000" cy="29678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816C4D-C074-46E9-95BD-C9631EDBDD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10450" y="257174"/>
            <a:ext cx="3619500" cy="2710656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[Picture]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616BAA2-D2A9-41F3-95FD-CF24254080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0" y="1284864"/>
            <a:ext cx="5740400" cy="132556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F5C0ADE-BEC0-4EF9-940B-819C4012F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0" y="3699667"/>
            <a:ext cx="9950450" cy="2574133"/>
          </a:xfrm>
        </p:spPr>
        <p:txBody>
          <a:bodyPr numCol="3" spcCol="914400">
            <a:normAutofit/>
          </a:bodyPr>
          <a:lstStyle>
            <a:lvl1pPr marL="0" indent="0">
              <a:buNone/>
              <a:defRPr sz="1200"/>
            </a:lvl1pPr>
            <a:lvl2pPr marL="365760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991B888-F47E-0947-8A3D-0826076182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7632" y="6272460"/>
            <a:ext cx="1283288" cy="49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910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eature 3 (Present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0A1E0A-EB4E-44B0-B59B-F33B2B0ECD5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79500" y="3699667"/>
            <a:ext cx="9950450" cy="257413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C8171-8A51-4EF6-B972-D1F39BFEA51F}"/>
              </a:ext>
            </a:extLst>
          </p:cNvPr>
          <p:cNvSpPr/>
          <p:nvPr userDrawn="1"/>
        </p:nvSpPr>
        <p:spPr>
          <a:xfrm>
            <a:off x="0" y="0"/>
            <a:ext cx="12192000" cy="29678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816C4D-C074-46E9-95BD-C9631EDBDD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10450" y="257174"/>
            <a:ext cx="3619500" cy="2710656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[Picture]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616BAA2-D2A9-41F3-95FD-CF24254080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0" y="1284864"/>
            <a:ext cx="5740400" cy="132556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F2D4436-44AE-3143-AC2B-11CA662B48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7632" y="6272460"/>
            <a:ext cx="1283288" cy="49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499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Examp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616BAA2-D2A9-41F3-95FD-CF24254080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002" y="262989"/>
            <a:ext cx="9950450" cy="1147763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16" y="1494960"/>
            <a:ext cx="2220278" cy="45701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590" y="1494959"/>
            <a:ext cx="2220278" cy="45701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642" y="1494958"/>
            <a:ext cx="2220278" cy="45701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762642" y="6149339"/>
            <a:ext cx="2244921" cy="425450"/>
          </a:xfrm>
        </p:spPr>
        <p:txBody>
          <a:bodyPr anchor="b">
            <a:noAutofit/>
          </a:bodyPr>
          <a:lstStyle>
            <a:lvl1pPr marL="0" indent="0" algn="ctr">
              <a:buNone/>
              <a:defRPr sz="1200" b="0"/>
            </a:lvl1pPr>
            <a:lvl2pPr marL="365760" indent="0">
              <a:buNone/>
              <a:defRPr sz="1200"/>
            </a:lvl2pPr>
            <a:lvl3pPr marL="731520" indent="0">
              <a:buNone/>
              <a:defRPr sz="1200"/>
            </a:lvl3pPr>
            <a:lvl4pPr marL="1097280" indent="0">
              <a:buNone/>
              <a:defRPr sz="1200"/>
            </a:lvl4pPr>
            <a:lvl5pPr marL="146304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1"/>
          </p:nvPr>
        </p:nvSpPr>
        <p:spPr>
          <a:xfrm>
            <a:off x="4585473" y="6149339"/>
            <a:ext cx="2244921" cy="425450"/>
          </a:xfrm>
        </p:spPr>
        <p:txBody>
          <a:bodyPr anchor="b">
            <a:noAutofit/>
          </a:bodyPr>
          <a:lstStyle>
            <a:lvl1pPr marL="0" indent="0" algn="ctr">
              <a:buNone/>
              <a:defRPr sz="1200" b="0"/>
            </a:lvl1pPr>
            <a:lvl2pPr marL="365760" indent="0">
              <a:buNone/>
              <a:defRPr sz="1200"/>
            </a:lvl2pPr>
            <a:lvl3pPr marL="731520" indent="0">
              <a:buNone/>
              <a:defRPr sz="1200"/>
            </a:lvl3pPr>
            <a:lvl4pPr marL="1097280" indent="0">
              <a:buNone/>
              <a:defRPr sz="1200"/>
            </a:lvl4pPr>
            <a:lvl5pPr marL="146304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2"/>
          </p:nvPr>
        </p:nvSpPr>
        <p:spPr>
          <a:xfrm>
            <a:off x="7408304" y="6149339"/>
            <a:ext cx="2244921" cy="425450"/>
          </a:xfrm>
        </p:spPr>
        <p:txBody>
          <a:bodyPr anchor="b">
            <a:noAutofit/>
          </a:bodyPr>
          <a:lstStyle>
            <a:lvl1pPr marL="0" indent="0" algn="ctr">
              <a:buNone/>
              <a:defRPr sz="1200" b="0"/>
            </a:lvl1pPr>
            <a:lvl2pPr marL="365760" indent="0">
              <a:buNone/>
              <a:defRPr sz="1200"/>
            </a:lvl2pPr>
            <a:lvl3pPr marL="731520" indent="0">
              <a:buNone/>
              <a:defRPr sz="1200"/>
            </a:lvl3pPr>
            <a:lvl4pPr marL="1097280" indent="0">
              <a:buNone/>
              <a:defRPr sz="1200"/>
            </a:lvl4pPr>
            <a:lvl5pPr marL="146304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3B0ADFC-3D37-784D-B8C8-785BAA79AC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7632" y="6272460"/>
            <a:ext cx="1283288" cy="4943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reenshot Examp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0A1E0A-EB4E-44B0-B59B-F33B2B0ECD5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69900" y="1830783"/>
            <a:ext cx="3683000" cy="408543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C8171-8A51-4EF6-B972-D1F39BFEA51F}"/>
              </a:ext>
            </a:extLst>
          </p:cNvPr>
          <p:cNvSpPr/>
          <p:nvPr userDrawn="1"/>
        </p:nvSpPr>
        <p:spPr>
          <a:xfrm>
            <a:off x="0" y="0"/>
            <a:ext cx="12192000" cy="148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616BAA2-D2A9-41F3-95FD-CF24254080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900" y="92868"/>
            <a:ext cx="9950450" cy="114776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CBD87C-C001-41F9-83C0-B2F7EEA1A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80" y="1666600"/>
            <a:ext cx="7573300" cy="436987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F8ABB40-865E-6D49-BA81-834ADEBCCA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7632" y="6272460"/>
            <a:ext cx="1283288" cy="4943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reenshot Examp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0A1E0A-EB4E-44B0-B59B-F33B2B0ECD5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732295" y="1894952"/>
            <a:ext cx="4044969" cy="408543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C8171-8A51-4EF6-B972-D1F39BFEA51F}"/>
              </a:ext>
            </a:extLst>
          </p:cNvPr>
          <p:cNvSpPr/>
          <p:nvPr userDrawn="1"/>
        </p:nvSpPr>
        <p:spPr>
          <a:xfrm>
            <a:off x="0" y="0"/>
            <a:ext cx="12192000" cy="148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616BAA2-D2A9-41F3-95FD-CF24254080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6814" y="0"/>
            <a:ext cx="9950450" cy="1085492"/>
          </a:xfrm>
        </p:spPr>
        <p:txBody>
          <a:bodyPr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CBD87C-C001-41F9-83C0-B2F7EEA1A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456" y="1283368"/>
            <a:ext cx="9399451" cy="542357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BDA3DA9-D2A9-D643-9D42-89F6D55D75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7632" y="6272460"/>
            <a:ext cx="1283288" cy="4943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creenshot Examp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1C8171-8A51-4EF6-B972-D1F39BFEA51F}"/>
              </a:ext>
            </a:extLst>
          </p:cNvPr>
          <p:cNvSpPr/>
          <p:nvPr userDrawn="1"/>
        </p:nvSpPr>
        <p:spPr>
          <a:xfrm>
            <a:off x="0" y="0"/>
            <a:ext cx="12192000" cy="148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616BAA2-D2A9-41F3-95FD-CF24254080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0775" y="82896"/>
            <a:ext cx="9950450" cy="1085492"/>
          </a:xfrm>
        </p:spPr>
        <p:txBody>
          <a:bodyPr anchor="b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CBD87C-C001-41F9-83C0-B2F7EEA1A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79" y="1568796"/>
            <a:ext cx="8693954" cy="50165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1D42EDF-A695-0948-9D50-066248D12A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7632" y="6272460"/>
            <a:ext cx="1283288" cy="4943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creenshot Examp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1C8171-8A51-4EF6-B972-D1F39BFEA51F}"/>
              </a:ext>
            </a:extLst>
          </p:cNvPr>
          <p:cNvSpPr/>
          <p:nvPr userDrawn="1"/>
        </p:nvSpPr>
        <p:spPr>
          <a:xfrm>
            <a:off x="0" y="0"/>
            <a:ext cx="12192000" cy="148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616BAA2-D2A9-41F3-95FD-CF24254080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900" y="92868"/>
            <a:ext cx="9950450" cy="114776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CBD87C-C001-41F9-83C0-B2F7EEA1A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978" y="1578768"/>
            <a:ext cx="8892044" cy="51308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F0533F9-A4C1-AF4D-971C-116D4F51B5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7632" y="6272460"/>
            <a:ext cx="1283288" cy="4943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3BE769F-B5D5-4386-9117-D4E89CC579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5325" y="695325"/>
            <a:ext cx="4640263" cy="55149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[Icon]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198589-936B-4C71-9C7D-DC138C996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91939" y="2766218"/>
            <a:ext cx="6276644" cy="1325563"/>
          </a:xfrm>
        </p:spPr>
        <p:txBody>
          <a:bodyPr anchor="b" anchorCtr="0">
            <a:noAutofit/>
          </a:bodyPr>
          <a:lstStyle>
            <a:lvl1pPr>
              <a:defRPr sz="7200">
                <a:solidFill>
                  <a:schemeClr val="tx1"/>
                </a:solidFill>
              </a:defRPr>
            </a:lvl1pPr>
          </a:lstStyle>
          <a:p>
            <a:r>
              <a:rPr lang="en-US"/>
              <a:t>[Section Title]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767EEA-301D-4909-8ECE-79411707884F}"/>
              </a:ext>
            </a:extLst>
          </p:cNvPr>
          <p:cNvCxnSpPr>
            <a:cxnSpLocks/>
          </p:cNvCxnSpPr>
          <p:nvPr/>
        </p:nvCxnSpPr>
        <p:spPr>
          <a:xfrm>
            <a:off x="5240741" y="4390126"/>
            <a:ext cx="7915701" cy="0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5092700" y="4629151"/>
            <a:ext cx="7608888" cy="5715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[Insert section detail]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86E8904-F15F-B945-BDC2-D21920DF9E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7632" y="6272460"/>
            <a:ext cx="1283288" cy="4943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udit Content Blu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AF1D04-C19A-4063-AAB0-AD957B1E70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584" y="253693"/>
            <a:ext cx="8590556" cy="132556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[Click to edit Master title style]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584" y="2173184"/>
            <a:ext cx="10324354" cy="4003778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6BDF93-DBE6-4985-9AF8-29A2553848CD}"/>
              </a:ext>
            </a:extLst>
          </p:cNvPr>
          <p:cNvCxnSpPr>
            <a:cxnSpLocks/>
          </p:cNvCxnSpPr>
          <p:nvPr userDrawn="1"/>
        </p:nvCxnSpPr>
        <p:spPr>
          <a:xfrm>
            <a:off x="0" y="1706256"/>
            <a:ext cx="5213684" cy="0"/>
          </a:xfrm>
          <a:prstGeom prst="line">
            <a:avLst/>
          </a:prstGeom>
          <a:ln w="38100">
            <a:solidFill>
              <a:srgbClr val="FE6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F90654AD-21AB-B644-BFB5-6FD1BEF360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0474" y="6281931"/>
            <a:ext cx="1060932" cy="4087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rgbClr val="1A3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6AB78-4592-2941-894F-7686F3475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401" y="904201"/>
            <a:ext cx="3542356" cy="2874270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483517-6F39-774D-930D-AFDD4891821C}"/>
              </a:ext>
            </a:extLst>
          </p:cNvPr>
          <p:cNvSpPr/>
          <p:nvPr userDrawn="1"/>
        </p:nvSpPr>
        <p:spPr>
          <a:xfrm rot="20785132">
            <a:off x="6018688" y="-1538977"/>
            <a:ext cx="8514857" cy="882018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26DB18-06AA-0541-90F5-5EEBDE0F82AE}"/>
              </a:ext>
            </a:extLst>
          </p:cNvPr>
          <p:cNvSpPr/>
          <p:nvPr userDrawn="1"/>
        </p:nvSpPr>
        <p:spPr>
          <a:xfrm rot="5400000" flipH="1">
            <a:off x="9218991" y="-3235706"/>
            <a:ext cx="182648" cy="6207652"/>
          </a:xfrm>
          <a:prstGeom prst="rect">
            <a:avLst/>
          </a:prstGeom>
          <a:solidFill>
            <a:schemeClr val="accent1">
              <a:lumMod val="10000"/>
              <a:alpha val="661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94ABFB-C94B-8045-9556-45C4E7D1038F}"/>
              </a:ext>
            </a:extLst>
          </p:cNvPr>
          <p:cNvSpPr/>
          <p:nvPr userDrawn="1"/>
        </p:nvSpPr>
        <p:spPr>
          <a:xfrm rot="5400000" flipH="1">
            <a:off x="10053382" y="4717989"/>
            <a:ext cx="182648" cy="4538873"/>
          </a:xfrm>
          <a:prstGeom prst="rect">
            <a:avLst/>
          </a:prstGeom>
          <a:solidFill>
            <a:schemeClr val="accent1">
              <a:lumMod val="10000"/>
              <a:alpha val="661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66351C-7F29-3C40-ABDA-9C808235A295}"/>
              </a:ext>
            </a:extLst>
          </p:cNvPr>
          <p:cNvSpPr/>
          <p:nvPr userDrawn="1"/>
        </p:nvSpPr>
        <p:spPr>
          <a:xfrm flipH="1">
            <a:off x="12252486" y="-40552"/>
            <a:ext cx="161656" cy="6936651"/>
          </a:xfrm>
          <a:prstGeom prst="rect">
            <a:avLst/>
          </a:prstGeom>
          <a:solidFill>
            <a:schemeClr val="accent1">
              <a:lumMod val="10000"/>
              <a:alpha val="661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8E1A8D-8B79-6646-A108-3735C332D570}"/>
              </a:ext>
            </a:extLst>
          </p:cNvPr>
          <p:cNvSpPr/>
          <p:nvPr userDrawn="1"/>
        </p:nvSpPr>
        <p:spPr>
          <a:xfrm rot="20785132">
            <a:off x="6132402" y="-583999"/>
            <a:ext cx="381222" cy="8820185"/>
          </a:xfrm>
          <a:prstGeom prst="rect">
            <a:avLst/>
          </a:prstGeom>
          <a:solidFill>
            <a:srgbClr val="1A3B5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5882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1C8171-8A51-4EF6-B972-D1F39BFEA51F}"/>
              </a:ext>
            </a:extLst>
          </p:cNvPr>
          <p:cNvSpPr/>
          <p:nvPr userDrawn="1"/>
        </p:nvSpPr>
        <p:spPr>
          <a:xfrm>
            <a:off x="0" y="0"/>
            <a:ext cx="12192000" cy="3886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616BAA2-D2A9-41F3-95FD-CF24254080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0" y="395864"/>
            <a:ext cx="5740400" cy="132556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[Project Timeline]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F5C0ADE-BEC0-4EF9-940B-819C4012F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0" y="4880767"/>
            <a:ext cx="2895600" cy="1532733"/>
          </a:xfrm>
        </p:spPr>
        <p:txBody>
          <a:bodyPr numCol="1" spcCol="0">
            <a:normAutofit/>
          </a:bodyPr>
          <a:lstStyle>
            <a:lvl1pPr marL="0" indent="0">
              <a:buNone/>
              <a:defRPr sz="1200" b="0"/>
            </a:lvl1pPr>
            <a:lvl2pPr marL="365760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A514D-6182-4329-9E1C-FC829807723C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079500" y="4392721"/>
            <a:ext cx="2895600" cy="445980"/>
          </a:xfrm>
        </p:spPr>
        <p:txBody>
          <a:bodyPr numCol="1" spcCol="0">
            <a:normAutofit/>
          </a:bodyPr>
          <a:lstStyle>
            <a:lvl1pPr marL="0" indent="0">
              <a:buNone/>
              <a:defRPr sz="1200" b="1" i="0" cap="none" baseline="0"/>
            </a:lvl1pPr>
            <a:lvl2pPr marL="365760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[Month ‘00]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24B124-5939-4171-A913-0DC15A929BF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9500" y="2120900"/>
            <a:ext cx="1308100" cy="1308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[Icon Placeholder]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66044CB-2B1D-5B47-B8AC-67E61A8C46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7632" y="6272460"/>
            <a:ext cx="1283288" cy="49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529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1C8171-8A51-4EF6-B972-D1F39BFEA51F}"/>
              </a:ext>
            </a:extLst>
          </p:cNvPr>
          <p:cNvSpPr/>
          <p:nvPr userDrawn="1"/>
        </p:nvSpPr>
        <p:spPr>
          <a:xfrm>
            <a:off x="0" y="0"/>
            <a:ext cx="12192000" cy="3892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616BAA2-D2A9-41F3-95FD-CF24254080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0" y="395864"/>
            <a:ext cx="5740400" cy="1325563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[Project Timeline]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F5C0ADE-BEC0-4EF9-940B-819C4012F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0" y="4880767"/>
            <a:ext cx="2895600" cy="1532733"/>
          </a:xfrm>
        </p:spPr>
        <p:txBody>
          <a:bodyPr numCol="1" spcCol="0">
            <a:norm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365760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A514D-6182-4329-9E1C-FC829807723C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079500" y="4392721"/>
            <a:ext cx="2895600" cy="445980"/>
          </a:xfrm>
        </p:spPr>
        <p:txBody>
          <a:bodyPr numCol="1" spcCol="0">
            <a:normAutofit/>
          </a:bodyPr>
          <a:lstStyle>
            <a:lvl1pPr marL="0" indent="0">
              <a:buNone/>
              <a:defRPr sz="1200" b="1" i="0" cap="none" baseline="0">
                <a:solidFill>
                  <a:schemeClr val="bg1"/>
                </a:solidFill>
              </a:defRPr>
            </a:lvl1pPr>
            <a:lvl2pPr marL="365760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[Month ‘00]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24B124-5939-4171-A913-0DC15A929BF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9500" y="2120900"/>
            <a:ext cx="1308100" cy="1308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[Icon Placeholder]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1C8171-8A51-4EF6-B972-D1F39BFEA51F}"/>
              </a:ext>
            </a:extLst>
          </p:cNvPr>
          <p:cNvSpPr/>
          <p:nvPr userDrawn="1"/>
        </p:nvSpPr>
        <p:spPr>
          <a:xfrm>
            <a:off x="0" y="3700046"/>
            <a:ext cx="12192000" cy="152400"/>
          </a:xfrm>
          <a:prstGeom prst="rect">
            <a:avLst/>
          </a:prstGeom>
          <a:solidFill>
            <a:srgbClr val="FE663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C64A0CB-E75E-714A-BC58-3F69C03564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0474" y="6281931"/>
            <a:ext cx="1060932" cy="4087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t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584" y="1132464"/>
            <a:ext cx="4102100" cy="1325563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584" y="3429000"/>
            <a:ext cx="4102100" cy="2747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6BDF93-DBE6-4985-9AF8-29A2553848CD}"/>
              </a:ext>
            </a:extLst>
          </p:cNvPr>
          <p:cNvCxnSpPr>
            <a:cxnSpLocks/>
          </p:cNvCxnSpPr>
          <p:nvPr userDrawn="1"/>
        </p:nvCxnSpPr>
        <p:spPr>
          <a:xfrm>
            <a:off x="0" y="2585027"/>
            <a:ext cx="5213684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A1F2BD8-B17D-4C47-BCFB-F86D2036E62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-60961"/>
            <a:ext cx="6156960" cy="6992983"/>
          </a:xfrm>
          <a:ln w="635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[Screenshot / large picture]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1EC6F63-E3D5-9140-9893-1635237DEC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7632" y="6272460"/>
            <a:ext cx="1283288" cy="49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499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t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AF1D04-C19A-4063-AAB0-AD957B1E70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584" y="1132464"/>
            <a:ext cx="4102100" cy="132556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584" y="3429000"/>
            <a:ext cx="4102100" cy="2747962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6BDF93-DBE6-4985-9AF8-29A2553848CD}"/>
              </a:ext>
            </a:extLst>
          </p:cNvPr>
          <p:cNvCxnSpPr>
            <a:cxnSpLocks/>
          </p:cNvCxnSpPr>
          <p:nvPr userDrawn="1"/>
        </p:nvCxnSpPr>
        <p:spPr>
          <a:xfrm>
            <a:off x="0" y="2585027"/>
            <a:ext cx="5213684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816C4D-C074-46E9-95BD-C9631EDBDD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-60961"/>
            <a:ext cx="6156960" cy="6992983"/>
          </a:xfrm>
          <a:ln w="6350">
            <a:solidFill>
              <a:schemeClr val="tx1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[Screenshot / large picture]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B3BB582-98F5-C94D-801A-E7A0735DC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0474" y="6281931"/>
            <a:ext cx="1060932" cy="4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212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7415" y="699330"/>
            <a:ext cx="4294606" cy="1325563"/>
          </a:xfrm>
        </p:spPr>
        <p:txBody>
          <a:bodyPr wrap="none" anchor="b" anchorCtr="0">
            <a:normAutofit/>
          </a:bodyPr>
          <a:lstStyle>
            <a:lvl1pPr>
              <a:defRPr sz="7500"/>
            </a:lvl1pPr>
          </a:lstStyle>
          <a:p>
            <a:r>
              <a:rPr lang="en-US"/>
              <a:t>[Contents]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6BDF93-DBE6-4985-9AF8-29A2553848CD}"/>
              </a:ext>
            </a:extLst>
          </p:cNvPr>
          <p:cNvCxnSpPr>
            <a:cxnSpLocks/>
          </p:cNvCxnSpPr>
          <p:nvPr userDrawn="1"/>
        </p:nvCxnSpPr>
        <p:spPr>
          <a:xfrm>
            <a:off x="0" y="2151893"/>
            <a:ext cx="5213684" cy="0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3DEC458-5D80-4297-BD94-822086139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811" y="2999873"/>
            <a:ext cx="4732422" cy="3177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  <a:defRPr lang="en-US" dirty="0"/>
            </a:lvl1pPr>
            <a:lvl2pPr marL="822960" indent="-457200">
              <a:spcBef>
                <a:spcPts val="0"/>
              </a:spcBef>
              <a:buClr>
                <a:schemeClr val="tx1"/>
              </a:buClr>
              <a:buFont typeface="+mj-lt"/>
              <a:buAutoNum type="alphaUcPeriod"/>
              <a:defRPr lang="en-US" dirty="0"/>
            </a:lvl2pPr>
            <a:lvl3pPr marL="1188720" indent="-457200">
              <a:spcBef>
                <a:spcPts val="0"/>
              </a:spcBef>
              <a:buClr>
                <a:schemeClr val="tx1"/>
              </a:buClr>
              <a:buFont typeface="+mj-lt"/>
              <a:buAutoNum type="romanUcPeriod"/>
              <a:defRPr lang="en-US" dirty="0"/>
            </a:lvl3pPr>
            <a:lvl4pPr marL="1554480" indent="-457200">
              <a:spcBef>
                <a:spcPts val="0"/>
              </a:spcBef>
              <a:buClr>
                <a:schemeClr val="tx1"/>
              </a:buClr>
              <a:buFont typeface="+mj-lt"/>
              <a:buAutoNum type="romanUcPeriod"/>
              <a:defRPr lang="en-US" dirty="0"/>
            </a:lvl4pPr>
            <a:lvl5pPr marL="1920240" indent="-457200">
              <a:spcBef>
                <a:spcPts val="0"/>
              </a:spcBef>
              <a:buClr>
                <a:schemeClr val="tx1"/>
              </a:buClr>
              <a:buFont typeface="+mj-lt"/>
              <a:buAutoNum type="romanUcPeriod"/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5F7C2E0-25BB-2B4C-949F-6FBCA3E367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7632" y="6272460"/>
            <a:ext cx="1283288" cy="49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3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365125"/>
            <a:ext cx="10058400" cy="1325563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66800" y="2254827"/>
            <a:ext cx="10058400" cy="3922136"/>
          </a:xfrm>
        </p:spPr>
        <p:txBody>
          <a:bodyPr numCol="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C5D4B8B4-D064-49FF-8181-6F2F29C7CF9C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476375" cy="6858000"/>
          </a:xfrm>
          <a:custGeom>
            <a:avLst/>
            <a:gdLst>
              <a:gd name="T0" fmla="*/ 0 w 930"/>
              <a:gd name="T1" fmla="*/ 0 h 4320"/>
              <a:gd name="T2" fmla="*/ 0 w 930"/>
              <a:gd name="T3" fmla="*/ 4320 h 4320"/>
              <a:gd name="T4" fmla="*/ 137 w 930"/>
              <a:gd name="T5" fmla="*/ 4320 h 4320"/>
              <a:gd name="T6" fmla="*/ 296 w 930"/>
              <a:gd name="T7" fmla="*/ 737 h 4320"/>
              <a:gd name="T8" fmla="*/ 296 w 930"/>
              <a:gd name="T9" fmla="*/ 737 h 4320"/>
              <a:gd name="T10" fmla="*/ 296 w 930"/>
              <a:gd name="T11" fmla="*/ 737 h 4320"/>
              <a:gd name="T12" fmla="*/ 296 w 930"/>
              <a:gd name="T13" fmla="*/ 737 h 4320"/>
              <a:gd name="T14" fmla="*/ 299 w 930"/>
              <a:gd name="T15" fmla="*/ 696 h 4320"/>
              <a:gd name="T16" fmla="*/ 307 w 930"/>
              <a:gd name="T17" fmla="*/ 658 h 4320"/>
              <a:gd name="T18" fmla="*/ 316 w 930"/>
              <a:gd name="T19" fmla="*/ 623 h 4320"/>
              <a:gd name="T20" fmla="*/ 327 w 930"/>
              <a:gd name="T21" fmla="*/ 593 h 4320"/>
              <a:gd name="T22" fmla="*/ 341 w 930"/>
              <a:gd name="T23" fmla="*/ 564 h 4320"/>
              <a:gd name="T24" fmla="*/ 354 w 930"/>
              <a:gd name="T25" fmla="*/ 542 h 4320"/>
              <a:gd name="T26" fmla="*/ 367 w 930"/>
              <a:gd name="T27" fmla="*/ 521 h 4320"/>
              <a:gd name="T28" fmla="*/ 380 w 930"/>
              <a:gd name="T29" fmla="*/ 504 h 4320"/>
              <a:gd name="T30" fmla="*/ 930 w 930"/>
              <a:gd name="T31" fmla="*/ 0 h 4320"/>
              <a:gd name="T32" fmla="*/ 0 w 930"/>
              <a:gd name="T33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30" h="4320">
                <a:moveTo>
                  <a:pt x="0" y="0"/>
                </a:moveTo>
                <a:lnTo>
                  <a:pt x="0" y="4320"/>
                </a:lnTo>
                <a:lnTo>
                  <a:pt x="137" y="4320"/>
                </a:lnTo>
                <a:lnTo>
                  <a:pt x="296" y="737"/>
                </a:lnTo>
                <a:lnTo>
                  <a:pt x="296" y="737"/>
                </a:lnTo>
                <a:lnTo>
                  <a:pt x="296" y="737"/>
                </a:lnTo>
                <a:lnTo>
                  <a:pt x="296" y="737"/>
                </a:lnTo>
                <a:lnTo>
                  <a:pt x="299" y="696"/>
                </a:lnTo>
                <a:lnTo>
                  <a:pt x="307" y="658"/>
                </a:lnTo>
                <a:lnTo>
                  <a:pt x="316" y="623"/>
                </a:lnTo>
                <a:lnTo>
                  <a:pt x="327" y="593"/>
                </a:lnTo>
                <a:lnTo>
                  <a:pt x="341" y="564"/>
                </a:lnTo>
                <a:lnTo>
                  <a:pt x="354" y="542"/>
                </a:lnTo>
                <a:lnTo>
                  <a:pt x="367" y="521"/>
                </a:lnTo>
                <a:lnTo>
                  <a:pt x="380" y="504"/>
                </a:lnTo>
                <a:lnTo>
                  <a:pt x="93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481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Pic + Color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0BF4B07-B770-4EFB-8198-DFBE2895CCED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0" y="1"/>
            <a:ext cx="6096000" cy="6857999"/>
          </a:xfr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AC4211D5-837A-46DC-A35E-AE1F522F561A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0" y="533400"/>
            <a:ext cx="6096001" cy="767862"/>
          </a:xfrm>
          <a:solidFill>
            <a:schemeClr val="accent1"/>
          </a:solidFill>
        </p:spPr>
        <p:txBody>
          <a:bodyPr lIns="91440" tIns="91440" rIns="91440" bIns="91440" anchor="ctr"/>
          <a:lstStyle>
            <a:lvl1pPr algn="ctr">
              <a:lnSpc>
                <a:spcPct val="90000"/>
              </a:lnSpc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 algn="ctr">
              <a:spcAft>
                <a:spcPts val="0"/>
              </a:spcAft>
              <a:defRPr sz="2400">
                <a:solidFill>
                  <a:schemeClr val="bg1"/>
                </a:solidFill>
              </a:defRPr>
            </a:lvl2pPr>
            <a:lvl3pPr algn="ctr">
              <a:spcAft>
                <a:spcPts val="0"/>
              </a:spcAft>
              <a:defRPr sz="1400"/>
            </a:lvl3pPr>
            <a:lvl4pPr algn="ctr">
              <a:spcAft>
                <a:spcPts val="0"/>
              </a:spcAft>
              <a:defRPr sz="1200"/>
            </a:lvl4pPr>
            <a:lvl5pPr algn="ctr">
              <a:spcAft>
                <a:spcPts val="0"/>
              </a:spcAft>
              <a:defRPr sz="1200"/>
            </a:lvl5pPr>
          </a:lstStyle>
          <a:p>
            <a:pPr lvl="0"/>
            <a:r>
              <a:rPr lang="en-US" dirty="0"/>
              <a:t>Click to edit text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EF3FF-5A2C-4C19-A00E-7685BE6B3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399" y="533316"/>
            <a:ext cx="5029201" cy="381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58C6A-0E0A-40D9-8B6B-767AC899A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9398" y="1447715"/>
            <a:ext cx="5029202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0721A-F7F6-4B11-B780-D4E50AE4C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6465434"/>
            <a:ext cx="4191000" cy="3925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81BB3-CA3B-49A2-BE21-6A43C249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05E054-4F1D-414D-A1B9-1BDD4CA95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895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6CE10-31DF-32F0-D242-8FD6767D8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D4DB3E-D2C6-BA4E-133C-D394B19851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3CBD7-F459-7028-A0BC-B6EC0089C5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E0B8B8-9B0E-4249-8BC4-CC04C74D03F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3EAF3-022C-BF57-EE8A-CEB77A728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3AB97-FA7E-9BE2-A022-4B07F0005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6B7EE4-7A9E-4952-86C7-6DCC049CC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252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12961-E727-A895-4DF3-31125C523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72703-9F67-BC68-FE10-FA825F4F8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EEC880-DD08-FBD6-4FA8-B4F8F42F19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E0B8B8-9B0E-4249-8BC4-CC04C74D03F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FED71-4F02-E0F3-C3B3-1E593124F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539D67-BB8E-6871-A8DF-0062AED1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6B7EE4-7A9E-4952-86C7-6DCC049CC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615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BBA13-1F61-0CD5-6BAB-A0D0D0188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E8923-6C3F-9CE0-A965-2E28E9749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6865B-0086-BA44-50D9-6A778A14E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E0B8B8-9B0E-4249-8BC4-CC04C74D03F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A4DB7-0513-B2FC-3639-1F609A261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604A6-0591-CC2A-88FF-C9DF5BD6B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6B7EE4-7A9E-4952-86C7-6DCC049CC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19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760AB4-C667-0C4A-8F50-1DF0C3F6F6D4}"/>
              </a:ext>
            </a:extLst>
          </p:cNvPr>
          <p:cNvSpPr/>
          <p:nvPr userDrawn="1"/>
        </p:nvSpPr>
        <p:spPr>
          <a:xfrm>
            <a:off x="-66261" y="3946568"/>
            <a:ext cx="12324522" cy="3103562"/>
          </a:xfrm>
          <a:prstGeom prst="rect">
            <a:avLst/>
          </a:prstGeom>
          <a:solidFill>
            <a:srgbClr val="1A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66AB78-4592-2941-894F-7686F3475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8" y="649482"/>
            <a:ext cx="6857250" cy="974220"/>
          </a:xfrm>
        </p:spPr>
        <p:txBody>
          <a:bodyPr anchor="b">
            <a:normAutofit/>
          </a:bodyPr>
          <a:lstStyle>
            <a:lvl1pPr>
              <a:defRPr sz="2800" b="1" i="0" cap="small" baseline="0">
                <a:solidFill>
                  <a:srgbClr val="3877B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A710E25-E809-7243-9D58-76156D7B14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4285" y="4618041"/>
            <a:ext cx="3942057" cy="369459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rgbClr val="D4E6F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</a:t>
            </a:r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]</a:t>
            </a:r>
          </a:p>
        </p:txBody>
      </p:sp>
      <p:sp>
        <p:nvSpPr>
          <p:cNvPr id="13" name="Text Placeholder 26">
            <a:extLst>
              <a:ext uri="{FF2B5EF4-FFF2-40B4-BE49-F238E27FC236}">
                <a16:creationId xmlns:a16="http://schemas.microsoft.com/office/drawing/2014/main" id="{669678ED-4BE6-5B40-B90A-F1DCBF910A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14285" y="5132643"/>
            <a:ext cx="3942057" cy="422275"/>
          </a:xfrm>
        </p:spPr>
        <p:txBody>
          <a:bodyPr>
            <a:normAutofit/>
          </a:bodyPr>
          <a:lstStyle>
            <a:lvl1pPr marL="0" indent="0">
              <a:buNone/>
              <a:defRPr sz="1600" b="0" i="1">
                <a:solidFill>
                  <a:srgbClr val="D4E6F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5760" indent="0">
              <a:buNone/>
              <a:defRPr>
                <a:solidFill>
                  <a:schemeClr val="bg1"/>
                </a:solidFill>
              </a:defRPr>
            </a:lvl2pPr>
            <a:lvl3pPr marL="731520" indent="0">
              <a:buNone/>
              <a:defRPr>
                <a:solidFill>
                  <a:schemeClr val="bg1"/>
                </a:solidFill>
              </a:defRPr>
            </a:lvl3pPr>
            <a:lvl4pPr marL="1097280" indent="0">
              <a:buNone/>
              <a:defRPr>
                <a:solidFill>
                  <a:schemeClr val="bg1"/>
                </a:solidFill>
              </a:defRPr>
            </a:lvl4pPr>
            <a:lvl5pPr marL="146304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[Job title]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76E8658-0FAF-774C-87A9-7AA4E9DD84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65393" y="1198279"/>
            <a:ext cx="7061204" cy="7061204"/>
          </a:xfrm>
          <a:prstGeom prst="rect">
            <a:avLst/>
          </a:prstGeom>
        </p:spPr>
      </p:pic>
      <p:pic>
        <p:nvPicPr>
          <p:cNvPr id="12" name="Graphic 11" descr="User outline">
            <a:extLst>
              <a:ext uri="{FF2B5EF4-FFF2-40B4-BE49-F238E27FC236}">
                <a16:creationId xmlns:a16="http://schemas.microsoft.com/office/drawing/2014/main" id="{16F1F9C0-9FF4-1C42-B1AF-8B998DD8A1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9885" y="4583949"/>
            <a:ext cx="914400" cy="914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FE951CB-2FDE-429A-AB8D-01D6A5C62C3C}"/>
              </a:ext>
            </a:extLst>
          </p:cNvPr>
          <p:cNvSpPr txBox="1">
            <a:spLocks/>
          </p:cNvSpPr>
          <p:nvPr userDrawn="1"/>
        </p:nvSpPr>
        <p:spPr>
          <a:xfrm>
            <a:off x="1030518" y="1685389"/>
            <a:ext cx="6857250" cy="9742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spc="-200" baseline="0">
                <a:solidFill>
                  <a:srgbClr val="3877B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449500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81E3C-ED91-BBEC-60F7-3930C10E6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CBC4C-C74D-5F8E-0423-F47DE429F8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B0E81C-5B1E-7C45-36F7-D7249464B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40140-9C8F-FBD5-9840-647ECCD67D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E0B8B8-9B0E-4249-8BC4-CC04C74D03F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BCD03-F23C-2767-77BD-07D0F309F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08B48B-3270-C79C-B38D-EA96420C3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6B7EE4-7A9E-4952-86C7-6DCC049CC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451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9D81-E994-53E3-2CE1-418D4A066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D3D40-BCD4-3D27-5EF4-7BF14B3B9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4FFC6-8CD8-0BB7-AC39-3691566E4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3769BC-CD0F-7E45-F7E6-E85112310B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6C46EE-65B8-9001-FEB0-48ADB876B5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C03494-0F29-4655-5C2D-9953E096BB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E0B8B8-9B0E-4249-8BC4-CC04C74D03F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031D1A-48EA-A773-1A02-12C2C3FC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B4DA72-6CA0-5AFB-B167-27824C133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6B7EE4-7A9E-4952-86C7-6DCC049CC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068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D4E6F4">
            <a:alpha val="5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F82F0D8-1CD2-1347-5728-891B3CC61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332" y="6188995"/>
            <a:ext cx="1283288" cy="49120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9A8D3F4-242D-AC7E-BA42-D1D5408B7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584" y="253693"/>
            <a:ext cx="8590556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[Click to edit Master title style]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CABF4E-4B4E-E44C-27C3-C820788E72FF}"/>
              </a:ext>
            </a:extLst>
          </p:cNvPr>
          <p:cNvCxnSpPr>
            <a:cxnSpLocks/>
          </p:cNvCxnSpPr>
          <p:nvPr userDrawn="1"/>
        </p:nvCxnSpPr>
        <p:spPr>
          <a:xfrm>
            <a:off x="0" y="1706256"/>
            <a:ext cx="5213684" cy="0"/>
          </a:xfrm>
          <a:prstGeom prst="line">
            <a:avLst/>
          </a:prstGeom>
          <a:ln w="38100">
            <a:solidFill>
              <a:srgbClr val="FE6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9189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rgbClr val="D4E6F4">
            <a:alpha val="5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F82F0D8-1CD2-1347-5728-891B3CC61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332" y="6188995"/>
            <a:ext cx="1283288" cy="49120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9A8D3F4-242D-AC7E-BA42-D1D5408B7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8590556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[Click to edit Master title style]</a:t>
            </a:r>
          </a:p>
        </p:txBody>
      </p:sp>
    </p:spTree>
    <p:extLst>
      <p:ext uri="{BB962C8B-B14F-4D97-AF65-F5344CB8AC3E}">
        <p14:creationId xmlns:p14="http://schemas.microsoft.com/office/powerpoint/2010/main" val="7964694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1A3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88E238A-0654-AE38-0193-4E5F73DB2C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3334" y="6312755"/>
            <a:ext cx="1060932" cy="4087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A93D63-61D2-E25D-A6AC-D3F083B1F173}"/>
              </a:ext>
            </a:extLst>
          </p:cNvPr>
          <p:cNvSpPr/>
          <p:nvPr userDrawn="1"/>
        </p:nvSpPr>
        <p:spPr>
          <a:xfrm>
            <a:off x="0" y="0"/>
            <a:ext cx="12191999" cy="1912139"/>
          </a:xfrm>
          <a:prstGeom prst="rect">
            <a:avLst/>
          </a:prstGeom>
          <a:solidFill>
            <a:srgbClr val="1A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4E6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0199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rgbClr val="D4E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7A5E8F6-CC4A-2473-0D3D-4446A4527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332" y="6188995"/>
            <a:ext cx="1283288" cy="49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218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D4E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88E238A-0654-AE38-0193-4E5F73DB2C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3334" y="6312755"/>
            <a:ext cx="1060932" cy="4087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A93D63-61D2-E25D-A6AC-D3F083B1F173}"/>
              </a:ext>
            </a:extLst>
          </p:cNvPr>
          <p:cNvSpPr/>
          <p:nvPr userDrawn="1"/>
        </p:nvSpPr>
        <p:spPr>
          <a:xfrm>
            <a:off x="0" y="0"/>
            <a:ext cx="12191999" cy="1912139"/>
          </a:xfrm>
          <a:prstGeom prst="rect">
            <a:avLst/>
          </a:prstGeom>
          <a:solidFill>
            <a:srgbClr val="1A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4E6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6148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0088B-1750-4B86-2FBC-F5C8CEED5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4AC29-ADC8-05C1-9E7D-F7A9B8B09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E4B7C7-B15F-9746-362D-AD669B0E7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1C9B6D-B80A-595D-8A33-29048356EF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E0B8B8-9B0E-4249-8BC4-CC04C74D03F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0BC43D-5B54-A0DE-756F-CD85D1B33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503D55-4C89-606F-D3F1-0700D6965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6B7EE4-7A9E-4952-86C7-6DCC049CC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174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13FA0-83FE-88A7-5EB0-83752AC6A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FBCB7A-C82F-476B-F85F-4417BF4FF0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966DF1-2C1B-9AD1-0D6B-589F5493F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650235-52FF-8340-9175-757FF10C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E0B8B8-9B0E-4249-8BC4-CC04C74D03F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987E0C-5638-026B-0411-8F50C02BA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0078EE-186A-7F18-7195-D96E8654C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6B7EE4-7A9E-4952-86C7-6DCC049CC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40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81F6-EF5E-A0B2-7867-297F2B335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BE6F57-2CC4-E485-37AD-03F6F0D4C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38469-0DF2-58C6-4CC7-03FFB4785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E0B8B8-9B0E-4249-8BC4-CC04C74D03F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81B59-D943-6577-240B-DA1C551BF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E1736-54CB-0A74-A50F-6845D269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6B7EE4-7A9E-4952-86C7-6DCC049CC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77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760AB4-C667-0C4A-8F50-1DF0C3F6F6D4}"/>
              </a:ext>
            </a:extLst>
          </p:cNvPr>
          <p:cNvSpPr/>
          <p:nvPr userDrawn="1"/>
        </p:nvSpPr>
        <p:spPr>
          <a:xfrm>
            <a:off x="-66261" y="3946568"/>
            <a:ext cx="12324522" cy="3103562"/>
          </a:xfrm>
          <a:prstGeom prst="rect">
            <a:avLst/>
          </a:prstGeom>
          <a:solidFill>
            <a:srgbClr val="1A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66AB78-4592-2941-894F-7686F3475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343" y="1672684"/>
            <a:ext cx="5381050" cy="1964748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rgbClr val="3877B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76E8658-0FAF-774C-87A9-7AA4E9DD84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65393" y="1198279"/>
            <a:ext cx="7061204" cy="706120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E081D44-91E6-A045-861F-0348210A6D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4343" y="399324"/>
            <a:ext cx="2260229" cy="870744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8CD563B8-9D34-DE4B-9511-868DB976E2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4285" y="4618041"/>
            <a:ext cx="3942057" cy="369459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rgbClr val="D4E6F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</a:t>
            </a:r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]</a:t>
            </a:r>
          </a:p>
        </p:txBody>
      </p:sp>
      <p:sp>
        <p:nvSpPr>
          <p:cNvPr id="15" name="Text Placeholder 26">
            <a:extLst>
              <a:ext uri="{FF2B5EF4-FFF2-40B4-BE49-F238E27FC236}">
                <a16:creationId xmlns:a16="http://schemas.microsoft.com/office/drawing/2014/main" id="{79E38193-CC8D-6847-AC32-38019B61AC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14285" y="5132643"/>
            <a:ext cx="3942057" cy="422275"/>
          </a:xfrm>
        </p:spPr>
        <p:txBody>
          <a:bodyPr>
            <a:normAutofit/>
          </a:bodyPr>
          <a:lstStyle>
            <a:lvl1pPr marL="0" indent="0">
              <a:buNone/>
              <a:defRPr sz="1600" b="0" i="1">
                <a:solidFill>
                  <a:srgbClr val="D4E6F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5760" indent="0">
              <a:buNone/>
              <a:defRPr>
                <a:solidFill>
                  <a:schemeClr val="bg1"/>
                </a:solidFill>
              </a:defRPr>
            </a:lvl2pPr>
            <a:lvl3pPr marL="731520" indent="0">
              <a:buNone/>
              <a:defRPr>
                <a:solidFill>
                  <a:schemeClr val="bg1"/>
                </a:solidFill>
              </a:defRPr>
            </a:lvl3pPr>
            <a:lvl4pPr marL="1097280" indent="0">
              <a:buNone/>
              <a:defRPr>
                <a:solidFill>
                  <a:schemeClr val="bg1"/>
                </a:solidFill>
              </a:defRPr>
            </a:lvl4pPr>
            <a:lvl5pPr marL="146304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[Job title]</a:t>
            </a:r>
          </a:p>
        </p:txBody>
      </p:sp>
      <p:pic>
        <p:nvPicPr>
          <p:cNvPr id="16" name="Graphic 15" descr="User outline">
            <a:extLst>
              <a:ext uri="{FF2B5EF4-FFF2-40B4-BE49-F238E27FC236}">
                <a16:creationId xmlns:a16="http://schemas.microsoft.com/office/drawing/2014/main" id="{26026E31-AB6E-8340-8261-80152C94919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9885" y="45839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661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B9946F-B7BD-C6DD-8233-44782F0573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38E41D-90BB-159F-D4AE-FFDFAFD8D1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5C4D8-8225-5DC5-F50A-7FD64250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E0B8B8-9B0E-4249-8BC4-CC04C74D03F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073D8-A187-F540-F45D-C91E79844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708C9-6F94-7A2F-C18E-26B89A3D1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6B7EE4-7A9E-4952-86C7-6DCC049CC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69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AB9A-FDEA-4284-9A29-96F36D8BEA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0532" y="1167419"/>
            <a:ext cx="4237794" cy="3451891"/>
          </a:xfrm>
        </p:spPr>
        <p:txBody>
          <a:bodyPr anchor="b">
            <a:normAutofit/>
          </a:bodyPr>
          <a:lstStyle>
            <a:lvl1pPr algn="l">
              <a:defRPr sz="55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4810325"/>
            <a:ext cx="12192000" cy="20476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C854E8-C2B0-48CB-B2DE-E631AC5E03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0532" y="5117011"/>
            <a:ext cx="3345656" cy="369459"/>
          </a:xfrm>
        </p:spPr>
        <p:txBody>
          <a:bodyPr>
            <a:normAutofit/>
          </a:bodyPr>
          <a:lstStyle>
            <a:lvl1pPr marL="0" indent="0" algn="l">
              <a:buNone/>
              <a:defRPr sz="1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</a:t>
            </a:r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]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C86F298-D7E2-4FBE-82F0-236545856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532" y="5529967"/>
            <a:ext cx="3345656" cy="422275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5760" indent="0">
              <a:buNone/>
              <a:defRPr>
                <a:solidFill>
                  <a:schemeClr val="bg1"/>
                </a:solidFill>
              </a:defRPr>
            </a:lvl2pPr>
            <a:lvl3pPr marL="731520" indent="0">
              <a:buNone/>
              <a:defRPr>
                <a:solidFill>
                  <a:schemeClr val="bg1"/>
                </a:solidFill>
              </a:defRPr>
            </a:lvl3pPr>
            <a:lvl4pPr marL="1097280" indent="0">
              <a:buNone/>
              <a:defRPr>
                <a:solidFill>
                  <a:schemeClr val="bg1"/>
                </a:solidFill>
              </a:defRPr>
            </a:lvl4pPr>
            <a:lvl5pPr marL="146304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[Job title]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6716068" y="0"/>
            <a:ext cx="3504378" cy="5625296"/>
          </a:xfrm>
          <a:prstGeom prst="rect">
            <a:avLst/>
          </a:prstGeom>
          <a:solidFill>
            <a:srgbClr val="F9B3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5421275" y="1624205"/>
            <a:ext cx="6298092" cy="4001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7" y="1433191"/>
            <a:ext cx="8048625" cy="47481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882360" y="0"/>
            <a:ext cx="2604304" cy="6858000"/>
          </a:xfrm>
          <a:prstGeom prst="rect">
            <a:avLst/>
          </a:prstGeom>
          <a:solidFill>
            <a:srgbClr val="F9B3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4755636"/>
            <a:ext cx="12192000" cy="21023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1AB9A-FDEA-4284-9A29-96F36D8BEA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0532" y="1103251"/>
            <a:ext cx="5751924" cy="3451891"/>
          </a:xfrm>
        </p:spPr>
        <p:txBody>
          <a:bodyPr anchor="b">
            <a:normAutofit/>
          </a:bodyPr>
          <a:lstStyle>
            <a:lvl1pPr algn="l">
              <a:defRPr sz="5500" b="1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C854E8-C2B0-48CB-B2DE-E631AC5E03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0532" y="5117011"/>
            <a:ext cx="3345656" cy="369459"/>
          </a:xfrm>
        </p:spPr>
        <p:txBody>
          <a:bodyPr>
            <a:normAutofit/>
          </a:bodyPr>
          <a:lstStyle>
            <a:lvl1pPr marL="0" indent="0" algn="l">
              <a:buNone/>
              <a:defRPr sz="1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</a:t>
            </a:r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]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C86F298-D7E2-4FBE-82F0-236545856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532" y="5529967"/>
            <a:ext cx="3345656" cy="422275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5760" indent="0">
              <a:buNone/>
              <a:defRPr>
                <a:solidFill>
                  <a:schemeClr val="bg1"/>
                </a:solidFill>
              </a:defRPr>
            </a:lvl2pPr>
            <a:lvl3pPr marL="731520" indent="0">
              <a:buNone/>
              <a:defRPr>
                <a:solidFill>
                  <a:schemeClr val="bg1"/>
                </a:solidFill>
              </a:defRPr>
            </a:lvl3pPr>
            <a:lvl4pPr marL="1097280" indent="0">
              <a:buNone/>
              <a:defRPr>
                <a:solidFill>
                  <a:schemeClr val="bg1"/>
                </a:solidFill>
              </a:defRPr>
            </a:lvl4pPr>
            <a:lvl5pPr marL="146304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[Job title]</a:t>
            </a: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D82B087F-9B39-4634-A2AD-3D2D0D736FC7}"/>
              </a:ext>
            </a:extLst>
          </p:cNvPr>
          <p:cNvSpPr>
            <a:spLocks/>
          </p:cNvSpPr>
          <p:nvPr userDrawn="1"/>
        </p:nvSpPr>
        <p:spPr bwMode="auto">
          <a:xfrm flipV="1">
            <a:off x="-11576" y="4667693"/>
            <a:ext cx="12292315" cy="87942"/>
          </a:xfrm>
          <a:custGeom>
            <a:avLst/>
            <a:gdLst>
              <a:gd name="T0" fmla="*/ 7680 w 7680"/>
              <a:gd name="T1" fmla="*/ 16 h 32"/>
              <a:gd name="T2" fmla="*/ 7680 w 7680"/>
              <a:gd name="T3" fmla="*/ 16 h 32"/>
              <a:gd name="T4" fmla="*/ 7655 w 7680"/>
              <a:gd name="T5" fmla="*/ 0 h 32"/>
              <a:gd name="T6" fmla="*/ 0 w 7680"/>
              <a:gd name="T7" fmla="*/ 0 h 32"/>
              <a:gd name="T8" fmla="*/ 0 w 7680"/>
              <a:gd name="T9" fmla="*/ 32 h 32"/>
              <a:gd name="T10" fmla="*/ 7675 w 7680"/>
              <a:gd name="T11" fmla="*/ 32 h 32"/>
              <a:gd name="T12" fmla="*/ 7680 w 7680"/>
              <a:gd name="T13" fmla="*/ 16 h 32"/>
              <a:gd name="connsiteX0" fmla="*/ 9852 w 10000"/>
              <a:gd name="connsiteY0" fmla="*/ 6562 h 10000"/>
              <a:gd name="connsiteX1" fmla="*/ 10000 w 10000"/>
              <a:gd name="connsiteY1" fmla="*/ 5000 h 10000"/>
              <a:gd name="connsiteX2" fmla="*/ 9967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10000 h 10000"/>
              <a:gd name="connsiteX5" fmla="*/ 9993 w 10000"/>
              <a:gd name="connsiteY5" fmla="*/ 10000 h 10000"/>
              <a:gd name="connsiteX6" fmla="*/ 9852 w 10000"/>
              <a:gd name="connsiteY6" fmla="*/ 6562 h 10000"/>
              <a:gd name="connsiteX0" fmla="*/ 9875 w 10000"/>
              <a:gd name="connsiteY0" fmla="*/ 4479 h 10000"/>
              <a:gd name="connsiteX1" fmla="*/ 10000 w 10000"/>
              <a:gd name="connsiteY1" fmla="*/ 5000 h 10000"/>
              <a:gd name="connsiteX2" fmla="*/ 9967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10000 h 10000"/>
              <a:gd name="connsiteX5" fmla="*/ 9993 w 10000"/>
              <a:gd name="connsiteY5" fmla="*/ 10000 h 10000"/>
              <a:gd name="connsiteX6" fmla="*/ 9875 w 10000"/>
              <a:gd name="connsiteY6" fmla="*/ 4479 h 10000"/>
              <a:gd name="connsiteX0" fmla="*/ 9993 w 10736"/>
              <a:gd name="connsiteY0" fmla="*/ 10000 h 10000"/>
              <a:gd name="connsiteX1" fmla="*/ 10000 w 10736"/>
              <a:gd name="connsiteY1" fmla="*/ 5000 h 10000"/>
              <a:gd name="connsiteX2" fmla="*/ 9967 w 10736"/>
              <a:gd name="connsiteY2" fmla="*/ 0 h 10000"/>
              <a:gd name="connsiteX3" fmla="*/ 0 w 10736"/>
              <a:gd name="connsiteY3" fmla="*/ 0 h 10000"/>
              <a:gd name="connsiteX4" fmla="*/ 0 w 10736"/>
              <a:gd name="connsiteY4" fmla="*/ 10000 h 10000"/>
              <a:gd name="connsiteX5" fmla="*/ 9993 w 10736"/>
              <a:gd name="connsiteY5" fmla="*/ 10000 h 10000"/>
              <a:gd name="connsiteX0" fmla="*/ 9993 w 10022"/>
              <a:gd name="connsiteY0" fmla="*/ 10000 h 10541"/>
              <a:gd name="connsiteX1" fmla="*/ 10000 w 10022"/>
              <a:gd name="connsiteY1" fmla="*/ 5000 h 10541"/>
              <a:gd name="connsiteX2" fmla="*/ 9967 w 10022"/>
              <a:gd name="connsiteY2" fmla="*/ 0 h 10541"/>
              <a:gd name="connsiteX3" fmla="*/ 0 w 10022"/>
              <a:gd name="connsiteY3" fmla="*/ 0 h 10541"/>
              <a:gd name="connsiteX4" fmla="*/ 0 w 10022"/>
              <a:gd name="connsiteY4" fmla="*/ 10000 h 10541"/>
              <a:gd name="connsiteX5" fmla="*/ 9993 w 10022"/>
              <a:gd name="connsiteY5" fmla="*/ 10000 h 10541"/>
              <a:gd name="connsiteX0" fmla="*/ 9993 w 10736"/>
              <a:gd name="connsiteY0" fmla="*/ 10000 h 10962"/>
              <a:gd name="connsiteX1" fmla="*/ 10000 w 10736"/>
              <a:gd name="connsiteY1" fmla="*/ 5000 h 10962"/>
              <a:gd name="connsiteX2" fmla="*/ 9967 w 10736"/>
              <a:gd name="connsiteY2" fmla="*/ 0 h 10962"/>
              <a:gd name="connsiteX3" fmla="*/ 0 w 10736"/>
              <a:gd name="connsiteY3" fmla="*/ 0 h 10962"/>
              <a:gd name="connsiteX4" fmla="*/ 0 w 10736"/>
              <a:gd name="connsiteY4" fmla="*/ 10000 h 10962"/>
              <a:gd name="connsiteX5" fmla="*/ 9993 w 10736"/>
              <a:gd name="connsiteY5" fmla="*/ 10000 h 10962"/>
              <a:gd name="connsiteX0" fmla="*/ 9993 w 10736"/>
              <a:gd name="connsiteY0" fmla="*/ 10000 h 10740"/>
              <a:gd name="connsiteX1" fmla="*/ 10000 w 10736"/>
              <a:gd name="connsiteY1" fmla="*/ 5000 h 10740"/>
              <a:gd name="connsiteX2" fmla="*/ 9967 w 10736"/>
              <a:gd name="connsiteY2" fmla="*/ 0 h 10740"/>
              <a:gd name="connsiteX3" fmla="*/ 0 w 10736"/>
              <a:gd name="connsiteY3" fmla="*/ 0 h 10740"/>
              <a:gd name="connsiteX4" fmla="*/ 0 w 10736"/>
              <a:gd name="connsiteY4" fmla="*/ 10000 h 10740"/>
              <a:gd name="connsiteX5" fmla="*/ 9993 w 10736"/>
              <a:gd name="connsiteY5" fmla="*/ 10000 h 10740"/>
              <a:gd name="connsiteX0" fmla="*/ 9993 w 10000"/>
              <a:gd name="connsiteY0" fmla="*/ 10000 h 10740"/>
              <a:gd name="connsiteX1" fmla="*/ 10000 w 10000"/>
              <a:gd name="connsiteY1" fmla="*/ 5000 h 10740"/>
              <a:gd name="connsiteX2" fmla="*/ 9967 w 10000"/>
              <a:gd name="connsiteY2" fmla="*/ 0 h 10740"/>
              <a:gd name="connsiteX3" fmla="*/ 0 w 10000"/>
              <a:gd name="connsiteY3" fmla="*/ 0 h 10740"/>
              <a:gd name="connsiteX4" fmla="*/ 0 w 10000"/>
              <a:gd name="connsiteY4" fmla="*/ 10000 h 10740"/>
              <a:gd name="connsiteX5" fmla="*/ 9993 w 10000"/>
              <a:gd name="connsiteY5" fmla="*/ 10000 h 10740"/>
              <a:gd name="connsiteX0" fmla="*/ 9993 w 9993"/>
              <a:gd name="connsiteY0" fmla="*/ 10000 h 10740"/>
              <a:gd name="connsiteX1" fmla="*/ 9812 w 9993"/>
              <a:gd name="connsiteY1" fmla="*/ 3958 h 10740"/>
              <a:gd name="connsiteX2" fmla="*/ 9967 w 9993"/>
              <a:gd name="connsiteY2" fmla="*/ 0 h 10740"/>
              <a:gd name="connsiteX3" fmla="*/ 0 w 9993"/>
              <a:gd name="connsiteY3" fmla="*/ 0 h 10740"/>
              <a:gd name="connsiteX4" fmla="*/ 0 w 9993"/>
              <a:gd name="connsiteY4" fmla="*/ 10000 h 10740"/>
              <a:gd name="connsiteX5" fmla="*/ 9993 w 9993"/>
              <a:gd name="connsiteY5" fmla="*/ 10000 h 10740"/>
              <a:gd name="connsiteX0" fmla="*/ 10000 w 10010"/>
              <a:gd name="connsiteY0" fmla="*/ 9311 h 10000"/>
              <a:gd name="connsiteX1" fmla="*/ 10010 w 10010"/>
              <a:gd name="connsiteY1" fmla="*/ 4170 h 10000"/>
              <a:gd name="connsiteX2" fmla="*/ 9974 w 10010"/>
              <a:gd name="connsiteY2" fmla="*/ 0 h 10000"/>
              <a:gd name="connsiteX3" fmla="*/ 0 w 10010"/>
              <a:gd name="connsiteY3" fmla="*/ 0 h 10000"/>
              <a:gd name="connsiteX4" fmla="*/ 0 w 10010"/>
              <a:gd name="connsiteY4" fmla="*/ 9311 h 10000"/>
              <a:gd name="connsiteX5" fmla="*/ 10000 w 10010"/>
              <a:gd name="connsiteY5" fmla="*/ 931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10" h="10000">
                <a:moveTo>
                  <a:pt x="10000" y="9311"/>
                </a:moveTo>
                <a:cubicBezTo>
                  <a:pt x="9998" y="9506"/>
                  <a:pt x="10014" y="5722"/>
                  <a:pt x="10010" y="4170"/>
                </a:cubicBezTo>
                <a:cubicBezTo>
                  <a:pt x="9999" y="2618"/>
                  <a:pt x="9985" y="1552"/>
                  <a:pt x="9974" y="0"/>
                </a:cubicBezTo>
                <a:lnTo>
                  <a:pt x="0" y="0"/>
                </a:lnTo>
                <a:lnTo>
                  <a:pt x="0" y="9311"/>
                </a:lnTo>
                <a:cubicBezTo>
                  <a:pt x="1666" y="10863"/>
                  <a:pt x="4999" y="9311"/>
                  <a:pt x="10000" y="931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7377396" y="1951151"/>
            <a:ext cx="3572255" cy="4906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phon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457" y="673355"/>
            <a:ext cx="4135262" cy="62725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18611" y="469528"/>
            <a:ext cx="5267461" cy="604019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Ins="457200" rtlCol="0" anchor="ctr"/>
          <a:lstStyle/>
          <a:p>
            <a:endParaRPr lang="en-US" sz="2400">
              <a:solidFill>
                <a:schemeClr val="bg1"/>
              </a:solidFill>
              <a:ea typeface="Roboto Slab" charset="0"/>
              <a:cs typeface="Roboto Sla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714" y="4426217"/>
            <a:ext cx="3391550" cy="3750919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816C4D-C074-46E9-95BD-C9631EDBDD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729728" y="1414272"/>
            <a:ext cx="2926080" cy="301194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[Insert Avatar Picture]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498336" y="14813"/>
            <a:ext cx="5388864" cy="959168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[Name]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0"/>
          </p:nvPr>
        </p:nvSpPr>
        <p:spPr>
          <a:xfrm>
            <a:off x="780288" y="694944"/>
            <a:ext cx="4925568" cy="562965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5760" indent="0">
              <a:buNone/>
              <a:defRPr/>
            </a:lvl2pPr>
            <a:lvl3pPr marL="731520" indent="0">
              <a:buNone/>
              <a:defRPr/>
            </a:lvl3pPr>
            <a:lvl4pPr marL="1097280" indent="0">
              <a:buNone/>
              <a:defRPr/>
            </a:lvl4pPr>
            <a:lvl5pPr marL="146304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4574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696672-4053-40B2-8D5A-353AB7048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65125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[Click to edit Master title style]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9E07F-966D-40C4-889D-88FA8BC10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2254827"/>
            <a:ext cx="10058400" cy="3922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825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45" r:id="rId2"/>
    <p:sldLayoutId id="2147483740" r:id="rId3"/>
    <p:sldLayoutId id="2147483749" r:id="rId4"/>
    <p:sldLayoutId id="2147483741" r:id="rId5"/>
    <p:sldLayoutId id="2147483746" r:id="rId6"/>
    <p:sldLayoutId id="2147483727" r:id="rId7"/>
    <p:sldLayoutId id="2147483724" r:id="rId8"/>
    <p:sldLayoutId id="2147483732" r:id="rId9"/>
    <p:sldLayoutId id="2147483712" r:id="rId10"/>
    <p:sldLayoutId id="2147483729" r:id="rId11"/>
    <p:sldLayoutId id="2147483730" r:id="rId12"/>
    <p:sldLayoutId id="2147483731" r:id="rId13"/>
    <p:sldLayoutId id="2147483721" r:id="rId14"/>
    <p:sldLayoutId id="2147483681" r:id="rId15"/>
    <p:sldLayoutId id="2147483723" r:id="rId16"/>
    <p:sldLayoutId id="2147483714" r:id="rId17"/>
    <p:sldLayoutId id="2147483713" r:id="rId18"/>
    <p:sldLayoutId id="2147483742" r:id="rId19"/>
    <p:sldLayoutId id="2147483719" r:id="rId20"/>
    <p:sldLayoutId id="2147483650" r:id="rId21"/>
    <p:sldLayoutId id="2147483679" r:id="rId22"/>
    <p:sldLayoutId id="2147483747" r:id="rId23"/>
    <p:sldLayoutId id="2147483743" r:id="rId24"/>
    <p:sldLayoutId id="2147483744" r:id="rId25"/>
    <p:sldLayoutId id="2147483666" r:id="rId26"/>
    <p:sldLayoutId id="2147483662" r:id="rId27"/>
    <p:sldLayoutId id="2147483651" r:id="rId28"/>
    <p:sldLayoutId id="2147483692" r:id="rId29"/>
    <p:sldLayoutId id="2147483706" r:id="rId30"/>
    <p:sldLayoutId id="2147483653" r:id="rId31"/>
    <p:sldLayoutId id="2147483674" r:id="rId32"/>
    <p:sldLayoutId id="2147483684" r:id="rId33"/>
    <p:sldLayoutId id="2147483685" r:id="rId34"/>
    <p:sldLayoutId id="2147483688" r:id="rId35"/>
    <p:sldLayoutId id="2147483689" r:id="rId36"/>
    <p:sldLayoutId id="2147483686" r:id="rId37"/>
    <p:sldLayoutId id="2147483696" r:id="rId38"/>
    <p:sldLayoutId id="2147483702" r:id="rId39"/>
    <p:sldLayoutId id="2147483655" r:id="rId40"/>
    <p:sldLayoutId id="2147483718" r:id="rId41"/>
    <p:sldLayoutId id="2147483658" r:id="rId42"/>
    <p:sldLayoutId id="2147483659" r:id="rId43"/>
    <p:sldLayoutId id="2147483736" r:id="rId44"/>
    <p:sldLayoutId id="2147483739" r:id="rId45"/>
    <p:sldLayoutId id="2147483748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65760" indent="-36576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Clr>
          <a:schemeClr val="accent4"/>
        </a:buClr>
        <a:buFont typeface="Wingdings" panose="05000000000000000000" pitchFamily="2" charset="2"/>
        <a:buChar char="§"/>
        <a:defRPr sz="24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31520" indent="-36576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Clr>
          <a:schemeClr val="accent4"/>
        </a:buClr>
        <a:buFont typeface="HGGothicE" panose="020B0909000000000000" pitchFamily="49" charset="-128"/>
        <a:buChar char="-"/>
        <a:defRPr sz="24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097280" indent="-36576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Clr>
          <a:schemeClr val="accent4"/>
        </a:buClr>
        <a:buFont typeface="HGGothicE" panose="020B0909000000000000" pitchFamily="49" charset="-128"/>
        <a:buChar char="-"/>
        <a:defRPr sz="24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463040" indent="-36576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Clr>
          <a:schemeClr val="accent4"/>
        </a:buClr>
        <a:buFont typeface="HGGothicE" panose="020B0909000000000000" pitchFamily="49" charset="-128"/>
        <a:buChar char="-"/>
        <a:defRPr sz="24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828800" indent="-36576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Clr>
          <a:schemeClr val="accent4"/>
        </a:buClr>
        <a:buFont typeface="HGGothicE" panose="020B0909000000000000" pitchFamily="49" charset="-128"/>
        <a:buChar char="-"/>
        <a:defRPr sz="24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BE0B7-EBCC-63E8-656E-FDEDBD949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807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64" r:id="rId7"/>
    <p:sldLayoutId id="2147483757" r:id="rId8"/>
    <p:sldLayoutId id="2147483763" r:id="rId9"/>
    <p:sldLayoutId id="2147483762" r:id="rId10"/>
    <p:sldLayoutId id="2147483758" r:id="rId11"/>
    <p:sldLayoutId id="2147483759" r:id="rId12"/>
    <p:sldLayoutId id="2147483760" r:id="rId13"/>
    <p:sldLayoutId id="214748376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WAI/eval/report-tool" TargetMode="External"/><Relationship Id="rId2" Type="http://schemas.openxmlformats.org/officeDocument/2006/relationships/hyperlink" Target="https://www.w3.org/TR/WCAG-EM/" TargetMode="Externa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.org/WAI/ARIA/apg/patterns/" TargetMode="Externa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pgi.com/cca-download/" TargetMode="External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001D9-E395-CF03-1AEA-ADF2CFD35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Basics of Accessibility Testing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C30883-25F4-DB3A-7BE9-D84DBDE773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Aaron Farber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DB6C1B-2DE9-2A43-835A-0DC194AD5C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Senior Accessibility Platform Consultant</a:t>
            </a:r>
          </a:p>
        </p:txBody>
      </p:sp>
    </p:spTree>
    <p:extLst>
      <p:ext uri="{BB962C8B-B14F-4D97-AF65-F5344CB8AC3E}">
        <p14:creationId xmlns:p14="http://schemas.microsoft.com/office/powerpoint/2010/main" val="672663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A5E4C-EDF7-4E9F-9E40-95C655FEF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4064"/>
            <a:ext cx="9783170" cy="1433015"/>
          </a:xfrm>
        </p:spPr>
        <p:txBody>
          <a:bodyPr/>
          <a:lstStyle/>
          <a:p>
            <a:r>
              <a:rPr lang="en-US" dirty="0"/>
              <a:t>WCAG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EB732EE-9BA5-DCC2-6B9C-FE220697C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2254827"/>
            <a:ext cx="8131791" cy="3922136"/>
          </a:xfrm>
        </p:spPr>
        <p:txBody>
          <a:bodyPr>
            <a:normAutofit/>
          </a:bodyPr>
          <a:lstStyle/>
          <a:p>
            <a:r>
              <a:rPr lang="en-US" dirty="0"/>
              <a:t>Defined broadly to cover a wide range of web content – content that WCAG authors could not foresee when it was created.</a:t>
            </a:r>
          </a:p>
          <a:p>
            <a:r>
              <a:rPr lang="en-US" dirty="0"/>
              <a:t>When a court finds a website/web application is inaccessible, the remedy is to conform to WCAG Level AA.</a:t>
            </a:r>
          </a:p>
          <a:p>
            <a:r>
              <a:rPr lang="en-US" dirty="0"/>
              <a:t>It’s always recommended to audit applications against WCAG Level AA.</a:t>
            </a:r>
          </a:p>
        </p:txBody>
      </p:sp>
    </p:spTree>
    <p:extLst>
      <p:ext uri="{BB962C8B-B14F-4D97-AF65-F5344CB8AC3E}">
        <p14:creationId xmlns:p14="http://schemas.microsoft.com/office/powerpoint/2010/main" val="768099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A5E4C-EDF7-4E9F-9E40-95C655FEF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4064"/>
            <a:ext cx="10439400" cy="1433015"/>
          </a:xfrm>
        </p:spPr>
        <p:txBody>
          <a:bodyPr/>
          <a:lstStyle/>
          <a:p>
            <a:r>
              <a:rPr lang="en-US" dirty="0"/>
              <a:t>WCAG Levels - in technical terms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EB732EE-9BA5-DCC2-6B9C-FE220697C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2254827"/>
            <a:ext cx="10194759" cy="3922136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To make an application accessible could require: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/>
              <a:t>(1) </a:t>
            </a:r>
            <a:r>
              <a:rPr lang="en-US" dirty="0"/>
              <a:t>Significant resources and changes to a site’s codebase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/>
              <a:t>(2) </a:t>
            </a:r>
            <a:r>
              <a:rPr lang="en-US" dirty="0"/>
              <a:t>Changes to a site’s visual appearance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		  A	=	</a:t>
            </a:r>
            <a:r>
              <a:rPr lang="en-US" dirty="0"/>
              <a:t>Does not require 1 </a:t>
            </a:r>
            <a:r>
              <a:rPr lang="en-US" sz="2000" dirty="0"/>
              <a:t>OR</a:t>
            </a:r>
            <a:r>
              <a:rPr lang="en-US" dirty="0"/>
              <a:t> 2</a:t>
            </a:r>
          </a:p>
          <a:p>
            <a:pPr marL="0" indent="0">
              <a:buNone/>
            </a:pPr>
            <a:r>
              <a:rPr lang="en-US" b="1" dirty="0"/>
              <a:t>		 AA	=</a:t>
            </a:r>
            <a:r>
              <a:rPr lang="en-US" dirty="0"/>
              <a:t> 	Requires 1 </a:t>
            </a:r>
            <a:r>
              <a:rPr lang="en-US" sz="2000" dirty="0"/>
              <a:t>OR</a:t>
            </a:r>
            <a:r>
              <a:rPr lang="en-US" dirty="0"/>
              <a:t> 2</a:t>
            </a:r>
          </a:p>
          <a:p>
            <a:pPr marL="0" indent="0">
              <a:buNone/>
            </a:pPr>
            <a:r>
              <a:rPr lang="en-US" b="1" dirty="0"/>
              <a:t>		AAA	=</a:t>
            </a:r>
            <a:r>
              <a:rPr lang="en-US" dirty="0"/>
              <a:t> 	Requires 1 </a:t>
            </a:r>
            <a:r>
              <a:rPr lang="en-US" sz="2000" u="sng" dirty="0"/>
              <a:t>AND</a:t>
            </a:r>
            <a:r>
              <a:rPr lang="en-US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131101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6CCE61-62EC-5A34-8A1A-A39E06A85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32F"/>
                </a:solidFill>
                <a:effectLst/>
                <a:latin typeface="Graphik"/>
              </a:rPr>
              <a:t>Level A – Ensures the most basic level of access for disabled people; it does not provide an equivalent user experience.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32F"/>
                </a:solidFill>
                <a:effectLst/>
                <a:latin typeface="Graphik"/>
              </a:rPr>
              <a:t>Level AA – Ensures disabled people do not encounter significant barriers; it provides a </a:t>
            </a:r>
            <a:r>
              <a:rPr lang="en-US" b="0" i="1" dirty="0">
                <a:solidFill>
                  <a:srgbClr val="22232F"/>
                </a:solidFill>
                <a:effectLst/>
                <a:latin typeface="Graphik"/>
              </a:rPr>
              <a:t>mostly </a:t>
            </a:r>
            <a:r>
              <a:rPr lang="en-US" b="0" dirty="0">
                <a:solidFill>
                  <a:srgbClr val="22232F"/>
                </a:solidFill>
                <a:effectLst/>
                <a:latin typeface="Graphik"/>
              </a:rPr>
              <a:t>equivalent user experience.</a:t>
            </a:r>
            <a:endParaRPr lang="en-US" b="0" i="0" dirty="0">
              <a:solidFill>
                <a:srgbClr val="22232F"/>
              </a:solidFill>
              <a:effectLst/>
              <a:latin typeface="Graphik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32F"/>
                </a:solidFill>
                <a:effectLst/>
                <a:latin typeface="Graphik"/>
              </a:rPr>
              <a:t>Level AAA – Enhances the user experience for disabled people; it provides accommodations for people that may have multiple disabilities.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F6CDE8-9424-FF24-FB1A-213F34D0A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22108"/>
            <a:ext cx="9783170" cy="1433015"/>
          </a:xfrm>
        </p:spPr>
        <p:txBody>
          <a:bodyPr/>
          <a:lstStyle/>
          <a:p>
            <a:r>
              <a:rPr lang="en-US" dirty="0"/>
              <a:t>WCAG Levels - in human terms</a:t>
            </a:r>
          </a:p>
        </p:txBody>
      </p:sp>
    </p:spTree>
    <p:extLst>
      <p:ext uri="{BB962C8B-B14F-4D97-AF65-F5344CB8AC3E}">
        <p14:creationId xmlns:p14="http://schemas.microsoft.com/office/powerpoint/2010/main" val="1869887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A5E4C-EDF7-4E9F-9E40-95C655FEF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4064"/>
            <a:ext cx="10439400" cy="1433015"/>
          </a:xfrm>
        </p:spPr>
        <p:txBody>
          <a:bodyPr/>
          <a:lstStyle/>
          <a:p>
            <a:r>
              <a:rPr lang="en-US" dirty="0"/>
              <a:t>WCAG Versions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EB732EE-9BA5-DCC2-6B9C-FE220697C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254827"/>
            <a:ext cx="9966158" cy="3922136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dirty="0"/>
              <a:t>2.0 </a:t>
            </a:r>
            <a:r>
              <a:rPr lang="en-US" sz="2800" dirty="0"/>
              <a:t>– Published in </a:t>
            </a:r>
            <a:r>
              <a:rPr lang="en-US" sz="2800" dirty="0">
                <a:solidFill>
                  <a:srgbClr val="161616"/>
                </a:solidFill>
              </a:rPr>
              <a:t>December</a:t>
            </a:r>
            <a:r>
              <a:rPr lang="en-US" sz="2800" dirty="0"/>
              <a:t> 2008.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dirty="0"/>
              <a:t>2.1 </a:t>
            </a:r>
            <a:r>
              <a:rPr lang="en-US" sz="2800" dirty="0"/>
              <a:t>– Published in June 2018.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dirty="0"/>
              <a:t>2.2 </a:t>
            </a:r>
            <a:r>
              <a:rPr lang="en-US" sz="2800" dirty="0"/>
              <a:t>– Draft. Scheduled to be finalized in early 2023.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8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/>
              <a:t>Each version builds upon past versions.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/>
              <a:t>To conform to 2.1, one must conform to 2.0.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8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/>
              <a:t>WCAG 3 is an overhaul and its release is far off. 2026… maybe?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900" dirty="0"/>
              <a:t>Treat WCAG 3 like Dr. Dre’s Detox or George R.R. Martin’s Winds of Winter.</a:t>
            </a:r>
          </a:p>
        </p:txBody>
      </p:sp>
    </p:spTree>
    <p:extLst>
      <p:ext uri="{BB962C8B-B14F-4D97-AF65-F5344CB8AC3E}">
        <p14:creationId xmlns:p14="http://schemas.microsoft.com/office/powerpoint/2010/main" val="2584215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55FDE-5750-AA53-69E3-0105D8C56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425" y="211507"/>
            <a:ext cx="10058400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WCAG Grows in Size</a:t>
            </a:r>
          </a:p>
        </p:txBody>
      </p:sp>
      <p:graphicFrame>
        <p:nvGraphicFramePr>
          <p:cNvPr id="5" name="Chart 4" descr="WCAG Level A + AA Success Criteria 2.0, 2.1, 2.2. Data within chart is available in adjacent table.">
            <a:extLst>
              <a:ext uri="{FF2B5EF4-FFF2-40B4-BE49-F238E27FC236}">
                <a16:creationId xmlns:a16="http://schemas.microsoft.com/office/drawing/2014/main" id="{377BA494-3871-A897-C503-818E5536CA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1213529"/>
              </p:ext>
            </p:extLst>
          </p:nvPr>
        </p:nvGraphicFramePr>
        <p:xfrm>
          <a:off x="5186868" y="2882901"/>
          <a:ext cx="6591467" cy="3277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47FC7A0-1657-AADA-4177-C00AA3571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543695" y="3492017"/>
            <a:ext cx="0" cy="2258543"/>
          </a:xfrm>
          <a:prstGeom prst="line">
            <a:avLst/>
          </a:prstGeom>
          <a:ln w="22225">
            <a:solidFill>
              <a:schemeClr val="accent1">
                <a:lumMod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BD5E8E7-3CF5-D828-087B-9F6A64070B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356432"/>
              </p:ext>
            </p:extLst>
          </p:nvPr>
        </p:nvGraphicFramePr>
        <p:xfrm>
          <a:off x="1339680" y="3529169"/>
          <a:ext cx="3467103" cy="193097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902396">
                  <a:extLst>
                    <a:ext uri="{9D8B030D-6E8A-4147-A177-3AD203B41FA5}">
                      <a16:colId xmlns:a16="http://schemas.microsoft.com/office/drawing/2014/main" val="2268341547"/>
                    </a:ext>
                  </a:extLst>
                </a:gridCol>
                <a:gridCol w="569935">
                  <a:extLst>
                    <a:ext uri="{9D8B030D-6E8A-4147-A177-3AD203B41FA5}">
                      <a16:colId xmlns:a16="http://schemas.microsoft.com/office/drawing/2014/main" val="728397486"/>
                    </a:ext>
                  </a:extLst>
                </a:gridCol>
                <a:gridCol w="669336">
                  <a:extLst>
                    <a:ext uri="{9D8B030D-6E8A-4147-A177-3AD203B41FA5}">
                      <a16:colId xmlns:a16="http://schemas.microsoft.com/office/drawing/2014/main" val="2431795811"/>
                    </a:ext>
                  </a:extLst>
                </a:gridCol>
                <a:gridCol w="1325436">
                  <a:extLst>
                    <a:ext uri="{9D8B030D-6E8A-4147-A177-3AD203B41FA5}">
                      <a16:colId xmlns:a16="http://schemas.microsoft.com/office/drawing/2014/main" val="88236013"/>
                    </a:ext>
                  </a:extLst>
                </a:gridCol>
              </a:tblGrid>
              <a:tr h="404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WCAG </a:t>
                      </a:r>
                    </a:p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Version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rgbClr val="1A3B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1A3B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A3B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Level</a:t>
                      </a:r>
                    </a:p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350" marR="6350" marT="6350" marB="0" anchor="ctr">
                    <a:lnT w="19050" cap="flat" cmpd="sng" algn="ctr">
                      <a:solidFill>
                        <a:srgbClr val="1A3B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A3B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Level</a:t>
                      </a:r>
                    </a:p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AA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350" marR="6350" marT="6350" marB="0" anchor="ctr">
                    <a:lnT w="19050" cap="flat" cmpd="sng" algn="ctr">
                      <a:solidFill>
                        <a:srgbClr val="1A3B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A3B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 </a:t>
                      </a:r>
                    </a:p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Success Criteria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350" marR="6350" marT="6350" marB="0" anchor="ctr">
                    <a:lnR w="19050" cap="flat" cmpd="sng" algn="ctr">
                      <a:solidFill>
                        <a:srgbClr val="1A3B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A3B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A3B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559751"/>
                  </a:ext>
                </a:extLst>
              </a:tr>
              <a:tr h="4281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solidFill>
                            <a:srgbClr val="1A3B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2.0</a:t>
                      </a:r>
                      <a:endParaRPr lang="en-US" sz="2000" b="1" i="0" u="none" strike="noStrike">
                        <a:solidFill>
                          <a:srgbClr val="1A3B5B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rgbClr val="1A3B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1A3B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25</a:t>
                      </a:r>
                      <a:endParaRPr lang="en-US" sz="1800" b="1" i="0" u="none" strike="noStrike" dirty="0">
                        <a:solidFill>
                          <a:srgbClr val="1A3B5B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rgbClr val="1A3B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</a:t>
                      </a:r>
                      <a:endParaRPr lang="en-US" sz="1800" b="1" i="0" u="none" strike="noStrike">
                        <a:solidFill>
                          <a:srgbClr val="1A3B5B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1A3B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38</a:t>
                      </a:r>
                      <a:endParaRPr lang="en-US" sz="1800" b="1" i="0" u="none" strike="noStrike" dirty="0">
                        <a:solidFill>
                          <a:srgbClr val="1A3B5B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350" marR="6350" marT="6350" marB="0" anchor="ctr">
                    <a:lnR w="19050" cap="flat" cmpd="sng" algn="ctr">
                      <a:solidFill>
                        <a:srgbClr val="1A3B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033187"/>
                  </a:ext>
                </a:extLst>
              </a:tr>
              <a:tr h="4281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solidFill>
                            <a:srgbClr val="1A3B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2.1</a:t>
                      </a:r>
                      <a:endParaRPr lang="en-US" sz="2000" b="1" i="0" u="none" strike="noStrike">
                        <a:solidFill>
                          <a:srgbClr val="1A3B5B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rgbClr val="1A3B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rgbClr val="1A3B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</a:t>
                      </a:r>
                      <a:endParaRPr lang="en-US" sz="1800" b="1" i="0" u="none" strike="noStrike">
                        <a:solidFill>
                          <a:srgbClr val="1A3B5B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rgbClr val="1A3B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</a:t>
                      </a:r>
                      <a:endParaRPr lang="en-US" sz="1800" b="1" i="0" u="none" strike="noStrike">
                        <a:solidFill>
                          <a:srgbClr val="1A3B5B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1A3B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50</a:t>
                      </a:r>
                      <a:endParaRPr lang="en-US" sz="1800" b="1" i="0" u="none" strike="noStrike" dirty="0">
                        <a:solidFill>
                          <a:srgbClr val="1A3B5B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350" marR="6350" marT="6350" marB="0" anchor="ctr">
                    <a:lnR w="19050" cap="flat" cmpd="sng" algn="ctr">
                      <a:solidFill>
                        <a:srgbClr val="1A3B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82093544"/>
                  </a:ext>
                </a:extLst>
              </a:tr>
              <a:tr h="4281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1A3B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2.2</a:t>
                      </a:r>
                      <a:endParaRPr lang="en-US" sz="2000" b="1" i="0" u="none" strike="noStrike" dirty="0">
                        <a:solidFill>
                          <a:srgbClr val="1A3B5B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rgbClr val="1A3B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rgbClr val="1A3B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rgbClr val="1A3B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32</a:t>
                      </a:r>
                      <a:endParaRPr lang="en-US" sz="1800" b="1" i="0" u="none" strike="noStrike">
                        <a:solidFill>
                          <a:srgbClr val="1A3B5B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350" marR="6350" marT="6350" marB="0" anchor="ctr">
                    <a:lnB w="19050" cap="flat" cmpd="sng" algn="ctr">
                      <a:solidFill>
                        <a:srgbClr val="1A3B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rgbClr val="1A3B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25</a:t>
                      </a:r>
                      <a:endParaRPr lang="en-US" sz="1800" b="1" i="0" u="none" strike="noStrike">
                        <a:solidFill>
                          <a:srgbClr val="1A3B5B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350" marR="6350" marT="6350" marB="0" anchor="ctr">
                    <a:lnB w="19050" cap="flat" cmpd="sng" algn="ctr">
                      <a:solidFill>
                        <a:srgbClr val="1A3B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1A3B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57</a:t>
                      </a:r>
                      <a:endParaRPr lang="en-US" sz="1800" b="1" i="0" u="none" strike="noStrike" dirty="0">
                        <a:solidFill>
                          <a:srgbClr val="1A3B5B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350" marR="6350" marT="6350" marB="0" anchor="ctr">
                    <a:lnR w="19050" cap="flat" cmpd="sng" algn="ctr">
                      <a:solidFill>
                        <a:srgbClr val="1A3B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1A3B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60439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82A6CBC-691F-8386-E9B5-E8D1B0C2C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86868" y="4369567"/>
            <a:ext cx="11706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 Success Criteria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EEC464-B030-1B36-CC57-A8F9AC941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09473" y="6110956"/>
            <a:ext cx="1506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WCAG Version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287918A-9E01-248D-4C7D-F8B502A0B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622" y="1706883"/>
            <a:ext cx="9966158" cy="117601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rgbClr val="161616"/>
                </a:solidFill>
              </a:rPr>
              <a:t>Each WCAG 2 version has added Success Criteria mainly to clarify ambiguities or obvious gaps in past versions.</a:t>
            </a:r>
          </a:p>
        </p:txBody>
      </p:sp>
    </p:spTree>
    <p:extLst>
      <p:ext uri="{BB962C8B-B14F-4D97-AF65-F5344CB8AC3E}">
        <p14:creationId xmlns:p14="http://schemas.microsoft.com/office/powerpoint/2010/main" val="1766936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A5E4C-EDF7-4E9F-9E40-95C655FEF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0864"/>
            <a:ext cx="9783170" cy="1433015"/>
          </a:xfrm>
        </p:spPr>
        <p:txBody>
          <a:bodyPr/>
          <a:lstStyle/>
          <a:p>
            <a:r>
              <a:rPr lang="en-US" dirty="0"/>
              <a:t>Internal accessibility guidelines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538DBF-4238-81CF-7EC1-C2BB5C026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Increasingly popular option for large organizations - </a:t>
            </a:r>
            <a:r>
              <a:rPr lang="en-US" i="1" dirty="0"/>
              <a:t>which have their own internal accessibility teams.</a:t>
            </a:r>
          </a:p>
          <a:p>
            <a:r>
              <a:rPr lang="en-US" dirty="0"/>
              <a:t>Requires internal accessibility expertise and substantial time and effort to create them.</a:t>
            </a:r>
          </a:p>
          <a:p>
            <a:r>
              <a:rPr lang="en-US" dirty="0"/>
              <a:t>Internal guidelines cannot have gaps when compared to WCAG.</a:t>
            </a:r>
          </a:p>
          <a:p>
            <a:r>
              <a:rPr lang="en-US" dirty="0"/>
              <a:t>A site which conforms to internal accessibility guidelines </a:t>
            </a:r>
            <a:r>
              <a:rPr lang="en-US" b="1" dirty="0"/>
              <a:t>must also conform to WCAG.</a:t>
            </a:r>
          </a:p>
        </p:txBody>
      </p:sp>
    </p:spTree>
    <p:extLst>
      <p:ext uri="{BB962C8B-B14F-4D97-AF65-F5344CB8AC3E}">
        <p14:creationId xmlns:p14="http://schemas.microsoft.com/office/powerpoint/2010/main" val="2422304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A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E8E39-0E47-E50B-ECC8-F82F7FD6EDD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4472" y="529494"/>
            <a:ext cx="9438931" cy="10380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Benefits to using internal accessibility guidelines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BED303-84FF-24A4-D2E2-0225E14CEE49}"/>
              </a:ext>
            </a:extLst>
          </p:cNvPr>
          <p:cNvSpPr txBox="1"/>
          <p:nvPr/>
        </p:nvSpPr>
        <p:spPr>
          <a:xfrm>
            <a:off x="714472" y="2422567"/>
            <a:ext cx="5997039" cy="2417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4000" b="0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Simplify WCAG </a:t>
            </a: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0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</a:t>
            </a:r>
            <a:endParaRPr lang="en-US" sz="4000" b="0" spc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4000" b="0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Expand upon WCAG</a:t>
            </a:r>
          </a:p>
        </p:txBody>
      </p:sp>
    </p:spTree>
    <p:extLst>
      <p:ext uri="{BB962C8B-B14F-4D97-AF65-F5344CB8AC3E}">
        <p14:creationId xmlns:p14="http://schemas.microsoft.com/office/powerpoint/2010/main" val="2377423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6DAE4-835C-81ED-64E2-7C15FF77D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151" y="175124"/>
            <a:ext cx="11086835" cy="1325563"/>
          </a:xfrm>
        </p:spPr>
        <p:txBody>
          <a:bodyPr>
            <a:normAutofit/>
          </a:bodyPr>
          <a:lstStyle/>
          <a:p>
            <a:r>
              <a:rPr lang="en-US" sz="4400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Simplify WCAG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23798-53EE-60B8-CACD-5197F137A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151" y="1674421"/>
            <a:ext cx="8158348" cy="2006930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Break WCAG Success Criteria into distinct tests.</a:t>
            </a:r>
          </a:p>
          <a:p>
            <a:pPr>
              <a:buClr>
                <a:srgbClr val="0070C0"/>
              </a:buClr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Greater templating of remediation solutions and less reinventing the wheel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en-US" sz="2000" b="1" dirty="0">
                <a:solidFill>
                  <a:srgbClr val="002060"/>
                </a:solidFill>
              </a:rPr>
              <a:t>Example </a:t>
            </a:r>
            <a:r>
              <a:rPr lang="en-US" sz="2000" b="1" dirty="0">
                <a:solidFill>
                  <a:schemeClr val="bg1"/>
                </a:solidFill>
              </a:rPr>
              <a:t>to follow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883C8D8-0C7E-0744-38F8-009CA79FF88B}"/>
              </a:ext>
            </a:extLst>
          </p:cNvPr>
          <p:cNvSpPr txBox="1">
            <a:spLocks/>
          </p:cNvSpPr>
          <p:nvPr/>
        </p:nvSpPr>
        <p:spPr>
          <a:xfrm>
            <a:off x="938150" y="3681351"/>
            <a:ext cx="3142961" cy="2223665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365760" indent="-36576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31520" indent="-36576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Char char="-"/>
              <a:defRPr sz="240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97280" indent="-36576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Char char="-"/>
              <a:defRPr sz="240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463040" indent="-36576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Char char="-"/>
              <a:defRPr sz="240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-36576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Char char="-"/>
              <a:defRPr sz="240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800" b="1" dirty="0">
                <a:solidFill>
                  <a:srgbClr val="161616"/>
                </a:solidFill>
              </a:rPr>
              <a:t>WCAG Success Criteria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800" b="1" dirty="0">
                <a:solidFill>
                  <a:srgbClr val="161616"/>
                </a:solidFill>
              </a:rPr>
              <a:t>3.3.2 </a:t>
            </a:r>
            <a:r>
              <a:rPr lang="en-US" sz="1800" dirty="0">
                <a:solidFill>
                  <a:srgbClr val="161616"/>
                </a:solidFill>
              </a:rPr>
              <a:t>Labels or Instructions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2FD89C-2E27-1121-BB0F-F3B425FF6680}"/>
              </a:ext>
            </a:extLst>
          </p:cNvPr>
          <p:cNvSpPr txBox="1"/>
          <p:nvPr/>
        </p:nvSpPr>
        <p:spPr>
          <a:xfrm>
            <a:off x="4773115" y="3598224"/>
            <a:ext cx="66755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sz="1800" b="1" dirty="0">
                <a:solidFill>
                  <a:srgbClr val="161616"/>
                </a:solidFill>
              </a:rPr>
              <a:t>3A</a:t>
            </a:r>
            <a:r>
              <a:rPr lang="en-US" sz="1800" dirty="0">
                <a:solidFill>
                  <a:srgbClr val="161616"/>
                </a:solidFill>
              </a:rPr>
              <a:t> – Form controls have visual text labels unless nearby controls indicate their purpose e.g., a submit search button next to a text field.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1800" dirty="0">
              <a:solidFill>
                <a:srgbClr val="161616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1800" b="1" dirty="0">
                <a:solidFill>
                  <a:srgbClr val="161616"/>
                </a:solidFill>
              </a:rPr>
              <a:t>3B </a:t>
            </a:r>
            <a:r>
              <a:rPr lang="en-US" sz="1800" dirty="0">
                <a:solidFill>
                  <a:srgbClr val="161616"/>
                </a:solidFill>
              </a:rPr>
              <a:t>– Form controls use placeholder text to provide additional hints or suggested values and not for its primary visual label.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1800" dirty="0">
                <a:solidFill>
                  <a:srgbClr val="161616"/>
                </a:solidFill>
              </a:rPr>
              <a:t>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1800" b="1" dirty="0">
                <a:solidFill>
                  <a:srgbClr val="161616"/>
                </a:solidFill>
              </a:rPr>
              <a:t>3C </a:t>
            </a:r>
            <a:r>
              <a:rPr lang="en-US" sz="1800" dirty="0">
                <a:solidFill>
                  <a:srgbClr val="161616"/>
                </a:solidFill>
              </a:rPr>
              <a:t>– Groups of related form controls are enclosed in a box (surrounded by a border) to visually indicate grouping.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954216-BFEE-7599-3C6D-6225B2D43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4789" y="4716046"/>
            <a:ext cx="1896221" cy="467533"/>
            <a:chOff x="1305413" y="4837182"/>
            <a:chExt cx="1896221" cy="467533"/>
          </a:xfrm>
        </p:grpSpPr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BBD4B8EE-1E35-1BE0-22DE-5447619C06E8}"/>
                </a:ext>
              </a:extLst>
            </p:cNvPr>
            <p:cNvSpPr/>
            <p:nvPr/>
          </p:nvSpPr>
          <p:spPr>
            <a:xfrm>
              <a:off x="1305413" y="4837182"/>
              <a:ext cx="499999" cy="467533"/>
            </a:xfrm>
            <a:prstGeom prst="rightArrow">
              <a:avLst/>
            </a:prstGeom>
            <a:solidFill>
              <a:srgbClr val="1A3B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5EEA4B87-8870-48A4-7AAB-816BB7FDA453}"/>
                </a:ext>
              </a:extLst>
            </p:cNvPr>
            <p:cNvSpPr/>
            <p:nvPr/>
          </p:nvSpPr>
          <p:spPr>
            <a:xfrm>
              <a:off x="2009631" y="4837182"/>
              <a:ext cx="499999" cy="467533"/>
            </a:xfrm>
            <a:prstGeom prst="rightArrow">
              <a:avLst/>
            </a:prstGeom>
            <a:solidFill>
              <a:srgbClr val="1A3B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1BAAEC45-8CD2-6CFD-D221-249C95406924}"/>
                </a:ext>
              </a:extLst>
            </p:cNvPr>
            <p:cNvSpPr/>
            <p:nvPr/>
          </p:nvSpPr>
          <p:spPr>
            <a:xfrm>
              <a:off x="2701635" y="4837182"/>
              <a:ext cx="499999" cy="467533"/>
            </a:xfrm>
            <a:prstGeom prst="rightArrow">
              <a:avLst/>
            </a:prstGeom>
            <a:solidFill>
              <a:srgbClr val="1A3B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7478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6DAE4-835C-81ED-64E2-7C15FF77D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151" y="175124"/>
            <a:ext cx="11086835" cy="1325563"/>
          </a:xfrm>
        </p:spPr>
        <p:txBody>
          <a:bodyPr>
            <a:normAutofit/>
          </a:bodyPr>
          <a:lstStyle/>
          <a:p>
            <a:r>
              <a:rPr lang="en-US" sz="4400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Expand upon WCAG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23798-53EE-60B8-CACD-5197F137A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151" y="1674421"/>
            <a:ext cx="9607137" cy="629392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Add best practices to WCAG.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883C8D8-0C7E-0744-38F8-009CA79FF88B}"/>
              </a:ext>
            </a:extLst>
          </p:cNvPr>
          <p:cNvSpPr txBox="1">
            <a:spLocks/>
          </p:cNvSpPr>
          <p:nvPr/>
        </p:nvSpPr>
        <p:spPr>
          <a:xfrm>
            <a:off x="938150" y="2945081"/>
            <a:ext cx="10592790" cy="243444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365760" indent="-36576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31520" indent="-36576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Char char="-"/>
              <a:defRPr sz="240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97280" indent="-36576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Char char="-"/>
              <a:defRPr sz="240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463040" indent="-36576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Char char="-"/>
              <a:defRPr sz="240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-36576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Char char="-"/>
              <a:defRPr sz="240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None/>
            </a:pPr>
            <a:r>
              <a:rPr lang="en-US" b="1" dirty="0">
                <a:solidFill>
                  <a:srgbClr val="002060"/>
                </a:solidFill>
              </a:rPr>
              <a:t>Examples from companies using internal accessibility guidelines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r>
              <a:rPr lang="en-US" sz="1800" dirty="0">
                <a:solidFill>
                  <a:srgbClr val="161616"/>
                </a:solidFill>
              </a:rPr>
              <a:t>Interactive controls may not use the browser’s default visual focus indicator.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r>
              <a:rPr lang="en-US" sz="1800" dirty="0">
                <a:solidFill>
                  <a:srgbClr val="161616"/>
                </a:solidFill>
              </a:rPr>
              <a:t>Each control must have a tough target greater than 30 CSS pixels.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</a:pPr>
            <a:r>
              <a:rPr lang="en-US" sz="1800" dirty="0">
                <a:solidFill>
                  <a:srgbClr val="161616"/>
                </a:solidFill>
              </a:rPr>
              <a:t>Icon-based controls use visually hidden text to provide name, rather than an ARIA label</a:t>
            </a:r>
          </a:p>
        </p:txBody>
      </p:sp>
    </p:spTree>
    <p:extLst>
      <p:ext uri="{BB962C8B-B14F-4D97-AF65-F5344CB8AC3E}">
        <p14:creationId xmlns:p14="http://schemas.microsoft.com/office/powerpoint/2010/main" val="221972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A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rawing shows a seed growing to a full plant, which looks like a small bay leaves tree, in five steps.">
            <a:extLst>
              <a:ext uri="{FF2B5EF4-FFF2-40B4-BE49-F238E27FC236}">
                <a16:creationId xmlns:a16="http://schemas.microsoft.com/office/drawing/2014/main" id="{7FEC42CD-5D09-C6A6-BB71-A3D15A41C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84" y="2024263"/>
            <a:ext cx="7385221" cy="46414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FE8E39-0E47-E50B-ECC8-F82F7FD6EDD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0195" y="414727"/>
            <a:ext cx="10775091" cy="124108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WCAG 2.1 Level AA is the recommended accessibility standard – for most organizations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41C4F5-CCA1-4857-31E9-4C59F90FAE0F}"/>
              </a:ext>
            </a:extLst>
          </p:cNvPr>
          <p:cNvSpPr txBox="1"/>
          <p:nvPr/>
        </p:nvSpPr>
        <p:spPr>
          <a:xfrm>
            <a:off x="636373" y="2197303"/>
            <a:ext cx="7080421" cy="1441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0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an organization’s accessibility program grows to maturity, they are prepared to create internal accessibility guidelines.</a:t>
            </a:r>
          </a:p>
        </p:txBody>
      </p:sp>
    </p:spTree>
    <p:extLst>
      <p:ext uri="{BB962C8B-B14F-4D97-AF65-F5344CB8AC3E}">
        <p14:creationId xmlns:p14="http://schemas.microsoft.com/office/powerpoint/2010/main" val="2725152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C98FE2-CCD6-4D2E-9F61-492A37769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Aaron Farber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2AFEF8A-F3A4-4E90-B603-DE437501C28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5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1">
                    <a:lumMod val="10000"/>
                  </a:schemeClr>
                </a:solidFill>
              </a:rPr>
              <a:t>2016</a:t>
            </a:r>
            <a:r>
              <a:rPr lang="en-US" sz="3600" dirty="0">
                <a:solidFill>
                  <a:schemeClr val="accent1">
                    <a:lumMod val="10000"/>
                  </a:schemeClr>
                </a:solidFill>
              </a:rPr>
              <a:t>: Change careers from public policy to tech. Attend App Academy.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1">
                    <a:lumMod val="10000"/>
                  </a:schemeClr>
                </a:solidFill>
              </a:rPr>
              <a:t>2017-2019</a:t>
            </a:r>
            <a:r>
              <a:rPr lang="en-US" sz="3600" dirty="0">
                <a:solidFill>
                  <a:schemeClr val="accent1">
                    <a:lumMod val="10000"/>
                  </a:schemeClr>
                </a:solidFill>
              </a:rPr>
              <a:t>: Run accessibility testing/development shop focused on small businesses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1">
                    <a:lumMod val="10000"/>
                  </a:schemeClr>
                </a:solidFill>
              </a:rPr>
              <a:t>2019-2020</a:t>
            </a:r>
            <a:r>
              <a:rPr lang="en-US" sz="3600" dirty="0">
                <a:solidFill>
                  <a:schemeClr val="accent1">
                    <a:lumMod val="10000"/>
                  </a:schemeClr>
                </a:solidFill>
              </a:rPr>
              <a:t>: </a:t>
            </a:r>
            <a:r>
              <a:rPr lang="en-US" sz="3600" dirty="0" err="1">
                <a:solidFill>
                  <a:schemeClr val="accent1">
                    <a:lumMod val="10000"/>
                  </a:schemeClr>
                </a:solidFill>
              </a:rPr>
              <a:t>TPGi</a:t>
            </a:r>
            <a:r>
              <a:rPr lang="en-US" sz="3600" dirty="0">
                <a:solidFill>
                  <a:schemeClr val="accent1">
                    <a:lumMod val="10000"/>
                  </a:schemeClr>
                </a:solidFill>
              </a:rPr>
              <a:t> - Accessibility Engineer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1">
                    <a:lumMod val="10000"/>
                  </a:schemeClr>
                </a:solidFill>
              </a:rPr>
              <a:t>2021</a:t>
            </a:r>
            <a:r>
              <a:rPr lang="en-US" sz="3600" dirty="0">
                <a:solidFill>
                  <a:schemeClr val="accent1">
                    <a:lumMod val="10000"/>
                  </a:schemeClr>
                </a:solidFill>
              </a:rPr>
              <a:t>: </a:t>
            </a:r>
            <a:r>
              <a:rPr lang="en-US" sz="3600" dirty="0" err="1">
                <a:solidFill>
                  <a:schemeClr val="accent1">
                    <a:lumMod val="10000"/>
                  </a:schemeClr>
                </a:solidFill>
              </a:rPr>
              <a:t>TPGi</a:t>
            </a:r>
            <a:r>
              <a:rPr lang="en-US" sz="3600" dirty="0">
                <a:solidFill>
                  <a:schemeClr val="accent1">
                    <a:lumMod val="10000"/>
                  </a:schemeClr>
                </a:solidFill>
              </a:rPr>
              <a:t> - Embedded with mega-cap tech company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1">
                    <a:lumMod val="10000"/>
                  </a:schemeClr>
                </a:solidFill>
              </a:rPr>
              <a:t>2022</a:t>
            </a:r>
            <a:r>
              <a:rPr lang="en-US" sz="3600" dirty="0">
                <a:solidFill>
                  <a:schemeClr val="accent1">
                    <a:lumMod val="10000"/>
                  </a:schemeClr>
                </a:solidFill>
              </a:rPr>
              <a:t>: </a:t>
            </a:r>
            <a:r>
              <a:rPr lang="en-US" sz="3600" dirty="0" err="1">
                <a:solidFill>
                  <a:schemeClr val="accent1">
                    <a:lumMod val="10000"/>
                  </a:schemeClr>
                </a:solidFill>
              </a:rPr>
              <a:t>TPGi</a:t>
            </a:r>
            <a:r>
              <a:rPr lang="en-US" sz="3600" dirty="0">
                <a:solidFill>
                  <a:schemeClr val="accent1">
                    <a:lumMod val="10000"/>
                  </a:schemeClr>
                </a:solidFill>
              </a:rPr>
              <a:t> – Accessibility Platform Consultant</a:t>
            </a:r>
            <a:endParaRPr lang="en-US" sz="3600" b="1" dirty="0">
              <a:solidFill>
                <a:schemeClr val="accent1">
                  <a:lumMod val="1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6" name="Picture Placeholder 5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4CCACC19-128A-016C-4C36-65D950D9792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4" b="31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6456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0199A-D32F-9616-D689-9FEF2A823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36E2D-8455-F755-F185-7C342EA86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823" y="2111400"/>
            <a:ext cx="10324354" cy="400377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Empowers organizations to grow from using existing standards and testing tools to creating their own custom accessibility testing process.</a:t>
            </a:r>
          </a:p>
          <a:p>
            <a:r>
              <a:rPr lang="en-US" dirty="0"/>
              <a:t>The platform </a:t>
            </a:r>
            <a:r>
              <a:rPr lang="en-US" i="1" dirty="0"/>
              <a:t>out-of-the-box</a:t>
            </a:r>
            <a:r>
              <a:rPr lang="en-US" dirty="0"/>
              <a:t> provides accessibility rules engines (ARC and Axe) and accessibility standards (WCAG 2.0, 2.1, and soon 2.2).</a:t>
            </a:r>
          </a:p>
          <a:p>
            <a:r>
              <a:rPr lang="en-US" dirty="0"/>
              <a:t>Organizations may also create their own standards and configure and use their own custom accessibility rule set.</a:t>
            </a:r>
          </a:p>
          <a:p>
            <a:r>
              <a:rPr lang="en-US" dirty="0"/>
              <a:t>Once a standard is set, create an accessibility test plan for your online experiences.</a:t>
            </a:r>
          </a:p>
        </p:txBody>
      </p:sp>
    </p:spTree>
    <p:extLst>
      <p:ext uri="{BB962C8B-B14F-4D97-AF65-F5344CB8AC3E}">
        <p14:creationId xmlns:p14="http://schemas.microsoft.com/office/powerpoint/2010/main" val="721869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A2703-759A-28C6-74CB-5D2D9BB5A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50" y="2510977"/>
            <a:ext cx="5159829" cy="1565275"/>
          </a:xfrm>
        </p:spPr>
        <p:txBody>
          <a:bodyPr>
            <a:normAutofit/>
          </a:bodyPr>
          <a:lstStyle/>
          <a:p>
            <a:r>
              <a:rPr lang="en-US" sz="6000" dirty="0"/>
              <a:t>Test Plan</a:t>
            </a:r>
          </a:p>
        </p:txBody>
      </p:sp>
    </p:spTree>
    <p:extLst>
      <p:ext uri="{BB962C8B-B14F-4D97-AF65-F5344CB8AC3E}">
        <p14:creationId xmlns:p14="http://schemas.microsoft.com/office/powerpoint/2010/main" val="2794031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B7B6A-D9D5-AD50-28B5-485D7AFD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584" y="253693"/>
            <a:ext cx="10204116" cy="1325563"/>
          </a:xfrm>
        </p:spPr>
        <p:txBody>
          <a:bodyPr/>
          <a:lstStyle/>
          <a:p>
            <a:r>
              <a:rPr lang="en-US" dirty="0"/>
              <a:t>What You Need to Get Started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77377-F877-6BF7-07D6-D2462E5D0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Accessibility Standard</a:t>
            </a:r>
          </a:p>
          <a:p>
            <a:r>
              <a:rPr lang="en-US" dirty="0"/>
              <a:t>Testing Tools</a:t>
            </a:r>
          </a:p>
          <a:p>
            <a:r>
              <a:rPr lang="en-US" dirty="0"/>
              <a:t>Assistive Technologies</a:t>
            </a:r>
          </a:p>
          <a:p>
            <a:r>
              <a:rPr lang="en-US" dirty="0"/>
              <a:t>Test Plan</a:t>
            </a:r>
          </a:p>
          <a:p>
            <a:r>
              <a:rPr lang="en-US" dirty="0"/>
              <a:t>System to record results for automated and manual testing</a:t>
            </a:r>
          </a:p>
          <a:p>
            <a:r>
              <a:rPr lang="en-US" dirty="0"/>
              <a:t>Knowledge Base with resources for </a:t>
            </a:r>
            <a:r>
              <a:rPr lang="en-US" b="1" dirty="0"/>
              <a:t>(1) Understand (2) Test (3) Solve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578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84513-F924-0AA5-C23E-1E17177BE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584" y="253693"/>
            <a:ext cx="9861216" cy="1325563"/>
          </a:xfrm>
        </p:spPr>
        <p:txBody>
          <a:bodyPr/>
          <a:lstStyle/>
          <a:p>
            <a:r>
              <a:rPr lang="en-US" dirty="0"/>
              <a:t>Testing Philosophy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BF00C-0FE1-D375-D71B-3B7727CA0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200" y="2173184"/>
            <a:ext cx="10324354" cy="4003778"/>
          </a:xfrm>
        </p:spPr>
        <p:txBody>
          <a:bodyPr>
            <a:normAutofit/>
          </a:bodyPr>
          <a:lstStyle/>
          <a:p>
            <a:r>
              <a:rPr lang="en-US" sz="2400" dirty="0"/>
              <a:t>The more tests are organized the way your team builds applications, the more confidence tests will give you, the easier it is to collaborate on accessibility.</a:t>
            </a:r>
          </a:p>
          <a:p>
            <a:r>
              <a:rPr lang="en-US" sz="2400" dirty="0"/>
              <a:t>Accessibility testing has two coequal goals:</a:t>
            </a:r>
          </a:p>
          <a:p>
            <a:pPr lvl="1"/>
            <a:r>
              <a:rPr lang="en-US" sz="2400" b="1" dirty="0"/>
              <a:t>Test Coverage</a:t>
            </a:r>
            <a:r>
              <a:rPr lang="en-US" sz="2400" dirty="0"/>
              <a:t>: </a:t>
            </a:r>
            <a:r>
              <a:rPr lang="en-US" sz="2400" i="1" dirty="0">
                <a:effectLst/>
              </a:rPr>
              <a:t>the portion of an application that is currently being tested for accessibility</a:t>
            </a:r>
            <a:endParaRPr lang="en-US" sz="2400" i="1" dirty="0"/>
          </a:p>
          <a:p>
            <a:pPr lvl="1"/>
            <a:r>
              <a:rPr lang="en-US" sz="2400" b="1" dirty="0"/>
              <a:t>Test Precision</a:t>
            </a:r>
            <a:r>
              <a:rPr lang="en-US" sz="2400" dirty="0"/>
              <a:t>: </a:t>
            </a:r>
            <a:r>
              <a:rPr lang="en-US" sz="2400" i="1" dirty="0">
                <a:effectLst/>
              </a:rPr>
              <a:t>the degree to which one can pinpoint the source of accessibility issues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170446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9D040-2E12-4546-E50F-871DE8ABA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174" y="163244"/>
            <a:ext cx="10654145" cy="1325563"/>
          </a:xfrm>
        </p:spPr>
        <p:txBody>
          <a:bodyPr/>
          <a:lstStyle/>
          <a:p>
            <a:r>
              <a:rPr lang="en-US" dirty="0"/>
              <a:t>Scoping – Select a representative sample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554D-27C8-B96D-3395-7C7B3954C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174" y="1888177"/>
            <a:ext cx="9999026" cy="4288786"/>
          </a:xfrm>
        </p:spPr>
        <p:txBody>
          <a:bodyPr>
            <a:normAutofit/>
          </a:bodyPr>
          <a:lstStyle/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A test plan breaks </a:t>
            </a:r>
            <a:r>
              <a:rPr lang="en-US" dirty="0">
                <a:solidFill>
                  <a:srgbClr val="000000"/>
                </a:solidFill>
              </a:rPr>
              <a:t>a 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website/web application into </a:t>
            </a:r>
            <a:r>
              <a:rPr lang="en-US" dirty="0">
                <a:solidFill>
                  <a:srgbClr val="000000"/>
                </a:solidFill>
              </a:rPr>
              <a:t>components, into smaller chunks of code. </a:t>
            </a:r>
          </a:p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</a:rPr>
              <a:t>Components include: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Template components (navigation bar, footer, etc.)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</a:rPr>
              <a:t>Recurring components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Page-specific components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accent1">
                    <a:lumMod val="10000"/>
                  </a:schemeClr>
                </a:solidFill>
              </a:rPr>
              <a:t>Component-based testing facilitates communication and cross-collaboration</a:t>
            </a:r>
            <a:br>
              <a:rPr lang="en-US" dirty="0"/>
            </a:br>
            <a:endParaRPr lang="en-US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37309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5B8BF-5023-E899-A619-0458C351E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a component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9222A-EA28-BEF2-3D17-B5DF0F684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srgbClr val="000000"/>
                </a:solidFill>
                <a:effectLst/>
              </a:rPr>
              <a:t>Testing a component includes testing at responsive breakpoints and the various application states.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00000"/>
              </a:solidFill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For each component, provide: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 name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n id (a # for the component)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a screenshot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steps to reach the component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w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hat’s included, not included in the component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estimated level of effort to test the component</a:t>
            </a: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770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5B8BF-5023-E899-A619-0458C351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11125"/>
            <a:ext cx="10058400" cy="1325563"/>
          </a:xfrm>
        </p:spPr>
        <p:txBody>
          <a:bodyPr/>
          <a:lstStyle/>
          <a:p>
            <a:r>
              <a:rPr lang="en-US" dirty="0"/>
              <a:t>TPGi.com Navigation (example)</a:t>
            </a:r>
          </a:p>
        </p:txBody>
      </p:sp>
      <p:pic>
        <p:nvPicPr>
          <p:cNvPr id="4" name="Picture 3" descr="T P G i navigation bar in desktop layout">
            <a:extLst>
              <a:ext uri="{FF2B5EF4-FFF2-40B4-BE49-F238E27FC236}">
                <a16:creationId xmlns:a16="http://schemas.microsoft.com/office/drawing/2014/main" id="{D2B31C3B-BA9C-26D5-EB9C-603657F79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913" y="1990944"/>
            <a:ext cx="5217713" cy="1196756"/>
          </a:xfrm>
          <a:prstGeom prst="rect">
            <a:avLst/>
          </a:prstGeom>
          <a:ln w="15875">
            <a:solidFill>
              <a:srgbClr val="1A3A5A"/>
            </a:solidFill>
          </a:ln>
        </p:spPr>
      </p:pic>
      <p:pic>
        <p:nvPicPr>
          <p:cNvPr id="5" name="Picture 4" descr="T P G i navigation bar in mobile layout">
            <a:extLst>
              <a:ext uri="{FF2B5EF4-FFF2-40B4-BE49-F238E27FC236}">
                <a16:creationId xmlns:a16="http://schemas.microsoft.com/office/drawing/2014/main" id="{EFE7317D-0677-1613-DA58-EB7857692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003" y="3848099"/>
            <a:ext cx="3343869" cy="273672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001D1A-D801-D78A-6C62-C1CFA2144C1D}"/>
              </a:ext>
            </a:extLst>
          </p:cNvPr>
          <p:cNvSpPr txBox="1"/>
          <p:nvPr/>
        </p:nvSpPr>
        <p:spPr>
          <a:xfrm>
            <a:off x="1199913" y="1676400"/>
            <a:ext cx="187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Desktop layout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7179AA-1EB6-D4DD-914E-AC317BEABC41}"/>
              </a:ext>
            </a:extLst>
          </p:cNvPr>
          <p:cNvSpPr txBox="1"/>
          <p:nvPr/>
        </p:nvSpPr>
        <p:spPr>
          <a:xfrm>
            <a:off x="1131947" y="3478767"/>
            <a:ext cx="187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Mobile layout</a:t>
            </a:r>
          </a:p>
        </p:txBody>
      </p:sp>
    </p:spTree>
    <p:extLst>
      <p:ext uri="{BB962C8B-B14F-4D97-AF65-F5344CB8AC3E}">
        <p14:creationId xmlns:p14="http://schemas.microsoft.com/office/powerpoint/2010/main" val="3648346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5B8BF-5023-E899-A619-0458C351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11125"/>
            <a:ext cx="10058400" cy="1325563"/>
          </a:xfrm>
        </p:spPr>
        <p:txBody>
          <a:bodyPr/>
          <a:lstStyle/>
          <a:p>
            <a:r>
              <a:rPr lang="en-US" dirty="0"/>
              <a:t>TPGi.com Navigation (example) Pt.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001D1A-D801-D78A-6C62-C1CFA2144C1D}"/>
              </a:ext>
            </a:extLst>
          </p:cNvPr>
          <p:cNvSpPr txBox="1"/>
          <p:nvPr/>
        </p:nvSpPr>
        <p:spPr>
          <a:xfrm>
            <a:off x="1199912" y="1676400"/>
            <a:ext cx="5073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Desktop layout – secondary navigation flyout menus (expanded)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7179AA-1EB6-D4DD-914E-AC317BEABC41}"/>
              </a:ext>
            </a:extLst>
          </p:cNvPr>
          <p:cNvSpPr txBox="1"/>
          <p:nvPr/>
        </p:nvSpPr>
        <p:spPr>
          <a:xfrm>
            <a:off x="7924801" y="1634255"/>
            <a:ext cx="187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Mobile layout – primary navigation (expanded)</a:t>
            </a:r>
          </a:p>
        </p:txBody>
      </p:sp>
      <p:pic>
        <p:nvPicPr>
          <p:cNvPr id="10" name="Picture 9" descr="Mobile layout – primary navigation (expanded)&#10;">
            <a:extLst>
              <a:ext uri="{FF2B5EF4-FFF2-40B4-BE49-F238E27FC236}">
                <a16:creationId xmlns:a16="http://schemas.microsoft.com/office/drawing/2014/main" id="{AC2C4D8D-C202-73EC-321E-424A3BE05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1" y="2834584"/>
            <a:ext cx="2641600" cy="3118556"/>
          </a:xfrm>
          <a:prstGeom prst="rect">
            <a:avLst/>
          </a:prstGeom>
          <a:ln w="15875">
            <a:solidFill>
              <a:srgbClr val="002060"/>
            </a:solidFill>
          </a:ln>
        </p:spPr>
      </p:pic>
      <p:pic>
        <p:nvPicPr>
          <p:cNvPr id="12" name="Picture 11" descr="T p g i secondary navigation with flyout menu expanded">
            <a:extLst>
              <a:ext uri="{FF2B5EF4-FFF2-40B4-BE49-F238E27FC236}">
                <a16:creationId xmlns:a16="http://schemas.microsoft.com/office/drawing/2014/main" id="{7F609EF9-B077-B6EE-025A-BB0116F37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656" y="2322731"/>
            <a:ext cx="6039087" cy="2603188"/>
          </a:xfrm>
          <a:prstGeom prst="rect">
            <a:avLst/>
          </a:prstGeom>
          <a:noFill/>
          <a:ln w="158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214961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5B8BF-5023-E899-A619-0458C351E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TPGi.com Navigation (example) Pt.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9222A-EA28-BEF2-3D17-B5DF0F684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If a component becomes too large, break the component into multiple components.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0" dirty="0" err="1">
                <a:solidFill>
                  <a:srgbClr val="000000"/>
                </a:solidFill>
                <a:effectLst/>
              </a:rPr>
              <a:t>TPGi</a:t>
            </a:r>
            <a:r>
              <a:rPr lang="en-US" b="0" dirty="0">
                <a:solidFill>
                  <a:srgbClr val="000000"/>
                </a:solidFill>
                <a:effectLst/>
              </a:rPr>
              <a:t> Navigation is a large component so let’s further break up the navigation into two components:</a:t>
            </a:r>
          </a:p>
          <a:p>
            <a:pPr marL="822960" lvl="1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b="0" dirty="0">
                <a:solidFill>
                  <a:srgbClr val="000000"/>
                </a:solidFill>
                <a:effectLst/>
              </a:rPr>
              <a:t>Primary Navigation</a:t>
            </a:r>
          </a:p>
          <a:p>
            <a:pPr marL="822960" lvl="1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b="0" dirty="0">
                <a:solidFill>
                  <a:srgbClr val="000000"/>
                </a:solidFill>
                <a:effectLst/>
              </a:rPr>
              <a:t>Secondary Navigation</a:t>
            </a:r>
          </a:p>
        </p:txBody>
      </p:sp>
    </p:spTree>
    <p:extLst>
      <p:ext uri="{BB962C8B-B14F-4D97-AF65-F5344CB8AC3E}">
        <p14:creationId xmlns:p14="http://schemas.microsoft.com/office/powerpoint/2010/main" val="4127514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F33D1-CD46-5E1B-D709-263E80856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9E312-6BB8-B750-5216-DECFCE378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Common Issues is the first component (#01). Common Issues or </a:t>
            </a:r>
            <a:r>
              <a:rPr lang="en-US" i="1" dirty="0">
                <a:solidFill>
                  <a:schemeClr val="tx2">
                    <a:lumMod val="50000"/>
                  </a:schemeClr>
                </a:solidFill>
              </a:rPr>
              <a:t>Global Issues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apply to the entire site.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A Common Issues component saves time. You don’t have to flag the same issues multiple times.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While it’s not always possible, the components should be organized based on their importance to the application.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38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0988F-1365-B0B1-7219-8A7FC09F0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493" y="52832"/>
            <a:ext cx="8301798" cy="1125118"/>
          </a:xfrm>
        </p:spPr>
        <p:txBody>
          <a:bodyPr/>
          <a:lstStyle/>
          <a:p>
            <a:r>
              <a:rPr lang="en-US" b="1" dirty="0">
                <a:solidFill>
                  <a:srgbClr val="1A3B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Foundational Concepts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21BF5E5-2852-6728-3096-C62D3871D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57250" y="3653379"/>
            <a:ext cx="10477500" cy="0"/>
          </a:xfrm>
          <a:prstGeom prst="straightConnector1">
            <a:avLst/>
          </a:prstGeom>
          <a:ln w="57150">
            <a:solidFill>
              <a:srgbClr val="1A3B5B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C8FA15A1-9E7E-FAD1-04E0-B67CB6C8B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04080" y="3059681"/>
            <a:ext cx="1125118" cy="1125118"/>
          </a:xfrm>
          <a:prstGeom prst="ellipse">
            <a:avLst/>
          </a:prstGeom>
          <a:solidFill>
            <a:schemeClr val="bg1"/>
          </a:solidFill>
          <a:ln w="53975">
            <a:solidFill>
              <a:srgbClr val="1A3B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8FF661BE-E749-DB1F-2CCA-AAD3F5E6A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937" y="3290302"/>
            <a:ext cx="637432" cy="709196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B11F17D5-1ADA-8FEC-4453-ACD2C62B0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3165" y="4163745"/>
            <a:ext cx="2654974" cy="1317465"/>
            <a:chOff x="443165" y="4163745"/>
            <a:chExt cx="2654974" cy="1317465"/>
          </a:xfrm>
        </p:grpSpPr>
        <p:sp>
          <p:nvSpPr>
            <p:cNvPr id="15" name="Rectangle: Top Corners Rounded 14">
              <a:extLst>
                <a:ext uri="{FF2B5EF4-FFF2-40B4-BE49-F238E27FC236}">
                  <a16:creationId xmlns:a16="http://schemas.microsoft.com/office/drawing/2014/main" id="{AFCD541B-320C-DC35-CAF1-8BB61ABCF58A}"/>
                </a:ext>
              </a:extLst>
            </p:cNvPr>
            <p:cNvSpPr/>
            <p:nvPr/>
          </p:nvSpPr>
          <p:spPr>
            <a:xfrm rot="10800000">
              <a:off x="443165" y="4643016"/>
              <a:ext cx="2622884" cy="838194"/>
            </a:xfrm>
            <a:prstGeom prst="round2SameRect">
              <a:avLst/>
            </a:prstGeom>
            <a:solidFill>
              <a:srgbClr val="1A3B5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F5C4790-EBAE-45E6-AC3D-8ADEA20DBEB9}"/>
                </a:ext>
              </a:extLst>
            </p:cNvPr>
            <p:cNvSpPr txBox="1"/>
            <p:nvPr/>
          </p:nvSpPr>
          <p:spPr>
            <a:xfrm>
              <a:off x="475254" y="4800503"/>
              <a:ext cx="26228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pc="150" dirty="0">
                  <a:solidFill>
                    <a:schemeClr val="bg1"/>
                  </a:solidFill>
                </a:rPr>
                <a:t>Overview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D6CB8E4-3CA2-9A19-0717-0536329CD061}"/>
                </a:ext>
              </a:extLst>
            </p:cNvPr>
            <p:cNvCxnSpPr>
              <a:cxnSpLocks/>
            </p:cNvCxnSpPr>
            <p:nvPr/>
          </p:nvCxnSpPr>
          <p:spPr>
            <a:xfrm>
              <a:off x="1762633" y="4163745"/>
              <a:ext cx="14035" cy="572768"/>
            </a:xfrm>
            <a:prstGeom prst="line">
              <a:avLst/>
            </a:prstGeom>
            <a:ln w="60325">
              <a:solidFill>
                <a:srgbClr val="1A3B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AEE4637-B7A9-3771-DE50-CE5AEE3E9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999890" y="1882837"/>
            <a:ext cx="2622885" cy="838194"/>
            <a:chOff x="2410331" y="2054805"/>
            <a:chExt cx="2622885" cy="838194"/>
          </a:xfrm>
        </p:grpSpPr>
        <p:sp>
          <p:nvSpPr>
            <p:cNvPr id="30" name="Rectangle: Top Corners Rounded 29">
              <a:extLst>
                <a:ext uri="{FF2B5EF4-FFF2-40B4-BE49-F238E27FC236}">
                  <a16:creationId xmlns:a16="http://schemas.microsoft.com/office/drawing/2014/main" id="{4CEB0BA8-334A-EDD8-A58F-337E822C8F9A}"/>
                </a:ext>
              </a:extLst>
            </p:cNvPr>
            <p:cNvSpPr/>
            <p:nvPr/>
          </p:nvSpPr>
          <p:spPr>
            <a:xfrm>
              <a:off x="2410332" y="2054805"/>
              <a:ext cx="2622884" cy="838194"/>
            </a:xfrm>
            <a:prstGeom prst="round2SameRect">
              <a:avLst/>
            </a:prstGeom>
            <a:solidFill>
              <a:srgbClr val="1A3B5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F0F377B-07D5-C43E-40F2-092B34BB0186}"/>
                </a:ext>
              </a:extLst>
            </p:cNvPr>
            <p:cNvSpPr txBox="1"/>
            <p:nvPr/>
          </p:nvSpPr>
          <p:spPr>
            <a:xfrm>
              <a:off x="2410331" y="2236235"/>
              <a:ext cx="26228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pc="150" dirty="0">
                  <a:solidFill>
                    <a:schemeClr val="bg1"/>
                  </a:solidFill>
                </a:rPr>
                <a:t>Test Plan</a:t>
              </a: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FDAE8F0-BBE0-B5AE-2BC0-ED9B1AB71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4335392" y="2704749"/>
            <a:ext cx="2" cy="354932"/>
          </a:xfrm>
          <a:prstGeom prst="line">
            <a:avLst/>
          </a:prstGeom>
          <a:ln w="60325">
            <a:solidFill>
              <a:srgbClr val="1A3B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31B971A-268B-FC0E-EDA8-84D8C65C4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759722" y="3052500"/>
            <a:ext cx="1125118" cy="1125118"/>
            <a:chOff x="5363576" y="3999498"/>
            <a:chExt cx="1125118" cy="112511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A1CBB2E-C4B9-CB35-002C-4DE5964D2449}"/>
                </a:ext>
              </a:extLst>
            </p:cNvPr>
            <p:cNvSpPr/>
            <p:nvPr/>
          </p:nvSpPr>
          <p:spPr>
            <a:xfrm>
              <a:off x="5363576" y="3999498"/>
              <a:ext cx="1125118" cy="1125118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1A3B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Icon&#10;&#10;Description automatically generated">
              <a:extLst>
                <a:ext uri="{FF2B5EF4-FFF2-40B4-BE49-F238E27FC236}">
                  <a16:creationId xmlns:a16="http://schemas.microsoft.com/office/drawing/2014/main" id="{E531D56D-2AAA-B08F-FF90-B041B4D7B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773" y="4159317"/>
              <a:ext cx="591704" cy="742530"/>
            </a:xfrm>
            <a:prstGeom prst="rect">
              <a:avLst/>
            </a:prstGeom>
          </p:spPr>
        </p:pic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6DE87BF6-E813-8A5B-660E-C70704497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93277" y="3075899"/>
            <a:ext cx="1125118" cy="1125118"/>
          </a:xfrm>
          <a:prstGeom prst="ellipse">
            <a:avLst/>
          </a:prstGeom>
          <a:solidFill>
            <a:schemeClr val="bg1"/>
          </a:solidFill>
          <a:ln w="53975">
            <a:solidFill>
              <a:srgbClr val="1A3B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676910B-2947-D399-8377-3667099F2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057" y="3315090"/>
            <a:ext cx="699493" cy="628450"/>
          </a:xfrm>
          <a:prstGeom prst="rect">
            <a:avLst/>
          </a:prstGeom>
        </p:spPr>
      </p:pic>
      <p:sp>
        <p:nvSpPr>
          <p:cNvPr id="49" name="Rectangle: Top Corners Rounded 48">
            <a:extLst>
              <a:ext uri="{FF2B5EF4-FFF2-40B4-BE49-F238E27FC236}">
                <a16:creationId xmlns:a16="http://schemas.microsoft.com/office/drawing/2014/main" id="{34820711-CDF2-1880-4CDF-24B24C94C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5612732" y="4639001"/>
            <a:ext cx="2622884" cy="838194"/>
          </a:xfrm>
          <a:prstGeom prst="round2SameRect">
            <a:avLst/>
          </a:prstGeom>
          <a:solidFill>
            <a:srgbClr val="1A3B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96D5CF7-ABA9-51F5-A105-7D81142E3A31}"/>
              </a:ext>
            </a:extLst>
          </p:cNvPr>
          <p:cNvSpPr txBox="1"/>
          <p:nvPr/>
        </p:nvSpPr>
        <p:spPr>
          <a:xfrm>
            <a:off x="5644822" y="4796488"/>
            <a:ext cx="2584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150" dirty="0">
                <a:solidFill>
                  <a:schemeClr val="bg1"/>
                </a:solidFill>
              </a:rPr>
              <a:t>Focus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7E7974A-781A-57B0-867B-883E7EDD6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947369" y="4201017"/>
            <a:ext cx="0" cy="535496"/>
          </a:xfrm>
          <a:prstGeom prst="line">
            <a:avLst/>
          </a:prstGeom>
          <a:ln w="60325">
            <a:solidFill>
              <a:srgbClr val="1A3B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E875AA2-A90A-9CA5-FD21-F9F5587B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152948" y="3069356"/>
            <a:ext cx="1125118" cy="1125118"/>
            <a:chOff x="6952086" y="1735851"/>
            <a:chExt cx="1125118" cy="1125118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EEF8961-04D1-1F58-C297-E6895FEF57DC}"/>
                </a:ext>
              </a:extLst>
            </p:cNvPr>
            <p:cNvSpPr/>
            <p:nvPr/>
          </p:nvSpPr>
          <p:spPr>
            <a:xfrm>
              <a:off x="6952086" y="1735851"/>
              <a:ext cx="1125118" cy="1125118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1A3B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 descr="Icon&#10;&#10;Description automatically generated">
              <a:extLst>
                <a:ext uri="{FF2B5EF4-FFF2-40B4-BE49-F238E27FC236}">
                  <a16:creationId xmlns:a16="http://schemas.microsoft.com/office/drawing/2014/main" id="{2BC044C3-15B3-672F-EF47-E7BF28A9A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756" y="1925975"/>
              <a:ext cx="714605" cy="754710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D645AFD-7E8F-E207-AEDB-AAEA16AEC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86024" y="1878823"/>
            <a:ext cx="2622885" cy="838194"/>
            <a:chOff x="2410331" y="2054805"/>
            <a:chExt cx="2622885" cy="838194"/>
          </a:xfrm>
        </p:grpSpPr>
        <p:sp>
          <p:nvSpPr>
            <p:cNvPr id="59" name="Rectangle: Top Corners Rounded 58">
              <a:extLst>
                <a:ext uri="{FF2B5EF4-FFF2-40B4-BE49-F238E27FC236}">
                  <a16:creationId xmlns:a16="http://schemas.microsoft.com/office/drawing/2014/main" id="{84AD309E-E387-2F16-E7E5-7A2DF086CBE3}"/>
                </a:ext>
              </a:extLst>
            </p:cNvPr>
            <p:cNvSpPr/>
            <p:nvPr/>
          </p:nvSpPr>
          <p:spPr>
            <a:xfrm>
              <a:off x="2410332" y="2054805"/>
              <a:ext cx="2622884" cy="838194"/>
            </a:xfrm>
            <a:prstGeom prst="round2SameRect">
              <a:avLst/>
            </a:prstGeom>
            <a:solidFill>
              <a:srgbClr val="1A3B5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735A526-D515-9A14-5828-CEFB9E1E5DF3}"/>
                </a:ext>
              </a:extLst>
            </p:cNvPr>
            <p:cNvSpPr txBox="1"/>
            <p:nvPr/>
          </p:nvSpPr>
          <p:spPr>
            <a:xfrm>
              <a:off x="2410331" y="2236235"/>
              <a:ext cx="26228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pc="150" dirty="0">
                  <a:solidFill>
                    <a:schemeClr val="bg1"/>
                  </a:solidFill>
                </a:rPr>
                <a:t>Semantics</a:t>
              </a:r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0AB47EB-EDD6-FC12-4C80-CBE0EE812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709825" y="2583473"/>
            <a:ext cx="0" cy="494489"/>
          </a:xfrm>
          <a:prstGeom prst="line">
            <a:avLst/>
          </a:prstGeom>
          <a:ln w="60325">
            <a:solidFill>
              <a:srgbClr val="1A3B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7513695-2238-045B-DF5E-EF54F3EC8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8077" y="1323474"/>
            <a:ext cx="4399544" cy="0"/>
          </a:xfrm>
          <a:prstGeom prst="line">
            <a:avLst/>
          </a:prstGeom>
          <a:ln w="44450">
            <a:solidFill>
              <a:srgbClr val="1A3B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039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2B67-A0E3-25F7-03C4-566CBF0BB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component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938A5-848B-638C-4C80-83AC87C43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WCAG 2.1 Level AA is made up of 50 accessibility guidelines.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Start testing the component by indicating the accessibility guidelines which are Not Applicable, N/A, for the component.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Group related accessibility guidelines in your testing. 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This increases efficiency and enables people with different roles at an organization to complete the issue.</a:t>
            </a:r>
          </a:p>
        </p:txBody>
      </p:sp>
    </p:spTree>
    <p:extLst>
      <p:ext uri="{BB962C8B-B14F-4D97-AF65-F5344CB8AC3E}">
        <p14:creationId xmlns:p14="http://schemas.microsoft.com/office/powerpoint/2010/main" val="2471185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F720D-CB61-2783-0465-E31ACF7D7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Systems &gt;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93DAD-2836-33D2-7399-61A18BB26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When defining an accessibility program, focus more on specific steps, checkpoints, defined actions than goals.</a:t>
            </a:r>
          </a:p>
          <a:p>
            <a:pPr marL="0" indent="0">
              <a:buNone/>
            </a:pPr>
            <a:endParaRPr lang="en-US" sz="1200" i="1" dirty="0"/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Examples: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System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: 4 hours a week conducting manual testing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Goal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: No automatically detected WCAG errors on homepage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System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: Each engineer or each new hire completes an accessibility training. 2-3 hours a week for 2 weeks.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Goal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: Learn accessibility</a:t>
            </a:r>
            <a:endParaRPr lang="en-US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795473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F720D-CB61-2783-0465-E31ACF7D7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65125"/>
            <a:ext cx="10541000" cy="1325563"/>
          </a:xfrm>
        </p:spPr>
        <p:txBody>
          <a:bodyPr/>
          <a:lstStyle/>
          <a:p>
            <a:r>
              <a:rPr lang="en-US" dirty="0"/>
              <a:t>Support Testing with a Knowledge Base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93DAD-2836-33D2-7399-61A18BB26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>
                    <a:lumMod val="10000"/>
                  </a:schemeClr>
                </a:solidFill>
              </a:rPr>
              <a:t>Foundational Trainings</a:t>
            </a:r>
          </a:p>
          <a:p>
            <a:r>
              <a:rPr lang="en-US" sz="3200" dirty="0">
                <a:solidFill>
                  <a:schemeClr val="accent1">
                    <a:lumMod val="10000"/>
                  </a:schemeClr>
                </a:solidFill>
              </a:rPr>
              <a:t>Manual Testing Methodologies</a:t>
            </a:r>
          </a:p>
          <a:p>
            <a:r>
              <a:rPr lang="en-US" sz="3200" dirty="0">
                <a:solidFill>
                  <a:schemeClr val="accent1">
                    <a:lumMod val="10000"/>
                  </a:schemeClr>
                </a:solidFill>
              </a:rPr>
              <a:t>Recommended Design Patterns</a:t>
            </a:r>
          </a:p>
        </p:txBody>
      </p:sp>
    </p:spTree>
    <p:extLst>
      <p:ext uri="{BB962C8B-B14F-4D97-AF65-F5344CB8AC3E}">
        <p14:creationId xmlns:p14="http://schemas.microsoft.com/office/powerpoint/2010/main" val="4257906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F720D-CB61-2783-0465-E31ACF7D7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65125"/>
            <a:ext cx="10541000" cy="1325563"/>
          </a:xfrm>
        </p:spPr>
        <p:txBody>
          <a:bodyPr/>
          <a:lstStyle/>
          <a:p>
            <a:r>
              <a:rPr lang="en-US" dirty="0"/>
              <a:t>Foundational Trainings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93DAD-2836-33D2-7399-61A18BB26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Before your engineers start to test or fix existing code, ensure they have a foundation of accessibility knowledge to start their work from.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ARC Platform provides training modules on a wide range of accessibility. Each module at 15-45 minutes is digestible. </a:t>
            </a:r>
            <a:br>
              <a:rPr lang="en-US" dirty="0"/>
            </a:b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0229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F720D-CB61-2783-0465-E31ACF7D7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65125"/>
            <a:ext cx="10541000" cy="1325563"/>
          </a:xfrm>
        </p:spPr>
        <p:txBody>
          <a:bodyPr/>
          <a:lstStyle/>
          <a:p>
            <a:r>
              <a:rPr lang="en-US" dirty="0"/>
              <a:t>Manual Testing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93DAD-2836-33D2-7399-61A18BB26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The ARC Platform provides step-by-step instructions for how to test every WCAG Success Criteria. When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</a:rPr>
              <a:t>TPGi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 engineers make the determination whether a site conforms to WCAG, we largely make that determination based on these testing procedures.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0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Outside the ARC Platform: </a:t>
            </a:r>
            <a:endParaRPr lang="en-US" sz="2000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sng" strike="noStrike" dirty="0">
                <a:solidFill>
                  <a:srgbClr val="1155CC"/>
                </a:solidFill>
                <a:effectLst/>
                <a:hlinkClick r:id="rId2"/>
              </a:rPr>
              <a:t>W3C WCAG Evaluation Methodology</a:t>
            </a: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sng" strike="noStrike" dirty="0">
                <a:solidFill>
                  <a:srgbClr val="1155CC"/>
                </a:solidFill>
                <a:effectLst/>
                <a:hlinkClick r:id="rId3"/>
              </a:rPr>
              <a:t>W3C WCAG Report Tool</a:t>
            </a: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424587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F720D-CB61-2783-0465-E31ACF7D7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65125"/>
            <a:ext cx="10541000" cy="1325563"/>
          </a:xfrm>
        </p:spPr>
        <p:txBody>
          <a:bodyPr/>
          <a:lstStyle/>
          <a:p>
            <a:r>
              <a:rPr lang="en-US" dirty="0"/>
              <a:t>Accessible Design/Component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93DAD-2836-33D2-7399-61A18BB26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ARC’s Knowledge Base provides recommended techniques and accessible code snippets for a large range of UI elements. </a:t>
            </a: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Includes iOS, Android patterns.</a:t>
            </a: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Outside the ARC Platform: </a:t>
            </a:r>
            <a:endParaRPr lang="en-US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sng" strike="noStrike" dirty="0">
                <a:solidFill>
                  <a:srgbClr val="1155CC"/>
                </a:solidFill>
                <a:effectLst/>
                <a:hlinkClick r:id="rId2"/>
              </a:rPr>
              <a:t>ARIA Authoring Practice Guide Patterns</a:t>
            </a:r>
            <a:endParaRPr lang="en-US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64875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A2703-759A-28C6-74CB-5D2D9BB5A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150" y="2117277"/>
            <a:ext cx="5159829" cy="1565275"/>
          </a:xfrm>
        </p:spPr>
        <p:txBody>
          <a:bodyPr>
            <a:normAutofit/>
          </a:bodyPr>
          <a:lstStyle/>
          <a:p>
            <a:r>
              <a:rPr lang="en-US" sz="6000" dirty="0"/>
              <a:t>Focus</a:t>
            </a:r>
          </a:p>
        </p:txBody>
      </p:sp>
    </p:spTree>
    <p:extLst>
      <p:ext uri="{BB962C8B-B14F-4D97-AF65-F5344CB8AC3E}">
        <p14:creationId xmlns:p14="http://schemas.microsoft.com/office/powerpoint/2010/main" val="37503420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A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E8E39-0E47-E50B-ECC8-F82F7FD6EDD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4472" y="529494"/>
            <a:ext cx="9438931" cy="10380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Understanding focus and performing keyboard testing is the foundation for supporting assistive technology.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BED303-84FF-24A4-D2E2-0225E14CEE49}"/>
              </a:ext>
            </a:extLst>
          </p:cNvPr>
          <p:cNvSpPr txBox="1"/>
          <p:nvPr/>
        </p:nvSpPr>
        <p:spPr>
          <a:xfrm>
            <a:off x="714473" y="2791261"/>
            <a:ext cx="8620028" cy="3276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b="0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Keyboard testing does not require specialized knowledge or 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development background. </a:t>
            </a: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Anyone within an organization can conduct keyboard testing.</a:t>
            </a:r>
            <a:endParaRPr lang="en-US" sz="3200" b="0" spc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6266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B945AD-B27B-4707-BE58-834937989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584" y="253693"/>
            <a:ext cx="9340516" cy="1325563"/>
          </a:xfrm>
        </p:spPr>
        <p:txBody>
          <a:bodyPr/>
          <a:lstStyle/>
          <a:p>
            <a:r>
              <a:rPr lang="en-US" dirty="0"/>
              <a:t>Keyboard Focus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BD221F-EE85-4425-88B2-4AC1A78E0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584" y="2173183"/>
            <a:ext cx="9967542" cy="3752603"/>
          </a:xfrm>
        </p:spPr>
        <p:txBody>
          <a:bodyPr>
            <a:normAutofit/>
          </a:bodyPr>
          <a:lstStyle/>
          <a:p>
            <a:r>
              <a:rPr lang="en-US" sz="2400" dirty="0"/>
              <a:t>Focus is the control on the screen that is currently receiving input from the keyboard.</a:t>
            </a:r>
          </a:p>
          <a:p>
            <a:r>
              <a:rPr lang="en-US" sz="2400" dirty="0"/>
              <a:t>People navigate the web, or in other words, control which element has focus by using the </a:t>
            </a:r>
            <a:r>
              <a:rPr lang="en-US" sz="2400" b="1" dirty="0"/>
              <a:t>TAB</a:t>
            </a:r>
            <a:r>
              <a:rPr lang="en-US" sz="2400" dirty="0"/>
              <a:t> key.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400" b="1" dirty="0"/>
              <a:t>TAB </a:t>
            </a:r>
            <a:r>
              <a:rPr lang="en-US" sz="2400" dirty="0"/>
              <a:t>to move to the next focusable element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400" b="1" dirty="0"/>
              <a:t>Shift + TAB </a:t>
            </a:r>
            <a:r>
              <a:rPr lang="en-US" sz="2400" dirty="0"/>
              <a:t>to move to the previous element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7663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10CEB-1C9B-ADB3-AADF-2BB3AE82D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59170-0019-899B-66DA-0CB9E5C58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584" y="2173184"/>
            <a:ext cx="8261016" cy="3491016"/>
          </a:xfrm>
        </p:spPr>
        <p:txBody>
          <a:bodyPr>
            <a:normAutofit/>
          </a:bodyPr>
          <a:lstStyle/>
          <a:p>
            <a:r>
              <a:rPr lang="en-US" sz="2400" dirty="0"/>
              <a:t>Focus order is the order of focusable elements on the page.</a:t>
            </a:r>
          </a:p>
          <a:p>
            <a:r>
              <a:rPr lang="en-US" sz="2400" dirty="0"/>
              <a:t>Focus order is determined by the order of the elements in the DOM – when a web page loads, the browser constructs a tree structure connecting the HTML nodes on the page. This order is colloquially referred to as a page’s </a:t>
            </a:r>
            <a:r>
              <a:rPr lang="en-US" sz="2400" i="1" dirty="0"/>
              <a:t>natural focus order.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5515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21BF5E5-2852-6728-3096-C62D3871D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57250" y="3653379"/>
            <a:ext cx="9420816" cy="0"/>
          </a:xfrm>
          <a:prstGeom prst="straightConnector1">
            <a:avLst/>
          </a:prstGeom>
          <a:ln w="57150">
            <a:solidFill>
              <a:srgbClr val="1A3B5B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C8FA15A1-9E7E-FAD1-04E0-B67CB6C8B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04080" y="3059681"/>
            <a:ext cx="1125118" cy="1125118"/>
          </a:xfrm>
          <a:prstGeom prst="ellipse">
            <a:avLst/>
          </a:prstGeom>
          <a:solidFill>
            <a:schemeClr val="bg1"/>
          </a:solidFill>
          <a:ln w="53975">
            <a:solidFill>
              <a:srgbClr val="1A3B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11F17D5-1ADA-8FEC-4453-ACD2C62B0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3165" y="4163745"/>
            <a:ext cx="2654974" cy="1317465"/>
            <a:chOff x="443165" y="4163745"/>
            <a:chExt cx="2654974" cy="1317465"/>
          </a:xfrm>
        </p:grpSpPr>
        <p:sp>
          <p:nvSpPr>
            <p:cNvPr id="15" name="Rectangle: Top Corners Rounded 14">
              <a:extLst>
                <a:ext uri="{FF2B5EF4-FFF2-40B4-BE49-F238E27FC236}">
                  <a16:creationId xmlns:a16="http://schemas.microsoft.com/office/drawing/2014/main" id="{AFCD541B-320C-DC35-CAF1-8BB61ABCF58A}"/>
                </a:ext>
              </a:extLst>
            </p:cNvPr>
            <p:cNvSpPr/>
            <p:nvPr/>
          </p:nvSpPr>
          <p:spPr>
            <a:xfrm rot="10800000">
              <a:off x="443165" y="4643016"/>
              <a:ext cx="2622884" cy="838194"/>
            </a:xfrm>
            <a:prstGeom prst="round2SameRect">
              <a:avLst/>
            </a:prstGeom>
            <a:solidFill>
              <a:srgbClr val="1A3B5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F5C4790-EBAE-45E6-AC3D-8ADEA20DBEB9}"/>
                </a:ext>
              </a:extLst>
            </p:cNvPr>
            <p:cNvSpPr txBox="1"/>
            <p:nvPr/>
          </p:nvSpPr>
          <p:spPr>
            <a:xfrm>
              <a:off x="475254" y="4800503"/>
              <a:ext cx="26228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pc="150" dirty="0">
                  <a:solidFill>
                    <a:schemeClr val="bg1"/>
                  </a:solidFill>
                </a:rPr>
                <a:t>Structure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D6CB8E4-3CA2-9A19-0717-0536329CD061}"/>
                </a:ext>
              </a:extLst>
            </p:cNvPr>
            <p:cNvCxnSpPr>
              <a:cxnSpLocks/>
            </p:cNvCxnSpPr>
            <p:nvPr/>
          </p:nvCxnSpPr>
          <p:spPr>
            <a:xfrm>
              <a:off x="1762633" y="4163745"/>
              <a:ext cx="14035" cy="572768"/>
            </a:xfrm>
            <a:prstGeom prst="line">
              <a:avLst/>
            </a:prstGeom>
            <a:ln w="60325">
              <a:solidFill>
                <a:srgbClr val="1A3B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AEE4637-B7A9-3771-DE50-CE5AEE3E9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999890" y="1882837"/>
            <a:ext cx="2622885" cy="838194"/>
            <a:chOff x="2410331" y="2054805"/>
            <a:chExt cx="2622885" cy="838194"/>
          </a:xfrm>
        </p:grpSpPr>
        <p:sp>
          <p:nvSpPr>
            <p:cNvPr id="30" name="Rectangle: Top Corners Rounded 29">
              <a:extLst>
                <a:ext uri="{FF2B5EF4-FFF2-40B4-BE49-F238E27FC236}">
                  <a16:creationId xmlns:a16="http://schemas.microsoft.com/office/drawing/2014/main" id="{4CEB0BA8-334A-EDD8-A58F-337E822C8F9A}"/>
                </a:ext>
              </a:extLst>
            </p:cNvPr>
            <p:cNvSpPr/>
            <p:nvPr/>
          </p:nvSpPr>
          <p:spPr>
            <a:xfrm>
              <a:off x="2410332" y="2054805"/>
              <a:ext cx="2622884" cy="838194"/>
            </a:xfrm>
            <a:prstGeom prst="round2SameRect">
              <a:avLst/>
            </a:prstGeom>
            <a:solidFill>
              <a:srgbClr val="1A3B5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F0F377B-07D5-C43E-40F2-092B34BB0186}"/>
                </a:ext>
              </a:extLst>
            </p:cNvPr>
            <p:cNvSpPr txBox="1"/>
            <p:nvPr/>
          </p:nvSpPr>
          <p:spPr>
            <a:xfrm>
              <a:off x="2410331" y="2236235"/>
              <a:ext cx="26228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pc="150" dirty="0">
                  <a:solidFill>
                    <a:schemeClr val="bg1"/>
                  </a:solidFill>
                </a:rPr>
                <a:t>ARIA</a:t>
              </a: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FDAE8F0-BBE0-B5AE-2BC0-ED9B1AB71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4335392" y="2704749"/>
            <a:ext cx="2" cy="354932"/>
          </a:xfrm>
          <a:prstGeom prst="line">
            <a:avLst/>
          </a:prstGeom>
          <a:ln w="60325">
            <a:solidFill>
              <a:srgbClr val="1A3B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EA1CBB2E-C4B9-CB35-002C-4DE5964D2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59722" y="3052500"/>
            <a:ext cx="1125118" cy="1125118"/>
          </a:xfrm>
          <a:prstGeom prst="ellipse">
            <a:avLst/>
          </a:prstGeom>
          <a:solidFill>
            <a:schemeClr val="bg1"/>
          </a:solidFill>
          <a:ln w="53975">
            <a:solidFill>
              <a:srgbClr val="1A3B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DE87BF6-E813-8A5B-660E-C70704497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93277" y="3075899"/>
            <a:ext cx="1125118" cy="1125118"/>
          </a:xfrm>
          <a:prstGeom prst="ellipse">
            <a:avLst/>
          </a:prstGeom>
          <a:solidFill>
            <a:schemeClr val="bg1"/>
          </a:solidFill>
          <a:ln w="53975">
            <a:solidFill>
              <a:srgbClr val="1A3B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: Top Corners Rounded 48">
            <a:extLst>
              <a:ext uri="{FF2B5EF4-FFF2-40B4-BE49-F238E27FC236}">
                <a16:creationId xmlns:a16="http://schemas.microsoft.com/office/drawing/2014/main" id="{34820711-CDF2-1880-4CDF-24B24C94C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5612732" y="4639001"/>
            <a:ext cx="2622884" cy="838194"/>
          </a:xfrm>
          <a:prstGeom prst="round2SameRect">
            <a:avLst/>
          </a:prstGeom>
          <a:solidFill>
            <a:srgbClr val="1A3B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96D5CF7-ABA9-51F5-A105-7D81142E3A31}"/>
              </a:ext>
            </a:extLst>
          </p:cNvPr>
          <p:cNvSpPr txBox="1"/>
          <p:nvPr/>
        </p:nvSpPr>
        <p:spPr>
          <a:xfrm>
            <a:off x="5644822" y="4796488"/>
            <a:ext cx="2584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150" dirty="0">
                <a:solidFill>
                  <a:schemeClr val="bg1"/>
                </a:solidFill>
              </a:rPr>
              <a:t>Color Contrast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7E7974A-781A-57B0-867B-883E7EDD6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6" idx="4"/>
          </p:cNvCxnSpPr>
          <p:nvPr/>
        </p:nvCxnSpPr>
        <p:spPr>
          <a:xfrm>
            <a:off x="6955836" y="4201017"/>
            <a:ext cx="2432" cy="543513"/>
          </a:xfrm>
          <a:prstGeom prst="line">
            <a:avLst/>
          </a:prstGeom>
          <a:ln w="60325">
            <a:solidFill>
              <a:srgbClr val="1A3B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4EEF8961-04D1-1F58-C297-E6895FEF5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52948" y="3069356"/>
            <a:ext cx="1125118" cy="1125118"/>
          </a:xfrm>
          <a:prstGeom prst="ellipse">
            <a:avLst/>
          </a:prstGeom>
          <a:solidFill>
            <a:schemeClr val="bg1"/>
          </a:solidFill>
          <a:ln w="53975">
            <a:solidFill>
              <a:srgbClr val="1A3B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0AB47EB-EDD6-FC12-4C80-CBE0EE812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703475" y="2583473"/>
            <a:ext cx="0" cy="494489"/>
          </a:xfrm>
          <a:prstGeom prst="line">
            <a:avLst/>
          </a:prstGeom>
          <a:ln w="60325">
            <a:solidFill>
              <a:srgbClr val="1A3B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 descr="Icon&#10;&#10;Description automatically generated">
            <a:extLst>
              <a:ext uri="{FF2B5EF4-FFF2-40B4-BE49-F238E27FC236}">
                <a16:creationId xmlns:a16="http://schemas.microsoft.com/office/drawing/2014/main" id="{14D96CC3-363B-E9EE-F134-2DA877106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287" y="3274409"/>
            <a:ext cx="810639" cy="660227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09084052-33DC-CD0F-60B4-076D3BA15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402" y="3450622"/>
            <a:ext cx="816036" cy="370000"/>
          </a:xfrm>
          <a:prstGeom prst="rect">
            <a:avLst/>
          </a:prstGeom>
        </p:spPr>
      </p:pic>
      <p:pic>
        <p:nvPicPr>
          <p:cNvPr id="9" name="Picture 8" descr="A picture containing circle&#10;&#10;Description automatically generated">
            <a:extLst>
              <a:ext uri="{FF2B5EF4-FFF2-40B4-BE49-F238E27FC236}">
                <a16:creationId xmlns:a16="http://schemas.microsoft.com/office/drawing/2014/main" id="{4D647DB5-A413-81DB-9107-7BD37560F1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608" y="3295570"/>
            <a:ext cx="674016" cy="6740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4711B3-CE68-7CC8-B5EA-C5F41E66F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106" y="3306998"/>
            <a:ext cx="666294" cy="666294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51A1100-4114-4FEF-65B6-30B0A5CB52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08884">
            <a:off x="10422885" y="3076899"/>
            <a:ext cx="1715063" cy="996111"/>
          </a:xfrm>
          <a:custGeom>
            <a:avLst/>
            <a:gdLst>
              <a:gd name="connsiteX0" fmla="*/ 0 w 1715063"/>
              <a:gd name="connsiteY0" fmla="*/ 996111 h 996111"/>
              <a:gd name="connsiteX1" fmla="*/ 1222776 w 1715063"/>
              <a:gd name="connsiteY1" fmla="*/ 710424 h 996111"/>
              <a:gd name="connsiteX2" fmla="*/ 1434512 w 1715063"/>
              <a:gd name="connsiteY2" fmla="*/ 59059 h 996111"/>
              <a:gd name="connsiteX3" fmla="*/ 1715063 w 1715063"/>
              <a:gd name="connsiteY3" fmla="*/ 70486 h 99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5063" h="996111" extrusionOk="0">
                <a:moveTo>
                  <a:pt x="0" y="996111"/>
                </a:moveTo>
                <a:cubicBezTo>
                  <a:pt x="420416" y="887296"/>
                  <a:pt x="906697" y="895497"/>
                  <a:pt x="1222776" y="710424"/>
                </a:cubicBezTo>
                <a:cubicBezTo>
                  <a:pt x="1498548" y="561972"/>
                  <a:pt x="1315957" y="166876"/>
                  <a:pt x="1434512" y="59059"/>
                </a:cubicBezTo>
                <a:cubicBezTo>
                  <a:pt x="1513689" y="-44793"/>
                  <a:pt x="1610991" y="38087"/>
                  <a:pt x="1715063" y="70486"/>
                </a:cubicBezTo>
              </a:path>
            </a:pathLst>
          </a:custGeom>
          <a:noFill/>
          <a:ln w="57150">
            <a:solidFill>
              <a:srgbClr val="1A3B5B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114800"/>
                      <a:gd name="connsiteY0" fmla="*/ 1107036 h 1107036"/>
                      <a:gd name="connsiteX1" fmla="*/ 2933700 w 4114800"/>
                      <a:gd name="connsiteY1" fmla="*/ 789536 h 1107036"/>
                      <a:gd name="connsiteX2" fmla="*/ 3441700 w 4114800"/>
                      <a:gd name="connsiteY2" fmla="*/ 65636 h 1107036"/>
                      <a:gd name="connsiteX3" fmla="*/ 4114800 w 4114800"/>
                      <a:gd name="connsiteY3" fmla="*/ 78336 h 1107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14800" h="1107036">
                        <a:moveTo>
                          <a:pt x="0" y="1107036"/>
                        </a:moveTo>
                        <a:cubicBezTo>
                          <a:pt x="1180041" y="1035069"/>
                          <a:pt x="2360083" y="963103"/>
                          <a:pt x="2933700" y="789536"/>
                        </a:cubicBezTo>
                        <a:cubicBezTo>
                          <a:pt x="3507317" y="615969"/>
                          <a:pt x="3244850" y="184169"/>
                          <a:pt x="3441700" y="65636"/>
                        </a:cubicBezTo>
                        <a:cubicBezTo>
                          <a:pt x="3638550" y="-52897"/>
                          <a:pt x="3876675" y="12719"/>
                          <a:pt x="4114800" y="78336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AE2F371F-461E-37B4-F17C-D9062B16D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9939715" y="3954908"/>
            <a:ext cx="2164530" cy="1197535"/>
          </a:xfrm>
          <a:custGeom>
            <a:avLst/>
            <a:gdLst>
              <a:gd name="connsiteX0" fmla="*/ 0 w 2164530"/>
              <a:gd name="connsiteY0" fmla="*/ 1197535 h 1197535"/>
              <a:gd name="connsiteX1" fmla="*/ 1543229 w 2164530"/>
              <a:gd name="connsiteY1" fmla="*/ 854079 h 1197535"/>
              <a:gd name="connsiteX2" fmla="*/ 1810455 w 2164530"/>
              <a:gd name="connsiteY2" fmla="*/ 71001 h 1197535"/>
              <a:gd name="connsiteX3" fmla="*/ 2164530 w 2164530"/>
              <a:gd name="connsiteY3" fmla="*/ 84739 h 1197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4530" h="1197535" extrusionOk="0">
                <a:moveTo>
                  <a:pt x="0" y="1197535"/>
                </a:moveTo>
                <a:cubicBezTo>
                  <a:pt x="575781" y="1091951"/>
                  <a:pt x="1158987" y="1072798"/>
                  <a:pt x="1543229" y="854079"/>
                </a:cubicBezTo>
                <a:cubicBezTo>
                  <a:pt x="1872955" y="672214"/>
                  <a:pt x="1701727" y="199389"/>
                  <a:pt x="1810455" y="71001"/>
                </a:cubicBezTo>
                <a:cubicBezTo>
                  <a:pt x="1911030" y="-54317"/>
                  <a:pt x="2038277" y="19229"/>
                  <a:pt x="2164530" y="84739"/>
                </a:cubicBezTo>
              </a:path>
            </a:pathLst>
          </a:custGeom>
          <a:noFill/>
          <a:ln w="57150">
            <a:solidFill>
              <a:srgbClr val="1A3B5B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114800"/>
                      <a:gd name="connsiteY0" fmla="*/ 1107036 h 1107036"/>
                      <a:gd name="connsiteX1" fmla="*/ 2933700 w 4114800"/>
                      <a:gd name="connsiteY1" fmla="*/ 789536 h 1107036"/>
                      <a:gd name="connsiteX2" fmla="*/ 3441700 w 4114800"/>
                      <a:gd name="connsiteY2" fmla="*/ 65636 h 1107036"/>
                      <a:gd name="connsiteX3" fmla="*/ 4114800 w 4114800"/>
                      <a:gd name="connsiteY3" fmla="*/ 78336 h 1107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14800" h="1107036">
                        <a:moveTo>
                          <a:pt x="0" y="1107036"/>
                        </a:moveTo>
                        <a:cubicBezTo>
                          <a:pt x="1180041" y="1035069"/>
                          <a:pt x="2360083" y="963103"/>
                          <a:pt x="2933700" y="789536"/>
                        </a:cubicBezTo>
                        <a:cubicBezTo>
                          <a:pt x="3507317" y="615969"/>
                          <a:pt x="3244850" y="184169"/>
                          <a:pt x="3441700" y="65636"/>
                        </a:cubicBezTo>
                        <a:cubicBezTo>
                          <a:pt x="3638550" y="-52897"/>
                          <a:pt x="3876675" y="12719"/>
                          <a:pt x="4114800" y="78336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D069049-3567-8022-5226-39E0F7852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362957">
            <a:off x="10113811" y="2718076"/>
            <a:ext cx="2155398" cy="504870"/>
          </a:xfrm>
          <a:custGeom>
            <a:avLst/>
            <a:gdLst>
              <a:gd name="connsiteX0" fmla="*/ 0 w 2155398"/>
              <a:gd name="connsiteY0" fmla="*/ 504870 h 504870"/>
              <a:gd name="connsiteX1" fmla="*/ 1536718 w 2155398"/>
              <a:gd name="connsiteY1" fmla="*/ 360072 h 504870"/>
              <a:gd name="connsiteX2" fmla="*/ 1802817 w 2155398"/>
              <a:gd name="connsiteY2" fmla="*/ 29933 h 504870"/>
              <a:gd name="connsiteX3" fmla="*/ 2155398 w 2155398"/>
              <a:gd name="connsiteY3" fmla="*/ 35725 h 50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398" h="504870" extrusionOk="0">
                <a:moveTo>
                  <a:pt x="0" y="504870"/>
                </a:moveTo>
                <a:cubicBezTo>
                  <a:pt x="568926" y="441703"/>
                  <a:pt x="1157649" y="468728"/>
                  <a:pt x="1536718" y="360072"/>
                </a:cubicBezTo>
                <a:cubicBezTo>
                  <a:pt x="1871008" y="288036"/>
                  <a:pt x="1667079" y="85028"/>
                  <a:pt x="1802817" y="29933"/>
                </a:cubicBezTo>
                <a:cubicBezTo>
                  <a:pt x="1885194" y="-3874"/>
                  <a:pt x="2029987" y="9542"/>
                  <a:pt x="2155398" y="35725"/>
                </a:cubicBezTo>
              </a:path>
            </a:pathLst>
          </a:custGeom>
          <a:noFill/>
          <a:ln w="57150">
            <a:solidFill>
              <a:srgbClr val="1A3B5B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114800"/>
                      <a:gd name="connsiteY0" fmla="*/ 1107036 h 1107036"/>
                      <a:gd name="connsiteX1" fmla="*/ 2933700 w 4114800"/>
                      <a:gd name="connsiteY1" fmla="*/ 789536 h 1107036"/>
                      <a:gd name="connsiteX2" fmla="*/ 3441700 w 4114800"/>
                      <a:gd name="connsiteY2" fmla="*/ 65636 h 1107036"/>
                      <a:gd name="connsiteX3" fmla="*/ 4114800 w 4114800"/>
                      <a:gd name="connsiteY3" fmla="*/ 78336 h 1107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14800" h="1107036">
                        <a:moveTo>
                          <a:pt x="0" y="1107036"/>
                        </a:moveTo>
                        <a:cubicBezTo>
                          <a:pt x="1180041" y="1035069"/>
                          <a:pt x="2360083" y="963103"/>
                          <a:pt x="2933700" y="789536"/>
                        </a:cubicBezTo>
                        <a:cubicBezTo>
                          <a:pt x="3507317" y="615969"/>
                          <a:pt x="3244850" y="184169"/>
                          <a:pt x="3441700" y="65636"/>
                        </a:cubicBezTo>
                        <a:cubicBezTo>
                          <a:pt x="3638550" y="-52897"/>
                          <a:pt x="3876675" y="12719"/>
                          <a:pt x="4114800" y="78336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: Top Corners Rounded 58">
            <a:extLst>
              <a:ext uri="{FF2B5EF4-FFF2-40B4-BE49-F238E27FC236}">
                <a16:creationId xmlns:a16="http://schemas.microsoft.com/office/drawing/2014/main" id="{84AD309E-E387-2F16-E7E5-7A2DF086C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6025" y="1878823"/>
            <a:ext cx="2622884" cy="838194"/>
          </a:xfrm>
          <a:prstGeom prst="round2SameRect">
            <a:avLst/>
          </a:prstGeom>
          <a:solidFill>
            <a:srgbClr val="1A3B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735A526-D515-9A14-5828-CEFB9E1E5DF3}"/>
              </a:ext>
            </a:extLst>
          </p:cNvPr>
          <p:cNvSpPr txBox="1"/>
          <p:nvPr/>
        </p:nvSpPr>
        <p:spPr>
          <a:xfrm>
            <a:off x="8386024" y="1895153"/>
            <a:ext cx="2622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150" dirty="0">
                <a:solidFill>
                  <a:schemeClr val="bg1"/>
                </a:solidFill>
              </a:rPr>
              <a:t>Complex Interactions</a:t>
            </a: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879B7DAB-A052-B400-B0B1-B36FB2C04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601672" y="3542423"/>
            <a:ext cx="177805" cy="242869"/>
          </a:xfrm>
          <a:prstGeom prst="triangle">
            <a:avLst/>
          </a:prstGeom>
          <a:solidFill>
            <a:srgbClr val="1A3B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9EBF2B-66E2-2994-CDE1-B053011D0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D4E6F4">
                    <a:alpha val="0"/>
                  </a:srgbClr>
                </a:solidFill>
              </a:rPr>
              <a:t>Foundational Concepts Part 2</a:t>
            </a:r>
          </a:p>
        </p:txBody>
      </p:sp>
    </p:spTree>
    <p:extLst>
      <p:ext uri="{BB962C8B-B14F-4D97-AF65-F5344CB8AC3E}">
        <p14:creationId xmlns:p14="http://schemas.microsoft.com/office/powerpoint/2010/main" val="7268356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10CEB-1C9B-ADB3-AADF-2BB3AE82D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Order (Advanced)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59170-0019-899B-66DA-0CB9E5C58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584" y="2173184"/>
            <a:ext cx="8261016" cy="3491016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Sites may override the page’s natural focus order through:</a:t>
            </a:r>
          </a:p>
          <a:p>
            <a:pPr lvl="1"/>
            <a:r>
              <a:rPr lang="en-US" sz="2400" dirty="0"/>
              <a:t>A positive </a:t>
            </a:r>
            <a:r>
              <a:rPr lang="en-US" sz="2400" b="1" dirty="0" err="1"/>
              <a:t>tabindex</a:t>
            </a:r>
            <a:r>
              <a:rPr lang="en-US" sz="2400" dirty="0"/>
              <a:t> attribute on an HTML element explicitly sets that element’s position in the focus order. </a:t>
            </a:r>
          </a:p>
          <a:p>
            <a:pPr lvl="1"/>
            <a:r>
              <a:rPr lang="en-US" sz="2400" dirty="0"/>
              <a:t>A negative </a:t>
            </a:r>
            <a:r>
              <a:rPr lang="en-US" sz="2400" b="1" dirty="0" err="1"/>
              <a:t>tabindex</a:t>
            </a:r>
            <a:r>
              <a:rPr lang="en-US" sz="2400" dirty="0"/>
              <a:t> attribute removes an element from the focus order.</a:t>
            </a:r>
          </a:p>
          <a:p>
            <a:pPr lvl="1"/>
            <a:r>
              <a:rPr lang="en-US" sz="2400" dirty="0"/>
              <a:t>Client-side JavaScript, which sets the user to a particular location in the page.</a:t>
            </a:r>
          </a:p>
        </p:txBody>
      </p:sp>
    </p:spTree>
    <p:extLst>
      <p:ext uri="{BB962C8B-B14F-4D97-AF65-F5344CB8AC3E}">
        <p14:creationId xmlns:p14="http://schemas.microsoft.com/office/powerpoint/2010/main" val="22930784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B945AD-B27B-4707-BE58-834937989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Keyboard Testing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BD221F-EE85-4425-88B2-4AC1A78E0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584" y="2173184"/>
            <a:ext cx="9967542" cy="402441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dirty="0"/>
              <a:t>Tab through the application and apply these tests to each element which receives focus.</a:t>
            </a:r>
          </a:p>
          <a:p>
            <a:r>
              <a:rPr lang="en-US" sz="2400" dirty="0"/>
              <a:t>2.1.1: Keyboard (A)</a:t>
            </a:r>
          </a:p>
          <a:p>
            <a:r>
              <a:rPr lang="en-US" sz="2400" dirty="0"/>
              <a:t>2.4.1: Bypass Blocks (A)</a:t>
            </a:r>
          </a:p>
          <a:p>
            <a:r>
              <a:rPr lang="en-US" sz="2400" dirty="0"/>
              <a:t>2.4.3: Focus Order (A)</a:t>
            </a:r>
          </a:p>
          <a:p>
            <a:r>
              <a:rPr lang="en-US" sz="2400" dirty="0"/>
              <a:t>2.4.7: Focus Visible (AA)</a:t>
            </a:r>
          </a:p>
          <a:p>
            <a:r>
              <a:rPr lang="en-US" sz="2400" dirty="0"/>
              <a:t>1.4.11: Non-text Contrast (AA) – </a:t>
            </a:r>
            <a:r>
              <a:rPr lang="en-US" sz="2400" i="1" dirty="0"/>
              <a:t>partially covered</a:t>
            </a:r>
          </a:p>
          <a:p>
            <a:r>
              <a:rPr lang="en-US" sz="2400" dirty="0"/>
              <a:t>4.1.2: Name, Role, Value (A) – </a:t>
            </a:r>
            <a:r>
              <a:rPr lang="en-US" sz="2400" i="1" dirty="0"/>
              <a:t>partially covered</a:t>
            </a:r>
          </a:p>
        </p:txBody>
      </p:sp>
    </p:spTree>
    <p:extLst>
      <p:ext uri="{BB962C8B-B14F-4D97-AF65-F5344CB8AC3E}">
        <p14:creationId xmlns:p14="http://schemas.microsoft.com/office/powerpoint/2010/main" val="32589935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B945AD-B27B-4707-BE58-834937989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Questions During Testing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BD221F-EE85-4425-88B2-4AC1A78E0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584" y="2173184"/>
            <a:ext cx="9967542" cy="4024416"/>
          </a:xfrm>
        </p:spPr>
        <p:txBody>
          <a:bodyPr>
            <a:normAutofit/>
          </a:bodyPr>
          <a:lstStyle/>
          <a:p>
            <a:r>
              <a:rPr lang="en-US" sz="2400" i="1" dirty="0"/>
              <a:t>Is all site functionality accessible via keyboard?</a:t>
            </a:r>
          </a:p>
          <a:p>
            <a:r>
              <a:rPr lang="en-US" sz="2400" i="1" dirty="0"/>
              <a:t>Is it possible to skip repeated content like the navigation region?</a:t>
            </a:r>
          </a:p>
          <a:p>
            <a:r>
              <a:rPr lang="en-US" sz="2400" i="1" dirty="0"/>
              <a:t>Is the page’s focus order logical – does it follow how one would expect to interact with the page?</a:t>
            </a:r>
          </a:p>
          <a:p>
            <a:r>
              <a:rPr lang="en-US" sz="2400" i="1" dirty="0"/>
              <a:t>Is it always possible to visually determine the element that is currently focused? Is the visual indicator easily perceivable?</a:t>
            </a:r>
          </a:p>
          <a:p>
            <a:r>
              <a:rPr lang="en-US" sz="2400" i="1" dirty="0"/>
              <a:t>Are there non-interactive elements in the page’s focus order?</a:t>
            </a:r>
          </a:p>
        </p:txBody>
      </p:sp>
    </p:spTree>
    <p:extLst>
      <p:ext uri="{BB962C8B-B14F-4D97-AF65-F5344CB8AC3E}">
        <p14:creationId xmlns:p14="http://schemas.microsoft.com/office/powerpoint/2010/main" val="9920923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0072E-1EE4-6B68-1E6D-4FA1EE3B4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Dialogs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F562B-501A-E208-11B8-3AB8E6620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 advanced focus management</a:t>
            </a:r>
          </a:p>
          <a:p>
            <a:r>
              <a:rPr lang="en-US" dirty="0"/>
              <a:t>Must constrain keyboard focus. One should not be able to tab outside the dialog.</a:t>
            </a:r>
          </a:p>
          <a:p>
            <a:r>
              <a:rPr lang="en-US" dirty="0"/>
              <a:t>When the dialog appears, focus should be set to the dialog.</a:t>
            </a:r>
          </a:p>
          <a:p>
            <a:r>
              <a:rPr lang="en-US" dirty="0"/>
              <a:t>When the dialog closes, focus should return to the element that was previously focused – the element that triggered the dialog to appear.</a:t>
            </a:r>
          </a:p>
        </p:txBody>
      </p:sp>
    </p:spTree>
    <p:extLst>
      <p:ext uri="{BB962C8B-B14F-4D97-AF65-F5344CB8AC3E}">
        <p14:creationId xmlns:p14="http://schemas.microsoft.com/office/powerpoint/2010/main" val="27098729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A2703-759A-28C6-74CB-5D2D9BB5A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50" y="2510977"/>
            <a:ext cx="5159829" cy="1565275"/>
          </a:xfrm>
        </p:spPr>
        <p:txBody>
          <a:bodyPr>
            <a:normAutofit/>
          </a:bodyPr>
          <a:lstStyle/>
          <a:p>
            <a:r>
              <a:rPr lang="en-US" sz="6000" dirty="0"/>
              <a:t>Semantics</a:t>
            </a:r>
          </a:p>
        </p:txBody>
      </p:sp>
    </p:spTree>
    <p:extLst>
      <p:ext uri="{BB962C8B-B14F-4D97-AF65-F5344CB8AC3E}">
        <p14:creationId xmlns:p14="http://schemas.microsoft.com/office/powerpoint/2010/main" val="24645308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5FE20-BE12-CB4D-FE17-44FCF40FD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 reader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F6C4B-799B-0661-C467-19B35365D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008084"/>
            <a:ext cx="8672286" cy="39221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Screen reader testing is aided with a basic understanding of HTML, CSS, and JavaScript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1.1.1: Non-text Content (A)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1.3.1: Info &amp; Relationships (A)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2.4.4: Link Purpose (A)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4.1.2: Name, Role, and Value (A)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4.1.3: Status Updates (AA)</a:t>
            </a:r>
          </a:p>
        </p:txBody>
      </p:sp>
    </p:spTree>
    <p:extLst>
      <p:ext uri="{BB962C8B-B14F-4D97-AF65-F5344CB8AC3E}">
        <p14:creationId xmlns:p14="http://schemas.microsoft.com/office/powerpoint/2010/main" val="15070488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BAC7A-8C3B-AEDF-FA46-CB03081CD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HTML Elements Have Roles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E9EF4-287A-6DAA-3C01-0F3B426A6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semantics of an element is not apparent from its visual appearance. </a:t>
            </a:r>
          </a:p>
          <a:p>
            <a:r>
              <a:rPr lang="en-US" dirty="0"/>
              <a:t>One must use Developer Tools to look under the hood, at the underlying code, to understand the semantics of an element.</a:t>
            </a:r>
          </a:p>
          <a:p>
            <a:r>
              <a:rPr lang="en-US" dirty="0"/>
              <a:t>HTML elements have built-in semantics. Developers may override these semantics through ARIA. This is not advisable. Use the correct HTML element whenever possible.</a:t>
            </a:r>
          </a:p>
        </p:txBody>
      </p:sp>
    </p:spTree>
    <p:extLst>
      <p:ext uri="{BB962C8B-B14F-4D97-AF65-F5344CB8AC3E}">
        <p14:creationId xmlns:p14="http://schemas.microsoft.com/office/powerpoint/2010/main" val="42299616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F7968-9BA8-39E4-EE34-C3CF4E74D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Assistive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A2B97-579E-8B75-FA8C-BF6DD53B0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Assistive technologies like screen readers do not directly interact with a webpage. They interact with the browser’s accessibility API.</a:t>
            </a:r>
          </a:p>
          <a:p>
            <a:r>
              <a:rPr lang="en-US" dirty="0"/>
              <a:t>Accessibility API’s strip down the elements which do not have meaningful semantics, to provide a lightweight “Accessibility DOM” or “Accessibility Tree”</a:t>
            </a:r>
          </a:p>
        </p:txBody>
      </p:sp>
    </p:spTree>
    <p:extLst>
      <p:ext uri="{BB962C8B-B14F-4D97-AF65-F5344CB8AC3E}">
        <p14:creationId xmlns:p14="http://schemas.microsoft.com/office/powerpoint/2010/main" val="23403651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9D040-2E12-4546-E50F-871DE8ABA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Chrome Developer Tools</a:t>
            </a:r>
          </a:p>
        </p:txBody>
      </p:sp>
      <p:pic>
        <p:nvPicPr>
          <p:cNvPr id="7" name="Picture 6" descr="Chrome Developer Tools Accessibility Pane shows Get Started Button on T P G I.com">
            <a:extLst>
              <a:ext uri="{FF2B5EF4-FFF2-40B4-BE49-F238E27FC236}">
                <a16:creationId xmlns:a16="http://schemas.microsoft.com/office/drawing/2014/main" id="{0E4167EA-09EF-5B66-D7D5-4B390E3A4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262" y="1838178"/>
            <a:ext cx="8941673" cy="4207022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9175239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9D040-2E12-4546-E50F-871DE8ABA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&lt;div&gt; and &lt;span&gt;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802E6-C0BE-B58A-7E37-8AA6D4F90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254827"/>
            <a:ext cx="10058400" cy="3922136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&lt;div&gt; and &lt;span&gt; are generic elements which do not convey meaningful semantics.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Whenever an interactive element is a &lt;div&gt; or &lt;span&gt;, that is a concern – something to focus 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260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A2703-759A-28C6-74CB-5D2D9BB5A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150" y="2117277"/>
            <a:ext cx="5159829" cy="1565275"/>
          </a:xfrm>
        </p:spPr>
        <p:txBody>
          <a:bodyPr>
            <a:normAutofit/>
          </a:bodyPr>
          <a:lstStyle/>
          <a:p>
            <a:r>
              <a:rPr lang="en-US" sz="6000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779669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A2703-759A-28C6-74CB-5D2D9BB5A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50" y="2510977"/>
            <a:ext cx="5159829" cy="1565275"/>
          </a:xfrm>
        </p:spPr>
        <p:txBody>
          <a:bodyPr>
            <a:normAutofit/>
          </a:bodyPr>
          <a:lstStyle/>
          <a:p>
            <a:r>
              <a:rPr lang="en-US" sz="6000" dirty="0"/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19437190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9D040-2E12-4546-E50F-871DE8ABA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 Readers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554D-27C8-B96D-3395-7C7B3954C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JAWS is the most robust screen reader. According to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</a:rPr>
              <a:t>WebAIM’s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 non-scientific survey of screen reader users, JAWS is the primary screen reader used on the web. By a small margin over NVDA.</a:t>
            </a: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i="0" u="none" strike="noStrike" dirty="0">
              <a:solidFill>
                <a:srgbClr val="000000"/>
              </a:solidFill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If no license, JAWS has a 40 minute mode. However, the computer must be rebooted. But it is an option.</a:t>
            </a:r>
            <a:endParaRPr lang="en-US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Alternative: 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NVDA is a free screen reader for Windows. It has features which could be helpful to sighted testers, unfamiliar with screen readers. 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7062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1430-132C-F7AA-2181-9453714DF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JAWS Inspect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44C38-07A7-1F19-B742-8D22A30E5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242952"/>
            <a:ext cx="10058400" cy="3922136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10000"/>
                  </a:schemeClr>
                </a:solidFill>
              </a:rPr>
              <a:t>Screen readers have a learning curve.</a:t>
            </a:r>
          </a:p>
          <a:p>
            <a:r>
              <a:rPr lang="en-US" dirty="0">
                <a:solidFill>
                  <a:schemeClr val="accent1">
                    <a:lumMod val="10000"/>
                  </a:schemeClr>
                </a:solidFill>
              </a:rPr>
              <a:t>JAWS Inspect allows testers to easily generate a transcript of how JAWS reads a page.</a:t>
            </a:r>
          </a:p>
          <a:p>
            <a:r>
              <a:rPr lang="en-US" dirty="0">
                <a:solidFill>
                  <a:schemeClr val="accent1">
                    <a:lumMod val="10000"/>
                  </a:schemeClr>
                </a:solidFill>
              </a:rPr>
              <a:t>You can create a full page report or </a:t>
            </a:r>
            <a:br>
              <a:rPr lang="en-US" dirty="0">
                <a:solidFill>
                  <a:schemeClr val="accent1">
                    <a:lumMod val="1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10000"/>
                  </a:schemeClr>
                </a:solidFill>
              </a:rPr>
              <a:t>have a live log of how JAWS is reading</a:t>
            </a:r>
            <a:br>
              <a:rPr lang="en-US" dirty="0">
                <a:solidFill>
                  <a:schemeClr val="accent1">
                    <a:lumMod val="1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10000"/>
                  </a:schemeClr>
                </a:solidFill>
              </a:rPr>
              <a:t> the page as you navigate it yourself.</a:t>
            </a:r>
          </a:p>
        </p:txBody>
      </p:sp>
      <p:pic>
        <p:nvPicPr>
          <p:cNvPr id="5" name="Picture 4" descr="JAWS Inspect COntext menu">
            <a:extLst>
              <a:ext uri="{FF2B5EF4-FFF2-40B4-BE49-F238E27FC236}">
                <a16:creationId xmlns:a16="http://schemas.microsoft.com/office/drawing/2014/main" id="{893B3F1A-5088-3F68-43E2-362978746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336" y="3429000"/>
            <a:ext cx="3130711" cy="290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007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87535-5CC3-95B9-CD64-212BB4899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JAWS Inspect Speech Viewer</a:t>
            </a:r>
          </a:p>
        </p:txBody>
      </p:sp>
      <p:pic>
        <p:nvPicPr>
          <p:cNvPr id="5" name="Picture 4" descr="JAWS Inspect Speech Viewer shows a transcript live in progress">
            <a:extLst>
              <a:ext uri="{FF2B5EF4-FFF2-40B4-BE49-F238E27FC236}">
                <a16:creationId xmlns:a16="http://schemas.microsoft.com/office/drawing/2014/main" id="{D1354C43-C7D1-FA35-9B3A-9B24EF5F6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415" y="1761891"/>
            <a:ext cx="5317297" cy="4377254"/>
          </a:xfrm>
          <a:prstGeom prst="rect">
            <a:avLst/>
          </a:prstGeom>
          <a:ln w="19050">
            <a:solidFill>
              <a:srgbClr val="161616"/>
            </a:solidFill>
          </a:ln>
        </p:spPr>
      </p:pic>
    </p:spTree>
    <p:extLst>
      <p:ext uri="{BB962C8B-B14F-4D97-AF65-F5344CB8AC3E}">
        <p14:creationId xmlns:p14="http://schemas.microsoft.com/office/powerpoint/2010/main" val="15774762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9D040-2E12-4546-E50F-871DE8ABA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Configuring NVDA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554D-27C8-B96D-3395-7C7B3954C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254828"/>
            <a:ext cx="4645631" cy="3519248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1" u="none" strike="noStrike" dirty="0">
                <a:solidFill>
                  <a:srgbClr val="000000"/>
                </a:solidFill>
                <a:effectLst/>
              </a:rPr>
              <a:t>See a live transcript of what is announced by the screen reader. Great for screenshots.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Use NVDA Modifier Key + N to open Context Menu</a:t>
            </a:r>
            <a:br>
              <a:rPr lang="en-US" sz="2000" b="0" i="0" u="none" strike="noStrike" dirty="0">
                <a:solidFill>
                  <a:srgbClr val="000000"/>
                </a:solidFill>
                <a:effectLst/>
              </a:rPr>
            </a:br>
            <a:endParaRPr lang="en-US" sz="20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Expand Tools, activate the Speech Viewer</a:t>
            </a:r>
            <a:br>
              <a:rPr lang="en-US" sz="2000" b="0" i="0" u="none" strike="noStrike" dirty="0">
                <a:solidFill>
                  <a:srgbClr val="000000"/>
                </a:solidFill>
                <a:effectLst/>
              </a:rPr>
            </a:b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</a:rPr>
              <a:t>Use mouse wheel to increase the Speech Viewer text size.</a:t>
            </a: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 descr="NVDA Context Menu, Select Tools, Speech Viewer">
            <a:extLst>
              <a:ext uri="{FF2B5EF4-FFF2-40B4-BE49-F238E27FC236}">
                <a16:creationId xmlns:a16="http://schemas.microsoft.com/office/drawing/2014/main" id="{10DFBB8D-AB3D-2A4B-7105-235B01160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77" y="365125"/>
            <a:ext cx="5239019" cy="2165461"/>
          </a:xfrm>
          <a:prstGeom prst="rect">
            <a:avLst/>
          </a:prstGeom>
        </p:spPr>
      </p:pic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54F2FAD-60F0-9E3C-F79A-E3882AB41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857" y="2956884"/>
            <a:ext cx="4415203" cy="22076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0F83ED-4919-B65B-04EB-4426723C62A6}"/>
              </a:ext>
            </a:extLst>
          </p:cNvPr>
          <p:cNvSpPr txBox="1"/>
          <p:nvPr/>
        </p:nvSpPr>
        <p:spPr>
          <a:xfrm>
            <a:off x="6384077" y="2514514"/>
            <a:ext cx="5037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NVDA Context Menu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FBECE2-0809-2899-32E5-A5E2B866E4B1}"/>
              </a:ext>
            </a:extLst>
          </p:cNvPr>
          <p:cNvSpPr txBox="1"/>
          <p:nvPr/>
        </p:nvSpPr>
        <p:spPr>
          <a:xfrm>
            <a:off x="6384076" y="5052858"/>
            <a:ext cx="5037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NVDA Speech Viewer</a:t>
            </a:r>
          </a:p>
        </p:txBody>
      </p:sp>
    </p:spTree>
    <p:extLst>
      <p:ext uri="{BB962C8B-B14F-4D97-AF65-F5344CB8AC3E}">
        <p14:creationId xmlns:p14="http://schemas.microsoft.com/office/powerpoint/2010/main" val="339495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9D040-2E12-4546-E50F-871DE8ABA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Configuring NVDA Part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554D-27C8-B96D-3395-7C7B3954C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254828"/>
            <a:ext cx="4645631" cy="326239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solidFill>
                  <a:srgbClr val="000000"/>
                </a:solidFill>
              </a:rPr>
              <a:t>Have a visual indicator for the virtual cursor</a:t>
            </a:r>
            <a:endParaRPr lang="en-US" sz="2000" b="0" i="1" u="none" strike="noStrike" dirty="0">
              <a:solidFill>
                <a:srgbClr val="000000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Use NVDA Modifier Key + N to open Context Menu</a:t>
            </a:r>
            <a:br>
              <a:rPr lang="en-US" sz="2000" b="0" i="0" u="none" strike="noStrike" dirty="0">
                <a:solidFill>
                  <a:srgbClr val="000000"/>
                </a:solidFill>
                <a:effectLst/>
              </a:rPr>
            </a:br>
            <a:endParaRPr lang="en-US" sz="20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Expand Preferences &gt; Select Settings</a:t>
            </a:r>
            <a:endParaRPr lang="en-US" sz="200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Select Vision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</a:rPr>
              <a:t>Enable Vision Highlighting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54F2FAD-60F0-9E3C-F79A-E3882AB41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857" y="2956884"/>
            <a:ext cx="4415203" cy="22076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FBECE2-0809-2899-32E5-A5E2B866E4B1}"/>
              </a:ext>
            </a:extLst>
          </p:cNvPr>
          <p:cNvSpPr txBox="1"/>
          <p:nvPr/>
        </p:nvSpPr>
        <p:spPr>
          <a:xfrm>
            <a:off x="6384076" y="5052858"/>
            <a:ext cx="5037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NVDA Speech Viewer</a:t>
            </a:r>
          </a:p>
        </p:txBody>
      </p:sp>
    </p:spTree>
    <p:extLst>
      <p:ext uri="{BB962C8B-B14F-4D97-AF65-F5344CB8AC3E}">
        <p14:creationId xmlns:p14="http://schemas.microsoft.com/office/powerpoint/2010/main" val="41958053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9D040-2E12-4546-E50F-871DE8ABA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Configuring NVDA Part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554D-27C8-B96D-3395-7C7B3954C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254828"/>
            <a:ext cx="4645631" cy="3262394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solidFill>
                  <a:srgbClr val="000000"/>
                </a:solidFill>
              </a:rPr>
              <a:t>Turn off mouse tracking. Moving mouse over a control does not provide the full announcement and contrasts with screen reader user experience.</a:t>
            </a:r>
            <a:endParaRPr lang="en-US" sz="2000" b="0" i="1" u="none" strike="noStrike" dirty="0">
              <a:solidFill>
                <a:srgbClr val="000000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Use NVDA Modifier Key + N to open Context Menu</a:t>
            </a:r>
            <a:br>
              <a:rPr lang="en-US" sz="2000" b="0" i="0" u="none" strike="noStrike" dirty="0">
                <a:solidFill>
                  <a:srgbClr val="000000"/>
                </a:solidFill>
                <a:effectLst/>
              </a:rPr>
            </a:br>
            <a:endParaRPr lang="en-US" sz="20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Expand Preferences &gt; Select Settings</a:t>
            </a:r>
            <a:endParaRPr lang="en-US" sz="200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Select Mouse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</a:rPr>
              <a:t>Disable mouse tracking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FBECE2-0809-2899-32E5-A5E2B866E4B1}"/>
              </a:ext>
            </a:extLst>
          </p:cNvPr>
          <p:cNvSpPr txBox="1"/>
          <p:nvPr/>
        </p:nvSpPr>
        <p:spPr>
          <a:xfrm>
            <a:off x="6384076" y="5052858"/>
            <a:ext cx="5037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NVDA Mouse Tracking</a:t>
            </a:r>
          </a:p>
        </p:txBody>
      </p:sp>
      <p:pic>
        <p:nvPicPr>
          <p:cNvPr id="5" name="Picture 4" descr="NVDA Settings: Mouse&#10;Enabled Mouse Tracking is unchecked">
            <a:extLst>
              <a:ext uri="{FF2B5EF4-FFF2-40B4-BE49-F238E27FC236}">
                <a16:creationId xmlns:a16="http://schemas.microsoft.com/office/drawing/2014/main" id="{F28AA1B3-DEEC-DBAB-68C5-932A12E45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571" y="1589032"/>
            <a:ext cx="4157569" cy="346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609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E6A36-87C7-38E3-C084-CFEC3A743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 reader navigation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23CE3-6C39-2C33-5A0F-C802EB54F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Screen reader users primarily navigate by pulling up a list of links or headings on a webpage.</a:t>
            </a:r>
          </a:p>
          <a:p>
            <a:r>
              <a:rPr lang="en-US" dirty="0"/>
              <a:t>Pull up these lists to easily verify that each link has meaningful link text and that the headings are in a meaningful order.</a:t>
            </a:r>
          </a:p>
          <a:p>
            <a:r>
              <a:rPr lang="en-US" dirty="0"/>
              <a:t>When link text is vague, a screen reader has to go to the element on the page and read surrounding context to try to understand the link’s purpose/destination.</a:t>
            </a:r>
          </a:p>
        </p:txBody>
      </p:sp>
    </p:spTree>
    <p:extLst>
      <p:ext uri="{BB962C8B-B14F-4D97-AF65-F5344CB8AC3E}">
        <p14:creationId xmlns:p14="http://schemas.microsoft.com/office/powerpoint/2010/main" val="4155596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31FA7-45B6-70F7-2075-0B1F10E87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Links, List Headings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731AE-06FC-0D96-1E0E-C11A892EF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Screen reader modifier key + F6 - HEADINGS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Screen reader modifier key + F7 - LINKS</a:t>
            </a:r>
          </a:p>
        </p:txBody>
      </p:sp>
    </p:spTree>
    <p:extLst>
      <p:ext uri="{BB962C8B-B14F-4D97-AF65-F5344CB8AC3E}">
        <p14:creationId xmlns:p14="http://schemas.microsoft.com/office/powerpoint/2010/main" val="27638608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A2703-759A-28C6-74CB-5D2D9BB5A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50" y="2510977"/>
            <a:ext cx="5159829" cy="1565275"/>
          </a:xfrm>
        </p:spPr>
        <p:txBody>
          <a:bodyPr>
            <a:normAutofit/>
          </a:bodyPr>
          <a:lstStyle/>
          <a:p>
            <a:r>
              <a:rPr lang="en-US" sz="6000" dirty="0"/>
              <a:t>ARIA</a:t>
            </a:r>
          </a:p>
        </p:txBody>
      </p:sp>
    </p:spTree>
    <p:extLst>
      <p:ext uri="{BB962C8B-B14F-4D97-AF65-F5344CB8AC3E}">
        <p14:creationId xmlns:p14="http://schemas.microsoft.com/office/powerpoint/2010/main" val="2536478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erek Del Gaudio's In and Of Itself (on Hulu), is a magic show and illusion. It starts the show with a wall of hundreds of cards that say &quot;I am a&quot; followed by a descriptor &quot;librarian&quot;, &quot;lover&quot;, &quot;mole&quot;, &quot;oracle&quot;, &quot;independent&quot;, and so on. Audience members each take a card that represents them.">
            <a:extLst>
              <a:ext uri="{FF2B5EF4-FFF2-40B4-BE49-F238E27FC236}">
                <a16:creationId xmlns:a16="http://schemas.microsoft.com/office/drawing/2014/main" id="{D364FD4D-02CD-3456-FC4D-B6A0AA738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894634"/>
          </a:xfrm>
          <a:prstGeom prst="rect">
            <a:avLst/>
          </a:prstGeom>
          <a:effectLst>
            <a:glow rad="127000">
              <a:schemeClr val="accent1">
                <a:alpha val="99000"/>
              </a:schemeClr>
            </a:glow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00143-1DD7-B8C2-1059-FED4220E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3FA04183-9E17-C075-71F3-71C6CE1E8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9558" y="4559968"/>
            <a:ext cx="5502442" cy="1756611"/>
          </a:xfrm>
          <a:solidFill>
            <a:srgbClr val="1A3B5B"/>
          </a:solidFill>
        </p:spPr>
        <p:txBody>
          <a:bodyPr anchor="ctr"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sz="2900" spc="120" dirty="0">
                <a:solidFill>
                  <a:schemeClr val="bg1"/>
                </a:solidFill>
              </a:rPr>
              <a:t>Human dignity is the same for all human beings.</a:t>
            </a:r>
            <a:br>
              <a:rPr lang="en-US" sz="2800" b="0" spc="120" dirty="0">
                <a:solidFill>
                  <a:schemeClr val="bg1"/>
                </a:solidFill>
              </a:rPr>
            </a:br>
            <a:br>
              <a:rPr lang="en-US" sz="2000" b="0" spc="120" dirty="0">
                <a:solidFill>
                  <a:schemeClr val="bg1"/>
                </a:solidFill>
              </a:rPr>
            </a:br>
            <a:r>
              <a:rPr lang="en-US" sz="2000" b="0" spc="120" dirty="0">
                <a:solidFill>
                  <a:schemeClr val="bg1"/>
                </a:solidFill>
              </a:rPr>
              <a:t>- Pope Francis</a:t>
            </a:r>
          </a:p>
        </p:txBody>
      </p:sp>
    </p:spTree>
    <p:extLst>
      <p:ext uri="{BB962C8B-B14F-4D97-AF65-F5344CB8AC3E}">
        <p14:creationId xmlns:p14="http://schemas.microsoft.com/office/powerpoint/2010/main" val="42393427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9D040-2E12-4546-E50F-871DE8ABA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ARIA’s 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554D-27C8-B96D-3395-7C7B3954C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ARIA does not change page functionality for any group of users other than screen reader users.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ARIA fills the gap in native HTML. Elements such as tab panels, progress bars are not native HTML elements. They must be constructed using ARIA.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Custom elements should always grab attention during testing.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0233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1298C-4B95-C25A-D6D6-CE885B66A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ARIA Brings Sound from Silence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1504A-D4B8-46A7-DD4C-51F1F281B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10000"/>
                  </a:schemeClr>
                </a:solidFill>
              </a:rPr>
              <a:t>When an element has multiple states such as expanded or collapsed, or an element triggers another part of the page to change, that change in state is due to JavaScript.</a:t>
            </a:r>
          </a:p>
          <a:p>
            <a:r>
              <a:rPr lang="en-US" dirty="0">
                <a:solidFill>
                  <a:schemeClr val="accent1">
                    <a:lumMod val="10000"/>
                  </a:schemeClr>
                </a:solidFill>
              </a:rPr>
              <a:t>Without ARIA, JavaScript-powered interactions do not trigger an announcement to assistive technology.</a:t>
            </a:r>
          </a:p>
          <a:p>
            <a:r>
              <a:rPr lang="en-US" dirty="0">
                <a:solidFill>
                  <a:schemeClr val="accent1">
                    <a:lumMod val="10000"/>
                  </a:schemeClr>
                </a:solidFill>
              </a:rPr>
              <a:t>Have the screen reader running. Initiate dynamic actions on your site and see if the screen reader makes an announcement. If it does not, that’s likely an issue.</a:t>
            </a:r>
          </a:p>
        </p:txBody>
      </p:sp>
    </p:spTree>
    <p:extLst>
      <p:ext uri="{BB962C8B-B14F-4D97-AF65-F5344CB8AC3E}">
        <p14:creationId xmlns:p14="http://schemas.microsoft.com/office/powerpoint/2010/main" val="26363916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9D040-2E12-4546-E50F-871DE8ABA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use ARIA </a:t>
            </a:r>
            <a:r>
              <a:rPr lang="en-US" i="1" dirty="0"/>
              <a:t>unless you have to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554D-27C8-B96D-3395-7C7B3954C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When testing and you come across an element that is available in native HTML such as a button, a radio button, or a text box is built using ARIA, that should raise your attention.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Browsers give a great deal of accessibility “for free”. Avoid re-inventing the wheel whenever possible.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3378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9D040-2E12-4546-E50F-871DE8ABA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Updates / Notifications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554D-27C8-B96D-3395-7C7B3954C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There are times when a page has a notification or status update but it does not make sense to set focus to the notification.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ARIA can be used to produce a live announcement. Keep an eye out for these instances. </a:t>
            </a:r>
            <a:r>
              <a:rPr lang="en-US" b="1" dirty="0">
                <a:solidFill>
                  <a:srgbClr val="000000"/>
                </a:solidFill>
              </a:rPr>
              <a:t>4.1.3 (AA) Status Updates</a:t>
            </a:r>
            <a:endParaRPr lang="en-US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3437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55311-B270-F9E9-9726-A61434203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Page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9D7C8-76D6-3C2B-9A6B-DDC7724B6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Developers must recreate browser feedback, such as a page title being automatically announced, or focus being set to the start of a new page.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ARIA can be used to announce changes in content.</a:t>
            </a:r>
          </a:p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When there are dynamic actions on the page, does it trigger an announcement to assistive technology?</a:t>
            </a:r>
          </a:p>
        </p:txBody>
      </p:sp>
    </p:spTree>
    <p:extLst>
      <p:ext uri="{BB962C8B-B14F-4D97-AF65-F5344CB8AC3E}">
        <p14:creationId xmlns:p14="http://schemas.microsoft.com/office/powerpoint/2010/main" val="4919942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A2703-759A-28C6-74CB-5D2D9BB5A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171" y="2510977"/>
            <a:ext cx="5159829" cy="1565275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Color Contrast</a:t>
            </a:r>
          </a:p>
        </p:txBody>
      </p:sp>
    </p:spTree>
    <p:extLst>
      <p:ext uri="{BB962C8B-B14F-4D97-AF65-F5344CB8AC3E}">
        <p14:creationId xmlns:p14="http://schemas.microsoft.com/office/powerpoint/2010/main" val="23944490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5FE20-BE12-CB4D-FE17-44FCF40FD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Contrast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F6C4B-799B-0661-C467-19B35365D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008084"/>
            <a:ext cx="8672286" cy="392213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1.4.1: Use of Color (A)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1.4.3: Color Contrast Minimum (AA)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1.4.5: Images of Text (AA)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1.4.11 Non-text Color Contrast (AA)</a:t>
            </a:r>
          </a:p>
        </p:txBody>
      </p:sp>
    </p:spTree>
    <p:extLst>
      <p:ext uri="{BB962C8B-B14F-4D97-AF65-F5344CB8AC3E}">
        <p14:creationId xmlns:p14="http://schemas.microsoft.com/office/powerpoint/2010/main" val="10046417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9D040-2E12-4546-E50F-871DE8ABA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Contrast Testing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554D-27C8-B96D-3395-7C7B3954C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hlinkClick r:id="rId2"/>
              </a:rPr>
              <a:t>Color Contrast Analyzer</a:t>
            </a:r>
            <a:endParaRPr lang="en-US" sz="2800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Free from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</a:rPr>
              <a:t>TPGi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, Works at operating system level so you can select any two pixels on your screen and test them for color contrast.</a:t>
            </a:r>
          </a:p>
        </p:txBody>
      </p:sp>
    </p:spTree>
    <p:extLst>
      <p:ext uri="{BB962C8B-B14F-4D97-AF65-F5344CB8AC3E}">
        <p14:creationId xmlns:p14="http://schemas.microsoft.com/office/powerpoint/2010/main" val="29756815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9D040-2E12-4546-E50F-871DE8ABA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Contrast </a:t>
            </a:r>
            <a:r>
              <a:rPr lang="en-US"/>
              <a:t>Testing Hiccups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554D-27C8-B96D-3395-7C7B3954C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The best practice is to compare the color values explicitly set in CSS.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Your monitor’s color profile may result in the tool reporting the same pixel as different Hexadecimal values on different monitors</a:t>
            </a:r>
          </a:p>
        </p:txBody>
      </p:sp>
    </p:spTree>
    <p:extLst>
      <p:ext uri="{BB962C8B-B14F-4D97-AF65-F5344CB8AC3E}">
        <p14:creationId xmlns:p14="http://schemas.microsoft.com/office/powerpoint/2010/main" val="8956457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9D040-2E12-4546-E50F-871DE8ABA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Color Contrast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554D-27C8-B96D-3395-7C7B3954C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Background images, elements overlapping one another, images of text, infographics, and more, all pose issues for automated color contrast testing.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It’s difficult for computers to understand what is the foreground text and what is the background color.</a:t>
            </a:r>
            <a:endParaRPr lang="en-US" sz="2800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62390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8246C1D-805F-8B5E-8E6B-235F195A1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" y="1"/>
            <a:ext cx="6082443" cy="6857999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1E40F-8ECA-62F8-1929-E8D578799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054-4F1D-414D-A1B9-1BDD4CA95DC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806DF92-A672-031A-CB5F-E7A13DEA3BE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51695" y="1313022"/>
            <a:ext cx="5086588" cy="423195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Without accessibility,</a:t>
            </a:r>
            <a:br>
              <a:rPr kumimoji="0" lang="en-US" sz="4000" b="1" i="0" u="none" strike="noStrike" kern="1200" cap="none" spc="-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4000" b="1" i="0" u="none" strike="noStrike" kern="1200" cap="none" spc="-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disabled people are excluded from public and private life.</a:t>
            </a:r>
          </a:p>
        </p:txBody>
      </p:sp>
    </p:spTree>
    <p:extLst>
      <p:ext uri="{BB962C8B-B14F-4D97-AF65-F5344CB8AC3E}">
        <p14:creationId xmlns:p14="http://schemas.microsoft.com/office/powerpoint/2010/main" val="36233528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A2703-759A-28C6-74CB-5D2D9BB5A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171" y="2472877"/>
            <a:ext cx="5159829" cy="1565275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Complex Interactions</a:t>
            </a:r>
          </a:p>
        </p:txBody>
      </p:sp>
    </p:spTree>
    <p:extLst>
      <p:ext uri="{BB962C8B-B14F-4D97-AF65-F5344CB8AC3E}">
        <p14:creationId xmlns:p14="http://schemas.microsoft.com/office/powerpoint/2010/main" val="8371838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8C623-C894-BA8D-F864-186466ADD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interactions require manual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A93C1-94EB-0BC2-B6D9-A81DA7EC8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0000"/>
                </a:solidFill>
              </a:rPr>
              <a:t>Automated testing has difficulty reaching all the use cases for complex interactions. It’s more comprehensive and faster to simply manually test the infographic.</a:t>
            </a: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b="0" i="0" u="none" strike="noStrike" dirty="0">
              <a:solidFill>
                <a:srgbClr val="000000"/>
              </a:solidFill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0000"/>
                </a:solidFill>
              </a:rPr>
              <a:t>But for testers with less expertise in manual testing, it may not be clear what is the accessibility expectation.</a:t>
            </a:r>
            <a:endParaRPr lang="en-US" sz="2800" b="0" i="0" u="none" strike="noStrike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3774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8F460-533F-07E3-EE86-2D292CB8E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interactions require expert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F6FD9-9483-48BF-886B-3E6811C0B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 err="1">
                <a:effectLst/>
              </a:rPr>
              <a:t>TPGi’s</a:t>
            </a:r>
            <a:r>
              <a:rPr lang="en-US" b="0" dirty="0">
                <a:effectLst/>
              </a:rPr>
              <a:t> </a:t>
            </a:r>
            <a:r>
              <a:rPr lang="en-US" b="0" dirty="0" err="1">
                <a:effectLst/>
              </a:rPr>
              <a:t>HelpDesk</a:t>
            </a:r>
            <a:r>
              <a:rPr lang="en-US" b="0" dirty="0">
                <a:effectLst/>
              </a:rPr>
              <a:t> allows teams to get rapid feedback on complex interactions which do not fit neatly to an established UI pattern.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If a complex interaction cannot be made accessible, due to lack of control of the codebase, provide the functionality in an </a:t>
            </a:r>
            <a:r>
              <a:rPr lang="en-US" dirty="0" err="1"/>
              <a:t>allernative</a:t>
            </a:r>
            <a:r>
              <a:rPr lang="en-US" dirty="0"/>
              <a:t> format that is nearby.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Example: Complex infographics are often third-party code. Check the documentation for accessibility features. If not available, provide the information in an accessible HTML data table.</a:t>
            </a:r>
          </a:p>
        </p:txBody>
      </p:sp>
    </p:spTree>
    <p:extLst>
      <p:ext uri="{BB962C8B-B14F-4D97-AF65-F5344CB8AC3E}">
        <p14:creationId xmlns:p14="http://schemas.microsoft.com/office/powerpoint/2010/main" val="27303991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92D8A-CF46-8FD2-2C97-4C12D87F6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0" marR="0" lvl="0" indent="-36576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EB4D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Above all, just get started testing. There’s no better way to grow your understanding of accessibility.</a:t>
            </a:r>
          </a:p>
          <a:p>
            <a:pPr marL="365760" marR="0" lvl="0" indent="-36576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EB4D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ARC Platform has the tools and resources to support every area of manual and automated testing.</a:t>
            </a:r>
          </a:p>
          <a:p>
            <a:pPr marL="365760" marR="0" lvl="0" indent="-36576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EB4D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Combining manual, automated testing and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KnowledgeBase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resources in one location is powerful and allows people with less expertise to reliably conduct full-scale accessibility testing.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2552CF-8261-226B-A84B-38CC822F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Thoughts</a:t>
            </a:r>
          </a:p>
        </p:txBody>
      </p:sp>
    </p:spTree>
    <p:extLst>
      <p:ext uri="{BB962C8B-B14F-4D97-AF65-F5344CB8AC3E}">
        <p14:creationId xmlns:p14="http://schemas.microsoft.com/office/powerpoint/2010/main" val="22679711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A2703-759A-28C6-74CB-5D2D9BB5A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171" y="2510977"/>
            <a:ext cx="5159829" cy="1565275"/>
          </a:xfrm>
        </p:spPr>
        <p:txBody>
          <a:bodyPr>
            <a:normAutofit/>
          </a:bodyPr>
          <a:lstStyle/>
          <a:p>
            <a:r>
              <a:rPr lang="en-US" sz="60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826846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A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E8E39-0E47-E50B-ECC8-F82F7FD6EDD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32887" y="1313022"/>
            <a:ext cx="9707566" cy="423195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Accessibility is about ensuring the same experience for all people. </a:t>
            </a:r>
          </a:p>
        </p:txBody>
      </p:sp>
    </p:spTree>
    <p:extLst>
      <p:ext uri="{BB962C8B-B14F-4D97-AF65-F5344CB8AC3E}">
        <p14:creationId xmlns:p14="http://schemas.microsoft.com/office/powerpoint/2010/main" val="1659364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84513-F924-0AA5-C23E-1E17177BE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584" y="253693"/>
            <a:ext cx="9861216" cy="1325563"/>
          </a:xfrm>
        </p:spPr>
        <p:txBody>
          <a:bodyPr/>
          <a:lstStyle/>
          <a:p>
            <a:r>
              <a:rPr lang="en-US" dirty="0"/>
              <a:t>Accessibility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BF00C-0FE1-D375-D71B-3B7727CA0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200" y="2173184"/>
            <a:ext cx="8793700" cy="400377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u="none" strike="noStrike" dirty="0">
                <a:effectLst/>
              </a:rPr>
              <a:t>Before testing for accessibility, an organization must define the guidelines they are testing against.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800" b="0" u="none" strike="noStrike" dirty="0">
              <a:effectLst/>
            </a:endParaRPr>
          </a:p>
          <a:p>
            <a:pPr marL="0" indent="0">
              <a:buNone/>
            </a:pPr>
            <a:r>
              <a:rPr lang="en-US" sz="2800" dirty="0"/>
              <a:t>There are two options: </a:t>
            </a:r>
          </a:p>
          <a:p>
            <a:pPr marL="822960" lvl="1" indent="-457200">
              <a:buFont typeface="HGGothicE" panose="020B0909000000000000" pitchFamily="49" charset="-128"/>
              <a:buAutoNum type="arabicPeriod"/>
            </a:pPr>
            <a:r>
              <a:rPr lang="en-US" sz="2400" dirty="0"/>
              <a:t>Web Content Accessibility Guidelines - </a:t>
            </a:r>
            <a:r>
              <a:rPr lang="en-US" sz="2400" b="1" dirty="0"/>
              <a:t>WCAG</a:t>
            </a:r>
            <a:endParaRPr lang="en-US" sz="2400" dirty="0"/>
          </a:p>
          <a:p>
            <a:pPr marL="822960" lvl="1" indent="-457200">
              <a:buAutoNum type="arabicPeriod"/>
            </a:pPr>
            <a:r>
              <a:rPr lang="en-US" sz="2400" dirty="0"/>
              <a:t>Define your own internal accessibility guidelines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1136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PG Colors">
      <a:dk1>
        <a:srgbClr val="1C75BC"/>
      </a:dk1>
      <a:lt1>
        <a:srgbClr val="FFFFFF"/>
      </a:lt1>
      <a:dk2>
        <a:srgbClr val="666666"/>
      </a:dk2>
      <a:lt2>
        <a:srgbClr val="FCB316"/>
      </a:lt2>
      <a:accent1>
        <a:srgbClr val="DFDFDF"/>
      </a:accent1>
      <a:accent2>
        <a:srgbClr val="DA1640"/>
      </a:accent2>
      <a:accent3>
        <a:srgbClr val="20B74A"/>
      </a:accent3>
      <a:accent4>
        <a:srgbClr val="46BFCE"/>
      </a:accent4>
      <a:accent5>
        <a:srgbClr val="8F2653"/>
      </a:accent5>
      <a:accent6>
        <a:srgbClr val="148790"/>
      </a:accent6>
      <a:hlink>
        <a:srgbClr val="1C75BC"/>
      </a:hlink>
      <a:folHlink>
        <a:srgbClr val="6239B4"/>
      </a:folHlink>
    </a:clrScheme>
    <a:fontScheme name="TPG Font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eal New template TPGi (002)  -  Read-Only" id="{3A9E05F6-C963-4FDF-A049-A7878B522062}" vid="{E839ECBB-1FC0-4F1E-B943-1FB4B6E53C3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2549C02169B644824C56415385C5B3" ma:contentTypeVersion="15" ma:contentTypeDescription="Create a new document." ma:contentTypeScope="" ma:versionID="d5c928191d9ed5d5a2e83c07bcd7324e">
  <xsd:schema xmlns:xsd="http://www.w3.org/2001/XMLSchema" xmlns:xs="http://www.w3.org/2001/XMLSchema" xmlns:p="http://schemas.microsoft.com/office/2006/metadata/properties" xmlns:ns2="94c2dd35-ba6c-48dc-9c23-8eece60b5a59" xmlns:ns3="07810895-8887-4767-b781-43a6758d08ae" targetNamespace="http://schemas.microsoft.com/office/2006/metadata/properties" ma:root="true" ma:fieldsID="91799d7c792ec5cd772c860db1a3dfd3" ns2:_="" ns3:_="">
    <xsd:import namespace="94c2dd35-ba6c-48dc-9c23-8eece60b5a59"/>
    <xsd:import namespace="07810895-8887-4767-b781-43a6758d08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c2dd35-ba6c-48dc-9c23-8eece60b5a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9df455f-ac17-476a-94c9-bef5d4aee7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810895-8887-4767-b781-43a6758d08a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3d90f89-0e2e-49ae-aa69-a96d6998a00a}" ma:internalName="TaxCatchAll" ma:showField="CatchAllData" ma:web="07810895-8887-4767-b781-43a6758d08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7810895-8887-4767-b781-43a6758d08ae" xsi:nil="true"/>
    <lcf76f155ced4ddcb4097134ff3c332f xmlns="94c2dd35-ba6c-48dc-9c23-8eece60b5a5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1F1A056-66A8-4DB8-B1F0-CFEA6B8A180A}"/>
</file>

<file path=customXml/itemProps2.xml><?xml version="1.0" encoding="utf-8"?>
<ds:datastoreItem xmlns:ds="http://schemas.openxmlformats.org/officeDocument/2006/customXml" ds:itemID="{79922EBF-5FD1-4D8A-A8FB-7D6BB5F4003A}"/>
</file>

<file path=customXml/itemProps3.xml><?xml version="1.0" encoding="utf-8"?>
<ds:datastoreItem xmlns:ds="http://schemas.openxmlformats.org/officeDocument/2006/customXml" ds:itemID="{2A936409-53FF-4AFA-8561-42DDD957C50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3224</Words>
  <Application>Microsoft Office PowerPoint</Application>
  <PresentationFormat>Widescreen</PresentationFormat>
  <Paragraphs>370</Paragraphs>
  <Slides>74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85" baseType="lpstr">
      <vt:lpstr>HGGothicE</vt:lpstr>
      <vt:lpstr>Arial</vt:lpstr>
      <vt:lpstr>Calibri</vt:lpstr>
      <vt:lpstr>Calibri Light</vt:lpstr>
      <vt:lpstr>Courier New</vt:lpstr>
      <vt:lpstr>Graphik</vt:lpstr>
      <vt:lpstr>Helvetica</vt:lpstr>
      <vt:lpstr>Open Sans</vt:lpstr>
      <vt:lpstr>Wingdings</vt:lpstr>
      <vt:lpstr>Office Theme</vt:lpstr>
      <vt:lpstr>Custom Design</vt:lpstr>
      <vt:lpstr>The Basics of Accessibility Testing</vt:lpstr>
      <vt:lpstr>Aaron Farber</vt:lpstr>
      <vt:lpstr>Foundational Concepts</vt:lpstr>
      <vt:lpstr>Foundational Concepts Part 2</vt:lpstr>
      <vt:lpstr>Overview</vt:lpstr>
      <vt:lpstr>Human dignity is the same for all human beings.  - Pope Francis</vt:lpstr>
      <vt:lpstr>Without accessibility, disabled people are excluded from public and private life.</vt:lpstr>
      <vt:lpstr>Accessibility is about ensuring the same experience for all people. </vt:lpstr>
      <vt:lpstr>Accessibility Guidelines</vt:lpstr>
      <vt:lpstr>WCAG</vt:lpstr>
      <vt:lpstr>WCAG Levels - in technical terms</vt:lpstr>
      <vt:lpstr>WCAG Levels - in human terms</vt:lpstr>
      <vt:lpstr>WCAG Versions</vt:lpstr>
      <vt:lpstr>WCAG Grows in Size</vt:lpstr>
      <vt:lpstr>Internal accessibility guidelines</vt:lpstr>
      <vt:lpstr>Benefits to using internal accessibility guidelines</vt:lpstr>
      <vt:lpstr>Simplify WCAG</vt:lpstr>
      <vt:lpstr>Expand upon WCAG</vt:lpstr>
      <vt:lpstr>WCAG 2.1 Level AA is the recommended accessibility standard – for most organizations</vt:lpstr>
      <vt:lpstr>ARC Platform</vt:lpstr>
      <vt:lpstr>Test Plan</vt:lpstr>
      <vt:lpstr>What You Need to Get Started Testing</vt:lpstr>
      <vt:lpstr>Testing Philosophy</vt:lpstr>
      <vt:lpstr>Scoping – Select a representative sample</vt:lpstr>
      <vt:lpstr>Defining a component</vt:lpstr>
      <vt:lpstr>TPGi.com Navigation (example)</vt:lpstr>
      <vt:lpstr>TPGi.com Navigation (example) Pt. 1</vt:lpstr>
      <vt:lpstr>TPGi.com Navigation (example) Pt. 2</vt:lpstr>
      <vt:lpstr>Common Issues</vt:lpstr>
      <vt:lpstr>Testing the component</vt:lpstr>
      <vt:lpstr>Systems &gt; Goals</vt:lpstr>
      <vt:lpstr>Support Testing with a Knowledge Base</vt:lpstr>
      <vt:lpstr>Foundational Trainings</vt:lpstr>
      <vt:lpstr>Manual Testing Methodology</vt:lpstr>
      <vt:lpstr>Accessible Design/Component Patterns</vt:lpstr>
      <vt:lpstr>Focus</vt:lpstr>
      <vt:lpstr>Understanding focus and performing keyboard testing is the foundation for supporting assistive technology. </vt:lpstr>
      <vt:lpstr>Keyboard Focus</vt:lpstr>
      <vt:lpstr>Focus Order</vt:lpstr>
      <vt:lpstr>Focus Order (Advanced)</vt:lpstr>
      <vt:lpstr>Keyboard Testing</vt:lpstr>
      <vt:lpstr>Key Questions During Testing</vt:lpstr>
      <vt:lpstr>Dialogs</vt:lpstr>
      <vt:lpstr>Semantics</vt:lpstr>
      <vt:lpstr>Screen reader testing</vt:lpstr>
      <vt:lpstr>HTML Elements Have Roles</vt:lpstr>
      <vt:lpstr>Understanding Assistive Technology</vt:lpstr>
      <vt:lpstr>Chrome Developer Tools</vt:lpstr>
      <vt:lpstr>&lt;div&gt; and &lt;span&gt;</vt:lpstr>
      <vt:lpstr>Structure</vt:lpstr>
      <vt:lpstr>Screen Readers</vt:lpstr>
      <vt:lpstr>JAWS Inspect</vt:lpstr>
      <vt:lpstr>JAWS Inspect Speech Viewer</vt:lpstr>
      <vt:lpstr>Configuring NVDA</vt:lpstr>
      <vt:lpstr>Configuring NVDA Part 2</vt:lpstr>
      <vt:lpstr>Configuring NVDA Part 3</vt:lpstr>
      <vt:lpstr>Screen reader navigation</vt:lpstr>
      <vt:lpstr>List Links, List Headings</vt:lpstr>
      <vt:lpstr>ARIA</vt:lpstr>
      <vt:lpstr>ARIA’s Purpose</vt:lpstr>
      <vt:lpstr>ARIA Brings Sound from Silence</vt:lpstr>
      <vt:lpstr>Don’t use ARIA unless you have to</vt:lpstr>
      <vt:lpstr>Status Updates / Notifications</vt:lpstr>
      <vt:lpstr>Single Page Applications</vt:lpstr>
      <vt:lpstr>Color Contrast</vt:lpstr>
      <vt:lpstr>Color Contrast Testing</vt:lpstr>
      <vt:lpstr>Color Contrast Testing Tools</vt:lpstr>
      <vt:lpstr>Color Contrast Testing Hiccups</vt:lpstr>
      <vt:lpstr>Automated Color Contrast Testing</vt:lpstr>
      <vt:lpstr>Complex Interactions</vt:lpstr>
      <vt:lpstr>Complex interactions require manual testing</vt:lpstr>
      <vt:lpstr>Complex interactions require expert support</vt:lpstr>
      <vt:lpstr>Final Thoughts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2022-07-21T19:47:54Z</dcterms:created>
  <dcterms:modified xsi:type="dcterms:W3CDTF">2022-12-12T19:48:57Z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0x0101000F2549C02169B644824C56415385C5B3</vt:lpwstr>
  </property>
</Properties>
</file>