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64" r:id="rId5"/>
    <p:sldId id="1700" r:id="rId6"/>
    <p:sldId id="1376" r:id="rId7"/>
    <p:sldId id="1717" r:id="rId8"/>
    <p:sldId id="1766" r:id="rId9"/>
    <p:sldId id="1767" r:id="rId10"/>
    <p:sldId id="1765" r:id="rId11"/>
    <p:sldId id="1768" r:id="rId12"/>
    <p:sldId id="1712" r:id="rId13"/>
    <p:sldId id="1740" r:id="rId14"/>
    <p:sldId id="1741" r:id="rId15"/>
    <p:sldId id="1711" r:id="rId16"/>
    <p:sldId id="1759" r:id="rId17"/>
    <p:sldId id="1750" r:id="rId18"/>
    <p:sldId id="1760" r:id="rId19"/>
    <p:sldId id="1752" r:id="rId20"/>
    <p:sldId id="1719" r:id="rId21"/>
    <p:sldId id="1769" r:id="rId22"/>
    <p:sldId id="1770" r:id="rId23"/>
    <p:sldId id="1755" r:id="rId24"/>
    <p:sldId id="1771" r:id="rId25"/>
    <p:sldId id="1757" r:id="rId26"/>
    <p:sldId id="1754" r:id="rId27"/>
    <p:sldId id="1751" r:id="rId28"/>
    <p:sldId id="1772" r:id="rId29"/>
    <p:sldId id="1705" r:id="rId30"/>
    <p:sldId id="1774" r:id="rId31"/>
    <p:sldId id="1775" r:id="rId32"/>
    <p:sldId id="1715" r:id="rId33"/>
    <p:sldId id="17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B60715-F685-869F-C01A-12E8AAA3D522}" name="Dennis McHugh" initials="DM" userId="S::dmchugh@tpgi.com::450e4039-6e2c-476f-8d4c-825945c8f6d3" providerId="AD"/>
  <p188:author id="{B35F4227-FD6B-1B05-E473-D6772A0EA2F0}" name="Amy Major" initials="AM" userId="S::amajor@vispero.com::54abe665-642d-4ef7-9cc6-2003dd8d33ee" providerId="AD"/>
  <p188:author id="{1B148351-4E98-4681-0B04-097CCD288518}" name="David Sloan" initials="DS" userId="S::dsloan@vispero.com::83457617-9068-47c0-a0a0-0b9c383fb3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B5B"/>
    <a:srgbClr val="EB4D00"/>
    <a:srgbClr val="C04849"/>
    <a:srgbClr val="FFAF7F"/>
    <a:srgbClr val="FF7A59"/>
    <a:srgbClr val="F9B317"/>
    <a:srgbClr val="3877BB"/>
    <a:srgbClr val="1F9BD8"/>
    <a:srgbClr val="438EE8"/>
    <a:srgbClr val="FE6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22DB8-6840-4181-ABBA-80DF571B8F35}" v="5" dt="2026-01-29T14:54:40.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autoAdjust="0"/>
    <p:restoredTop sz="68949" autoAdjust="0"/>
  </p:normalViewPr>
  <p:slideViewPr>
    <p:cSldViewPr snapToGrid="0">
      <p:cViewPr varScale="1">
        <p:scale>
          <a:sx n="75" d="100"/>
          <a:sy n="75" d="100"/>
        </p:scale>
        <p:origin x="152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loan" userId="83457617-9068-47c0-a0a0-0b9c383fb32e" providerId="ADAL" clId="{C93FB21B-BA36-4796-88BD-AC83E90A358C}"/>
    <pc:docChg chg="modSld">
      <pc:chgData name="David Sloan" userId="83457617-9068-47c0-a0a0-0b9c383fb32e" providerId="ADAL" clId="{C93FB21B-BA36-4796-88BD-AC83E90A358C}" dt="2026-01-29T15:06:46.274" v="355" actId="113"/>
      <pc:docMkLst>
        <pc:docMk/>
      </pc:docMkLst>
      <pc:sldChg chg="modNotesTx">
        <pc:chgData name="David Sloan" userId="83457617-9068-47c0-a0a0-0b9c383fb32e" providerId="ADAL" clId="{C93FB21B-BA36-4796-88BD-AC83E90A358C}" dt="2026-01-29T15:06:30.519" v="354" actId="6549"/>
        <pc:sldMkLst>
          <pc:docMk/>
          <pc:sldMk cId="2062844467" sldId="364"/>
        </pc:sldMkLst>
      </pc:sldChg>
      <pc:sldChg chg="modNotesTx">
        <pc:chgData name="David Sloan" userId="83457617-9068-47c0-a0a0-0b9c383fb32e" providerId="ADAL" clId="{C93FB21B-BA36-4796-88BD-AC83E90A358C}" dt="2026-01-29T15:06:24.722" v="353" actId="6549"/>
        <pc:sldMkLst>
          <pc:docMk/>
          <pc:sldMk cId="2843463201" sldId="1700"/>
        </pc:sldMkLst>
      </pc:sldChg>
      <pc:sldChg chg="modNotesTx">
        <pc:chgData name="David Sloan" userId="83457617-9068-47c0-a0a0-0b9c383fb32e" providerId="ADAL" clId="{C93FB21B-BA36-4796-88BD-AC83E90A358C}" dt="2026-01-29T15:05:10.944" v="346" actId="6549"/>
        <pc:sldMkLst>
          <pc:docMk/>
          <pc:sldMk cId="231802164" sldId="1705"/>
        </pc:sldMkLst>
      </pc:sldChg>
      <pc:sldChg chg="modNotesTx">
        <pc:chgData name="David Sloan" userId="83457617-9068-47c0-a0a0-0b9c383fb32e" providerId="ADAL" clId="{C93FB21B-BA36-4796-88BD-AC83E90A358C}" dt="2026-01-29T15:04:02.039" v="333" actId="6549"/>
        <pc:sldMkLst>
          <pc:docMk/>
          <pc:sldMk cId="27756028" sldId="1712"/>
        </pc:sldMkLst>
      </pc:sldChg>
      <pc:sldChg chg="modNotesTx">
        <pc:chgData name="David Sloan" userId="83457617-9068-47c0-a0a0-0b9c383fb32e" providerId="ADAL" clId="{C93FB21B-BA36-4796-88BD-AC83E90A358C}" dt="2026-01-29T15:05:22.461" v="351" actId="6549"/>
        <pc:sldMkLst>
          <pc:docMk/>
          <pc:sldMk cId="2719826081" sldId="1715"/>
        </pc:sldMkLst>
      </pc:sldChg>
      <pc:sldChg chg="modSp mod modAnim">
        <pc:chgData name="David Sloan" userId="83457617-9068-47c0-a0a0-0b9c383fb32e" providerId="ADAL" clId="{C93FB21B-BA36-4796-88BD-AC83E90A358C}" dt="2026-01-29T14:56:24.474" v="294" actId="962"/>
        <pc:sldMkLst>
          <pc:docMk/>
          <pc:sldMk cId="1809567425" sldId="1717"/>
        </pc:sldMkLst>
        <pc:spChg chg="mod">
          <ac:chgData name="David Sloan" userId="83457617-9068-47c0-a0a0-0b9c383fb32e" providerId="ADAL" clId="{C93FB21B-BA36-4796-88BD-AC83E90A358C}" dt="2026-01-29T14:55:52.775" v="282" actId="962"/>
          <ac:spMkLst>
            <pc:docMk/>
            <pc:sldMk cId="1809567425" sldId="1717"/>
            <ac:spMk id="2" creationId="{2B6ED090-4346-879D-9DD2-B44E4116CB65}"/>
          </ac:spMkLst>
        </pc:spChg>
        <pc:spChg chg="mod">
          <ac:chgData name="David Sloan" userId="83457617-9068-47c0-a0a0-0b9c383fb32e" providerId="ADAL" clId="{C93FB21B-BA36-4796-88BD-AC83E90A358C}" dt="2026-01-29T14:56:24.474" v="294" actId="962"/>
          <ac:spMkLst>
            <pc:docMk/>
            <pc:sldMk cId="1809567425" sldId="1717"/>
            <ac:spMk id="5" creationId="{DFD13E4A-2E02-A517-BAB9-21B70BB2EFC6}"/>
          </ac:spMkLst>
        </pc:spChg>
        <pc:cxnChg chg="mod">
          <ac:chgData name="David Sloan" userId="83457617-9068-47c0-a0a0-0b9c383fb32e" providerId="ADAL" clId="{C93FB21B-BA36-4796-88BD-AC83E90A358C}" dt="2026-01-29T14:55:52.775" v="282" actId="962"/>
          <ac:cxnSpMkLst>
            <pc:docMk/>
            <pc:sldMk cId="1809567425" sldId="1717"/>
            <ac:cxnSpMk id="4" creationId="{9ED81508-0445-D323-4C6E-7E464281BB0E}"/>
          </ac:cxnSpMkLst>
        </pc:cxnChg>
      </pc:sldChg>
      <pc:sldChg chg="modNotesTx">
        <pc:chgData name="David Sloan" userId="83457617-9068-47c0-a0a0-0b9c383fb32e" providerId="ADAL" clId="{C93FB21B-BA36-4796-88BD-AC83E90A358C}" dt="2026-01-29T15:06:46.274" v="355" actId="113"/>
        <pc:sldMkLst>
          <pc:docMk/>
          <pc:sldMk cId="2394881988" sldId="1740"/>
        </pc:sldMkLst>
      </pc:sldChg>
      <pc:sldChg chg="modNotesTx">
        <pc:chgData name="David Sloan" userId="83457617-9068-47c0-a0a0-0b9c383fb32e" providerId="ADAL" clId="{C93FB21B-BA36-4796-88BD-AC83E90A358C}" dt="2026-01-29T15:04:11.090" v="336" actId="6549"/>
        <pc:sldMkLst>
          <pc:docMk/>
          <pc:sldMk cId="518379154" sldId="1741"/>
        </pc:sldMkLst>
      </pc:sldChg>
      <pc:sldChg chg="modNotesTx">
        <pc:chgData name="David Sloan" userId="83457617-9068-47c0-a0a0-0b9c383fb32e" providerId="ADAL" clId="{C93FB21B-BA36-4796-88BD-AC83E90A358C}" dt="2026-01-29T15:04:39.880" v="342" actId="6549"/>
        <pc:sldMkLst>
          <pc:docMk/>
          <pc:sldMk cId="53949373" sldId="1750"/>
        </pc:sldMkLst>
      </pc:sldChg>
      <pc:sldChg chg="modNotesTx">
        <pc:chgData name="David Sloan" userId="83457617-9068-47c0-a0a0-0b9c383fb32e" providerId="ADAL" clId="{C93FB21B-BA36-4796-88BD-AC83E90A358C}" dt="2026-01-29T15:05:41.334" v="352" actId="5793"/>
        <pc:sldMkLst>
          <pc:docMk/>
          <pc:sldMk cId="1385464637" sldId="1754"/>
        </pc:sldMkLst>
      </pc:sldChg>
      <pc:sldChg chg="modNotesTx">
        <pc:chgData name="David Sloan" userId="83457617-9068-47c0-a0a0-0b9c383fb32e" providerId="ADAL" clId="{C93FB21B-BA36-4796-88BD-AC83E90A358C}" dt="2026-01-29T15:04:49.032" v="343" actId="6549"/>
        <pc:sldMkLst>
          <pc:docMk/>
          <pc:sldMk cId="4106210590" sldId="1755"/>
        </pc:sldMkLst>
      </pc:sldChg>
      <pc:sldChg chg="modNotesTx">
        <pc:chgData name="David Sloan" userId="83457617-9068-47c0-a0a0-0b9c383fb32e" providerId="ADAL" clId="{C93FB21B-BA36-4796-88BD-AC83E90A358C}" dt="2026-01-29T15:04:28.289" v="341" actId="20577"/>
        <pc:sldMkLst>
          <pc:docMk/>
          <pc:sldMk cId="1322861184" sldId="1759"/>
        </pc:sldMkLst>
      </pc:sldChg>
      <pc:sldChg chg="modNotesTx">
        <pc:chgData name="David Sloan" userId="83457617-9068-47c0-a0a0-0b9c383fb32e" providerId="ADAL" clId="{C93FB21B-BA36-4796-88BD-AC83E90A358C}" dt="2026-01-29T15:03:54.887" v="332" actId="6549"/>
        <pc:sldMkLst>
          <pc:docMk/>
          <pc:sldMk cId="2254798687" sldId="1768"/>
        </pc:sldMkLst>
      </pc:sldChg>
      <pc:sldChg chg="modSp mod modNotesTx">
        <pc:chgData name="David Sloan" userId="83457617-9068-47c0-a0a0-0b9c383fb32e" providerId="ADAL" clId="{C93FB21B-BA36-4796-88BD-AC83E90A358C}" dt="2026-01-29T15:05:06.444" v="345" actId="6549"/>
        <pc:sldMkLst>
          <pc:docMk/>
          <pc:sldMk cId="1796103244" sldId="1772"/>
        </pc:sldMkLst>
        <pc:spChg chg="mod">
          <ac:chgData name="David Sloan" userId="83457617-9068-47c0-a0a0-0b9c383fb32e" providerId="ADAL" clId="{C93FB21B-BA36-4796-88BD-AC83E90A358C}" dt="2026-01-29T14:57:09.671" v="330" actId="20577"/>
          <ac:spMkLst>
            <pc:docMk/>
            <pc:sldMk cId="1796103244" sldId="1772"/>
            <ac:spMk id="16" creationId="{2463BD77-02E9-C166-2148-6C2C876C2C39}"/>
          </ac:spMkLst>
        </pc:spChg>
      </pc:sldChg>
      <pc:sldChg chg="modNotesTx">
        <pc:chgData name="David Sloan" userId="83457617-9068-47c0-a0a0-0b9c383fb32e" providerId="ADAL" clId="{C93FB21B-BA36-4796-88BD-AC83E90A358C}" dt="2026-01-29T15:05:14.553" v="348" actId="5793"/>
        <pc:sldMkLst>
          <pc:docMk/>
          <pc:sldMk cId="2909959504" sldId="1774"/>
        </pc:sldMkLst>
      </pc:sldChg>
      <pc:sldChg chg="modNotesTx">
        <pc:chgData name="David Sloan" userId="83457617-9068-47c0-a0a0-0b9c383fb32e" providerId="ADAL" clId="{C93FB21B-BA36-4796-88BD-AC83E90A358C}" dt="2026-01-29T15:05:19.028" v="350" actId="5793"/>
        <pc:sldMkLst>
          <pc:docMk/>
          <pc:sldMk cId="1685535511" sldId="17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C37E8-8AF5-42FE-8B27-D1EE0ED6F0D7}" type="doc">
      <dgm:prSet loTypeId="urn:microsoft.com/office/officeart/2005/8/layout/chevron1" loCatId="process" qsTypeId="urn:microsoft.com/office/officeart/2005/8/quickstyle/simple1" qsCatId="simple" csTypeId="urn:microsoft.com/office/officeart/2005/8/colors/accent0_1" csCatId="mainScheme" phldr="1"/>
      <dgm:spPr/>
      <dgm:t>
        <a:bodyPr/>
        <a:lstStyle/>
        <a:p>
          <a:endParaRPr lang="en-US"/>
        </a:p>
      </dgm:t>
    </dgm:pt>
    <dgm:pt modelId="{F562CE23-543E-4D9D-96B3-BA8736FA2133}">
      <dgm:prSet phldrT="[Text]" phldr="0"/>
      <dgm:spPr/>
      <dgm:t>
        <a:bodyPr/>
        <a:lstStyle/>
        <a:p>
          <a:r>
            <a:rPr lang="en-GB">
              <a:solidFill>
                <a:srgbClr val="1A3B5B"/>
              </a:solidFill>
            </a:rPr>
            <a:t>Specify</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D85E414F-5170-49D9-AD88-5EDF6A7159C3}" type="parTrans" cxnId="{821E7E7E-D417-4178-AABC-90F5D06AD8E2}">
      <dgm:prSet/>
      <dgm:spPr/>
      <dgm:t>
        <a:bodyPr/>
        <a:lstStyle/>
        <a:p>
          <a:endParaRPr lang="en-US"/>
        </a:p>
      </dgm:t>
    </dgm:pt>
    <dgm:pt modelId="{F6EB5F4C-1A4D-48C2-A071-49B8243D0D08}" type="sibTrans" cxnId="{821E7E7E-D417-4178-AABC-90F5D06AD8E2}">
      <dgm:prSet/>
      <dgm:spPr/>
      <dgm:t>
        <a:bodyPr/>
        <a:lstStyle/>
        <a:p>
          <a:endParaRPr lang="en-US"/>
        </a:p>
      </dgm:t>
    </dgm:pt>
    <dgm:pt modelId="{D298BFC0-58CF-4215-86A5-C6B25DD861C0}">
      <dgm:prSet phldrT="[Text]" phldr="0"/>
      <dgm:spPr/>
      <dgm:t>
        <a:bodyPr/>
        <a:lstStyle/>
        <a:p>
          <a:r>
            <a:rPr lang="en-GB">
              <a:solidFill>
                <a:srgbClr val="1A3B5B"/>
              </a:solidFill>
            </a:rPr>
            <a:t>Design</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4D4FB720-DB2B-4C37-99EF-8C90AD08C6E9}" type="parTrans" cxnId="{363A7734-59FF-44A3-864C-75AFA38FCF8B}">
      <dgm:prSet/>
      <dgm:spPr/>
      <dgm:t>
        <a:bodyPr/>
        <a:lstStyle/>
        <a:p>
          <a:endParaRPr lang="en-US"/>
        </a:p>
      </dgm:t>
    </dgm:pt>
    <dgm:pt modelId="{F3478317-E19B-4687-982B-BB3C75FE323B}" type="sibTrans" cxnId="{363A7734-59FF-44A3-864C-75AFA38FCF8B}">
      <dgm:prSet/>
      <dgm:spPr/>
      <dgm:t>
        <a:bodyPr/>
        <a:lstStyle/>
        <a:p>
          <a:endParaRPr lang="en-US"/>
        </a:p>
      </dgm:t>
    </dgm:pt>
    <dgm:pt modelId="{65229F68-290E-493A-AEE0-FD46E661344B}">
      <dgm:prSet phldrT="[Text]" phldr="0"/>
      <dgm:spPr/>
      <dgm:t>
        <a:bodyPr/>
        <a:lstStyle/>
        <a:p>
          <a:r>
            <a:rPr lang="en-GB">
              <a:solidFill>
                <a:srgbClr val="1A3B5B"/>
              </a:solidFill>
            </a:rPr>
            <a:t>Develop</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654E051B-2056-4CD3-A39C-A74D060F9111}" type="parTrans" cxnId="{53E43F50-5A9E-48EB-9151-B245F7BE79E6}">
      <dgm:prSet/>
      <dgm:spPr/>
      <dgm:t>
        <a:bodyPr/>
        <a:lstStyle/>
        <a:p>
          <a:endParaRPr lang="en-US"/>
        </a:p>
      </dgm:t>
    </dgm:pt>
    <dgm:pt modelId="{8982979E-6590-4B48-BF01-ACF114FDD6AD}" type="sibTrans" cxnId="{53E43F50-5A9E-48EB-9151-B245F7BE79E6}">
      <dgm:prSet/>
      <dgm:spPr/>
      <dgm:t>
        <a:bodyPr/>
        <a:lstStyle/>
        <a:p>
          <a:endParaRPr lang="en-US"/>
        </a:p>
      </dgm:t>
    </dgm:pt>
    <dgm:pt modelId="{8F89FE06-D13C-405F-8953-65C61918E7C9}">
      <dgm:prSet phldrT="[Text]" phldr="0"/>
      <dgm:spPr/>
      <dgm:t>
        <a:bodyPr/>
        <a:lstStyle/>
        <a:p>
          <a:r>
            <a:rPr lang="en-GB">
              <a:solidFill>
                <a:srgbClr val="1A3B5B"/>
              </a:solidFill>
            </a:rPr>
            <a:t>Test</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C28ECDD3-3575-4819-92ED-77794231054F}" type="parTrans" cxnId="{1042DF47-C1DA-4C61-A0C7-43BAB57ED362}">
      <dgm:prSet/>
      <dgm:spPr/>
      <dgm:t>
        <a:bodyPr/>
        <a:lstStyle/>
        <a:p>
          <a:endParaRPr lang="en-US"/>
        </a:p>
      </dgm:t>
    </dgm:pt>
    <dgm:pt modelId="{81CEA79C-9416-4990-AEFA-77023FB4FB4E}" type="sibTrans" cxnId="{1042DF47-C1DA-4C61-A0C7-43BAB57ED362}">
      <dgm:prSet/>
      <dgm:spPr/>
      <dgm:t>
        <a:bodyPr/>
        <a:lstStyle/>
        <a:p>
          <a:endParaRPr lang="en-US"/>
        </a:p>
      </dgm:t>
    </dgm:pt>
    <dgm:pt modelId="{3CC7B854-599B-4F56-9314-6E6AD7CD5D3A}" type="pres">
      <dgm:prSet presAssocID="{005C37E8-8AF5-42FE-8B27-D1EE0ED6F0D7}" presName="Name0" presStyleCnt="0">
        <dgm:presLayoutVars>
          <dgm:dir/>
          <dgm:animLvl val="lvl"/>
          <dgm:resizeHandles val="exact"/>
        </dgm:presLayoutVars>
      </dgm:prSet>
      <dgm:spPr/>
    </dgm:pt>
    <dgm:pt modelId="{60F35362-4C1F-4B83-9D1C-64EB48F3490A}" type="pres">
      <dgm:prSet presAssocID="{F562CE23-543E-4D9D-96B3-BA8736FA2133}" presName="parTxOnly" presStyleLbl="node1" presStyleIdx="0" presStyleCnt="4" custScaleX="121000" custScaleY="121000">
        <dgm:presLayoutVars>
          <dgm:chMax val="0"/>
          <dgm:chPref val="0"/>
          <dgm:bulletEnabled val="1"/>
        </dgm:presLayoutVars>
      </dgm:prSet>
      <dgm:spPr/>
    </dgm:pt>
    <dgm:pt modelId="{5D68FB97-E338-46F4-84A3-30E215926516}" type="pres">
      <dgm:prSet presAssocID="{F6EB5F4C-1A4D-48C2-A071-49B8243D0D08}" presName="parTxOnlySpace" presStyleCnt="0"/>
      <dgm:spPr/>
    </dgm:pt>
    <dgm:pt modelId="{01D0BBE3-8D76-46F1-9B4D-7DC980A03CAC}" type="pres">
      <dgm:prSet presAssocID="{D298BFC0-58CF-4215-86A5-C6B25DD861C0}" presName="parTxOnly" presStyleLbl="node1" presStyleIdx="1" presStyleCnt="4" custScaleX="121000" custScaleY="121000">
        <dgm:presLayoutVars>
          <dgm:chMax val="0"/>
          <dgm:chPref val="0"/>
          <dgm:bulletEnabled val="1"/>
        </dgm:presLayoutVars>
      </dgm:prSet>
      <dgm:spPr/>
    </dgm:pt>
    <dgm:pt modelId="{C6D59274-CEC4-4B81-8552-FD6BED9AFA1B}" type="pres">
      <dgm:prSet presAssocID="{F3478317-E19B-4687-982B-BB3C75FE323B}" presName="parTxOnlySpace" presStyleCnt="0"/>
      <dgm:spPr/>
    </dgm:pt>
    <dgm:pt modelId="{D4782AAF-33B9-4BC1-A71B-6FD62C2D904C}" type="pres">
      <dgm:prSet presAssocID="{65229F68-290E-493A-AEE0-FD46E661344B}" presName="parTxOnly" presStyleLbl="node1" presStyleIdx="2" presStyleCnt="4" custScaleX="121000" custScaleY="121000">
        <dgm:presLayoutVars>
          <dgm:chMax val="0"/>
          <dgm:chPref val="0"/>
          <dgm:bulletEnabled val="1"/>
        </dgm:presLayoutVars>
      </dgm:prSet>
      <dgm:spPr/>
    </dgm:pt>
    <dgm:pt modelId="{961AB60F-6DBB-4819-B370-5750880F50C0}" type="pres">
      <dgm:prSet presAssocID="{8982979E-6590-4B48-BF01-ACF114FDD6AD}" presName="parTxOnlySpace" presStyleCnt="0"/>
      <dgm:spPr/>
    </dgm:pt>
    <dgm:pt modelId="{8A7E05F9-D243-4002-96B5-FF2E5FEAB77D}" type="pres">
      <dgm:prSet presAssocID="{8F89FE06-D13C-405F-8953-65C61918E7C9}" presName="parTxOnly" presStyleLbl="node1" presStyleIdx="3" presStyleCnt="4" custScaleX="121000" custScaleY="121000">
        <dgm:presLayoutVars>
          <dgm:chMax val="0"/>
          <dgm:chPref val="0"/>
          <dgm:bulletEnabled val="1"/>
        </dgm:presLayoutVars>
      </dgm:prSet>
      <dgm:spPr/>
    </dgm:pt>
  </dgm:ptLst>
  <dgm:cxnLst>
    <dgm:cxn modelId="{363A7734-59FF-44A3-864C-75AFA38FCF8B}" srcId="{005C37E8-8AF5-42FE-8B27-D1EE0ED6F0D7}" destId="{D298BFC0-58CF-4215-86A5-C6B25DD861C0}" srcOrd="1" destOrd="0" parTransId="{4D4FB720-DB2B-4C37-99EF-8C90AD08C6E9}" sibTransId="{F3478317-E19B-4687-982B-BB3C75FE323B}"/>
    <dgm:cxn modelId="{1042DF47-C1DA-4C61-A0C7-43BAB57ED362}" srcId="{005C37E8-8AF5-42FE-8B27-D1EE0ED6F0D7}" destId="{8F89FE06-D13C-405F-8953-65C61918E7C9}" srcOrd="3" destOrd="0" parTransId="{C28ECDD3-3575-4819-92ED-77794231054F}" sibTransId="{81CEA79C-9416-4990-AEFA-77023FB4FB4E}"/>
    <dgm:cxn modelId="{53E43F50-5A9E-48EB-9151-B245F7BE79E6}" srcId="{005C37E8-8AF5-42FE-8B27-D1EE0ED6F0D7}" destId="{65229F68-290E-493A-AEE0-FD46E661344B}" srcOrd="2" destOrd="0" parTransId="{654E051B-2056-4CD3-A39C-A74D060F9111}" sibTransId="{8982979E-6590-4B48-BF01-ACF114FDD6AD}"/>
    <dgm:cxn modelId="{C7AD6E5A-177D-4DBE-9F25-6B267D36131F}" type="presOf" srcId="{D298BFC0-58CF-4215-86A5-C6B25DD861C0}" destId="{01D0BBE3-8D76-46F1-9B4D-7DC980A03CAC}" srcOrd="0" destOrd="0" presId="urn:microsoft.com/office/officeart/2005/8/layout/chevron1"/>
    <dgm:cxn modelId="{821E7E7E-D417-4178-AABC-90F5D06AD8E2}" srcId="{005C37E8-8AF5-42FE-8B27-D1EE0ED6F0D7}" destId="{F562CE23-543E-4D9D-96B3-BA8736FA2133}" srcOrd="0" destOrd="0" parTransId="{D85E414F-5170-49D9-AD88-5EDF6A7159C3}" sibTransId="{F6EB5F4C-1A4D-48C2-A071-49B8243D0D08}"/>
    <dgm:cxn modelId="{E9B4D687-789F-44C7-85A7-4858B37B35BB}" type="presOf" srcId="{65229F68-290E-493A-AEE0-FD46E661344B}" destId="{D4782AAF-33B9-4BC1-A71B-6FD62C2D904C}" srcOrd="0" destOrd="0" presId="urn:microsoft.com/office/officeart/2005/8/layout/chevron1"/>
    <dgm:cxn modelId="{10D0518C-2C0A-4278-978D-FB7C136262A3}" type="presOf" srcId="{005C37E8-8AF5-42FE-8B27-D1EE0ED6F0D7}" destId="{3CC7B854-599B-4F56-9314-6E6AD7CD5D3A}" srcOrd="0" destOrd="0" presId="urn:microsoft.com/office/officeart/2005/8/layout/chevron1"/>
    <dgm:cxn modelId="{EFC7129F-5853-4489-A76A-68EE58F6FC04}" type="presOf" srcId="{F562CE23-543E-4D9D-96B3-BA8736FA2133}" destId="{60F35362-4C1F-4B83-9D1C-64EB48F3490A}" srcOrd="0" destOrd="0" presId="urn:microsoft.com/office/officeart/2005/8/layout/chevron1"/>
    <dgm:cxn modelId="{74C819FE-1AFD-40DA-9DBE-0932BDD311B6}" type="presOf" srcId="{8F89FE06-D13C-405F-8953-65C61918E7C9}" destId="{8A7E05F9-D243-4002-96B5-FF2E5FEAB77D}" srcOrd="0" destOrd="0" presId="urn:microsoft.com/office/officeart/2005/8/layout/chevron1"/>
    <dgm:cxn modelId="{6ECC59A5-FF1C-4FF0-9BD1-8F6BD8DD1A6F}" type="presParOf" srcId="{3CC7B854-599B-4F56-9314-6E6AD7CD5D3A}" destId="{60F35362-4C1F-4B83-9D1C-64EB48F3490A}" srcOrd="0" destOrd="0" presId="urn:microsoft.com/office/officeart/2005/8/layout/chevron1"/>
    <dgm:cxn modelId="{1115C6CB-2AC9-49BA-B4A1-36987246AACC}" type="presParOf" srcId="{3CC7B854-599B-4F56-9314-6E6AD7CD5D3A}" destId="{5D68FB97-E338-46F4-84A3-30E215926516}" srcOrd="1" destOrd="0" presId="urn:microsoft.com/office/officeart/2005/8/layout/chevron1"/>
    <dgm:cxn modelId="{6CD1FCAC-CF93-4984-9923-85EBDA1D83EA}" type="presParOf" srcId="{3CC7B854-599B-4F56-9314-6E6AD7CD5D3A}" destId="{01D0BBE3-8D76-46F1-9B4D-7DC980A03CAC}" srcOrd="2" destOrd="0" presId="urn:microsoft.com/office/officeart/2005/8/layout/chevron1"/>
    <dgm:cxn modelId="{0D5DAA70-7D11-4726-9944-05D9269C249B}" type="presParOf" srcId="{3CC7B854-599B-4F56-9314-6E6AD7CD5D3A}" destId="{C6D59274-CEC4-4B81-8552-FD6BED9AFA1B}" srcOrd="3" destOrd="0" presId="urn:microsoft.com/office/officeart/2005/8/layout/chevron1"/>
    <dgm:cxn modelId="{6B480A33-4801-49C7-AF5F-35813516B71B}" type="presParOf" srcId="{3CC7B854-599B-4F56-9314-6E6AD7CD5D3A}" destId="{D4782AAF-33B9-4BC1-A71B-6FD62C2D904C}" srcOrd="4" destOrd="0" presId="urn:microsoft.com/office/officeart/2005/8/layout/chevron1"/>
    <dgm:cxn modelId="{523D1884-3FBF-4CE6-834E-B3D6410AABB4}" type="presParOf" srcId="{3CC7B854-599B-4F56-9314-6E6AD7CD5D3A}" destId="{961AB60F-6DBB-4819-B370-5750880F50C0}" srcOrd="5" destOrd="0" presId="urn:microsoft.com/office/officeart/2005/8/layout/chevron1"/>
    <dgm:cxn modelId="{A723C734-357D-44EE-AE27-E4B869AB7418}" type="presParOf" srcId="{3CC7B854-599B-4F56-9314-6E6AD7CD5D3A}" destId="{8A7E05F9-D243-4002-96B5-FF2E5FEAB77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C37E8-8AF5-42FE-8B27-D1EE0ED6F0D7}" type="doc">
      <dgm:prSet loTypeId="urn:microsoft.com/office/officeart/2005/8/layout/chevron1" loCatId="process" qsTypeId="urn:microsoft.com/office/officeart/2005/8/quickstyle/simple1" qsCatId="simple" csTypeId="urn:microsoft.com/office/officeart/2005/8/colors/accent0_1" csCatId="mainScheme" phldr="1"/>
      <dgm:spPr/>
      <dgm:t>
        <a:bodyPr/>
        <a:lstStyle/>
        <a:p>
          <a:endParaRPr lang="en-US"/>
        </a:p>
      </dgm:t>
    </dgm:pt>
    <dgm:pt modelId="{F562CE23-543E-4D9D-96B3-BA8736FA2133}">
      <dgm:prSet phldrT="[Text]" phldr="0"/>
      <dgm:spPr/>
      <dgm:t>
        <a:bodyPr/>
        <a:lstStyle/>
        <a:p>
          <a:r>
            <a:rPr lang="en-GB">
              <a:solidFill>
                <a:srgbClr val="1A3B5B"/>
              </a:solidFill>
            </a:rPr>
            <a:t>Specify</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D85E414F-5170-49D9-AD88-5EDF6A7159C3}" type="parTrans" cxnId="{821E7E7E-D417-4178-AABC-90F5D06AD8E2}">
      <dgm:prSet/>
      <dgm:spPr/>
      <dgm:t>
        <a:bodyPr/>
        <a:lstStyle/>
        <a:p>
          <a:endParaRPr lang="en-US"/>
        </a:p>
      </dgm:t>
    </dgm:pt>
    <dgm:pt modelId="{F6EB5F4C-1A4D-48C2-A071-49B8243D0D08}" type="sibTrans" cxnId="{821E7E7E-D417-4178-AABC-90F5D06AD8E2}">
      <dgm:prSet/>
      <dgm:spPr/>
      <dgm:t>
        <a:bodyPr/>
        <a:lstStyle/>
        <a:p>
          <a:endParaRPr lang="en-US"/>
        </a:p>
      </dgm:t>
    </dgm:pt>
    <dgm:pt modelId="{D298BFC0-58CF-4215-86A5-C6B25DD861C0}">
      <dgm:prSet phldrT="[Text]" phldr="0"/>
      <dgm:spPr/>
      <dgm:t>
        <a:bodyPr/>
        <a:lstStyle/>
        <a:p>
          <a:r>
            <a:rPr lang="en-GB">
              <a:solidFill>
                <a:srgbClr val="1A3B5B"/>
              </a:solidFill>
            </a:rPr>
            <a:t>Design</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4D4FB720-DB2B-4C37-99EF-8C90AD08C6E9}" type="parTrans" cxnId="{363A7734-59FF-44A3-864C-75AFA38FCF8B}">
      <dgm:prSet/>
      <dgm:spPr/>
      <dgm:t>
        <a:bodyPr/>
        <a:lstStyle/>
        <a:p>
          <a:endParaRPr lang="en-US"/>
        </a:p>
      </dgm:t>
    </dgm:pt>
    <dgm:pt modelId="{F3478317-E19B-4687-982B-BB3C75FE323B}" type="sibTrans" cxnId="{363A7734-59FF-44A3-864C-75AFA38FCF8B}">
      <dgm:prSet/>
      <dgm:spPr/>
      <dgm:t>
        <a:bodyPr/>
        <a:lstStyle/>
        <a:p>
          <a:endParaRPr lang="en-US"/>
        </a:p>
      </dgm:t>
    </dgm:pt>
    <dgm:pt modelId="{65229F68-290E-493A-AEE0-FD46E661344B}">
      <dgm:prSet phldrT="[Text]" phldr="0"/>
      <dgm:spPr/>
      <dgm:t>
        <a:bodyPr/>
        <a:lstStyle/>
        <a:p>
          <a:r>
            <a:rPr lang="en-GB">
              <a:solidFill>
                <a:srgbClr val="1A3B5B"/>
              </a:solidFill>
            </a:rPr>
            <a:t>Develop</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654E051B-2056-4CD3-A39C-A74D060F9111}" type="parTrans" cxnId="{53E43F50-5A9E-48EB-9151-B245F7BE79E6}">
      <dgm:prSet/>
      <dgm:spPr/>
      <dgm:t>
        <a:bodyPr/>
        <a:lstStyle/>
        <a:p>
          <a:endParaRPr lang="en-US"/>
        </a:p>
      </dgm:t>
    </dgm:pt>
    <dgm:pt modelId="{8982979E-6590-4B48-BF01-ACF114FDD6AD}" type="sibTrans" cxnId="{53E43F50-5A9E-48EB-9151-B245F7BE79E6}">
      <dgm:prSet/>
      <dgm:spPr/>
      <dgm:t>
        <a:bodyPr/>
        <a:lstStyle/>
        <a:p>
          <a:endParaRPr lang="en-US"/>
        </a:p>
      </dgm:t>
    </dgm:pt>
    <dgm:pt modelId="{8F89FE06-D13C-405F-8953-65C61918E7C9}">
      <dgm:prSet phldrT="[Text]" phldr="0"/>
      <dgm:spPr/>
      <dgm:t>
        <a:bodyPr/>
        <a:lstStyle/>
        <a:p>
          <a:r>
            <a:rPr lang="en-GB">
              <a:solidFill>
                <a:srgbClr val="1A3B5B"/>
              </a:solidFill>
            </a:rPr>
            <a:t>Test</a:t>
          </a:r>
          <a:endParaRPr lang="en-US">
            <a:solidFill>
              <a:srgbClr val="1A3B5B"/>
            </a:solidFill>
          </a:endParaRPr>
        </a:p>
      </dgm:t>
      <dgm:extLst>
        <a:ext uri="{E40237B7-FDA0-4F09-8148-C483321AD2D9}">
          <dgm14:cNvPr xmlns:dgm14="http://schemas.microsoft.com/office/drawing/2010/diagram" id="0" name="" descr="A four item list, from left to right - Specify, Design, Develop, Test"/>
        </a:ext>
      </dgm:extLst>
    </dgm:pt>
    <dgm:pt modelId="{C28ECDD3-3575-4819-92ED-77794231054F}" type="parTrans" cxnId="{1042DF47-C1DA-4C61-A0C7-43BAB57ED362}">
      <dgm:prSet/>
      <dgm:spPr/>
      <dgm:t>
        <a:bodyPr/>
        <a:lstStyle/>
        <a:p>
          <a:endParaRPr lang="en-US"/>
        </a:p>
      </dgm:t>
    </dgm:pt>
    <dgm:pt modelId="{81CEA79C-9416-4990-AEFA-77023FB4FB4E}" type="sibTrans" cxnId="{1042DF47-C1DA-4C61-A0C7-43BAB57ED362}">
      <dgm:prSet/>
      <dgm:spPr/>
      <dgm:t>
        <a:bodyPr/>
        <a:lstStyle/>
        <a:p>
          <a:endParaRPr lang="en-US"/>
        </a:p>
      </dgm:t>
    </dgm:pt>
    <dgm:pt modelId="{3CC7B854-599B-4F56-9314-6E6AD7CD5D3A}" type="pres">
      <dgm:prSet presAssocID="{005C37E8-8AF5-42FE-8B27-D1EE0ED6F0D7}" presName="Name0" presStyleCnt="0">
        <dgm:presLayoutVars>
          <dgm:dir/>
          <dgm:animLvl val="lvl"/>
          <dgm:resizeHandles val="exact"/>
        </dgm:presLayoutVars>
      </dgm:prSet>
      <dgm:spPr/>
    </dgm:pt>
    <dgm:pt modelId="{60F35362-4C1F-4B83-9D1C-64EB48F3490A}" type="pres">
      <dgm:prSet presAssocID="{F562CE23-543E-4D9D-96B3-BA8736FA2133}" presName="parTxOnly" presStyleLbl="node1" presStyleIdx="0" presStyleCnt="4" custScaleX="121000" custScaleY="121000">
        <dgm:presLayoutVars>
          <dgm:chMax val="0"/>
          <dgm:chPref val="0"/>
          <dgm:bulletEnabled val="1"/>
        </dgm:presLayoutVars>
      </dgm:prSet>
      <dgm:spPr/>
    </dgm:pt>
    <dgm:pt modelId="{5D68FB97-E338-46F4-84A3-30E215926516}" type="pres">
      <dgm:prSet presAssocID="{F6EB5F4C-1A4D-48C2-A071-49B8243D0D08}" presName="parTxOnlySpace" presStyleCnt="0"/>
      <dgm:spPr/>
    </dgm:pt>
    <dgm:pt modelId="{01D0BBE3-8D76-46F1-9B4D-7DC980A03CAC}" type="pres">
      <dgm:prSet presAssocID="{D298BFC0-58CF-4215-86A5-C6B25DD861C0}" presName="parTxOnly" presStyleLbl="node1" presStyleIdx="1" presStyleCnt="4" custScaleX="121000" custScaleY="121000">
        <dgm:presLayoutVars>
          <dgm:chMax val="0"/>
          <dgm:chPref val="0"/>
          <dgm:bulletEnabled val="1"/>
        </dgm:presLayoutVars>
      </dgm:prSet>
      <dgm:spPr/>
    </dgm:pt>
    <dgm:pt modelId="{C6D59274-CEC4-4B81-8552-FD6BED9AFA1B}" type="pres">
      <dgm:prSet presAssocID="{F3478317-E19B-4687-982B-BB3C75FE323B}" presName="parTxOnlySpace" presStyleCnt="0"/>
      <dgm:spPr/>
    </dgm:pt>
    <dgm:pt modelId="{D4782AAF-33B9-4BC1-A71B-6FD62C2D904C}" type="pres">
      <dgm:prSet presAssocID="{65229F68-290E-493A-AEE0-FD46E661344B}" presName="parTxOnly" presStyleLbl="node1" presStyleIdx="2" presStyleCnt="4" custScaleX="121000" custScaleY="121000">
        <dgm:presLayoutVars>
          <dgm:chMax val="0"/>
          <dgm:chPref val="0"/>
          <dgm:bulletEnabled val="1"/>
        </dgm:presLayoutVars>
      </dgm:prSet>
      <dgm:spPr/>
    </dgm:pt>
    <dgm:pt modelId="{961AB60F-6DBB-4819-B370-5750880F50C0}" type="pres">
      <dgm:prSet presAssocID="{8982979E-6590-4B48-BF01-ACF114FDD6AD}" presName="parTxOnlySpace" presStyleCnt="0"/>
      <dgm:spPr/>
    </dgm:pt>
    <dgm:pt modelId="{8A7E05F9-D243-4002-96B5-FF2E5FEAB77D}" type="pres">
      <dgm:prSet presAssocID="{8F89FE06-D13C-405F-8953-65C61918E7C9}" presName="parTxOnly" presStyleLbl="node1" presStyleIdx="3" presStyleCnt="4" custScaleX="121000" custScaleY="121000">
        <dgm:presLayoutVars>
          <dgm:chMax val="0"/>
          <dgm:chPref val="0"/>
          <dgm:bulletEnabled val="1"/>
        </dgm:presLayoutVars>
      </dgm:prSet>
      <dgm:spPr/>
    </dgm:pt>
  </dgm:ptLst>
  <dgm:cxnLst>
    <dgm:cxn modelId="{363A7734-59FF-44A3-864C-75AFA38FCF8B}" srcId="{005C37E8-8AF5-42FE-8B27-D1EE0ED6F0D7}" destId="{D298BFC0-58CF-4215-86A5-C6B25DD861C0}" srcOrd="1" destOrd="0" parTransId="{4D4FB720-DB2B-4C37-99EF-8C90AD08C6E9}" sibTransId="{F3478317-E19B-4687-982B-BB3C75FE323B}"/>
    <dgm:cxn modelId="{1042DF47-C1DA-4C61-A0C7-43BAB57ED362}" srcId="{005C37E8-8AF5-42FE-8B27-D1EE0ED6F0D7}" destId="{8F89FE06-D13C-405F-8953-65C61918E7C9}" srcOrd="3" destOrd="0" parTransId="{C28ECDD3-3575-4819-92ED-77794231054F}" sibTransId="{81CEA79C-9416-4990-AEFA-77023FB4FB4E}"/>
    <dgm:cxn modelId="{53E43F50-5A9E-48EB-9151-B245F7BE79E6}" srcId="{005C37E8-8AF5-42FE-8B27-D1EE0ED6F0D7}" destId="{65229F68-290E-493A-AEE0-FD46E661344B}" srcOrd="2" destOrd="0" parTransId="{654E051B-2056-4CD3-A39C-A74D060F9111}" sibTransId="{8982979E-6590-4B48-BF01-ACF114FDD6AD}"/>
    <dgm:cxn modelId="{C7AD6E5A-177D-4DBE-9F25-6B267D36131F}" type="presOf" srcId="{D298BFC0-58CF-4215-86A5-C6B25DD861C0}" destId="{01D0BBE3-8D76-46F1-9B4D-7DC980A03CAC}" srcOrd="0" destOrd="0" presId="urn:microsoft.com/office/officeart/2005/8/layout/chevron1"/>
    <dgm:cxn modelId="{821E7E7E-D417-4178-AABC-90F5D06AD8E2}" srcId="{005C37E8-8AF5-42FE-8B27-D1EE0ED6F0D7}" destId="{F562CE23-543E-4D9D-96B3-BA8736FA2133}" srcOrd="0" destOrd="0" parTransId="{D85E414F-5170-49D9-AD88-5EDF6A7159C3}" sibTransId="{F6EB5F4C-1A4D-48C2-A071-49B8243D0D08}"/>
    <dgm:cxn modelId="{E9B4D687-789F-44C7-85A7-4858B37B35BB}" type="presOf" srcId="{65229F68-290E-493A-AEE0-FD46E661344B}" destId="{D4782AAF-33B9-4BC1-A71B-6FD62C2D904C}" srcOrd="0" destOrd="0" presId="urn:microsoft.com/office/officeart/2005/8/layout/chevron1"/>
    <dgm:cxn modelId="{10D0518C-2C0A-4278-978D-FB7C136262A3}" type="presOf" srcId="{005C37E8-8AF5-42FE-8B27-D1EE0ED6F0D7}" destId="{3CC7B854-599B-4F56-9314-6E6AD7CD5D3A}" srcOrd="0" destOrd="0" presId="urn:microsoft.com/office/officeart/2005/8/layout/chevron1"/>
    <dgm:cxn modelId="{EFC7129F-5853-4489-A76A-68EE58F6FC04}" type="presOf" srcId="{F562CE23-543E-4D9D-96B3-BA8736FA2133}" destId="{60F35362-4C1F-4B83-9D1C-64EB48F3490A}" srcOrd="0" destOrd="0" presId="urn:microsoft.com/office/officeart/2005/8/layout/chevron1"/>
    <dgm:cxn modelId="{74C819FE-1AFD-40DA-9DBE-0932BDD311B6}" type="presOf" srcId="{8F89FE06-D13C-405F-8953-65C61918E7C9}" destId="{8A7E05F9-D243-4002-96B5-FF2E5FEAB77D}" srcOrd="0" destOrd="0" presId="urn:microsoft.com/office/officeart/2005/8/layout/chevron1"/>
    <dgm:cxn modelId="{6ECC59A5-FF1C-4FF0-9BD1-8F6BD8DD1A6F}" type="presParOf" srcId="{3CC7B854-599B-4F56-9314-6E6AD7CD5D3A}" destId="{60F35362-4C1F-4B83-9D1C-64EB48F3490A}" srcOrd="0" destOrd="0" presId="urn:microsoft.com/office/officeart/2005/8/layout/chevron1"/>
    <dgm:cxn modelId="{1115C6CB-2AC9-49BA-B4A1-36987246AACC}" type="presParOf" srcId="{3CC7B854-599B-4F56-9314-6E6AD7CD5D3A}" destId="{5D68FB97-E338-46F4-84A3-30E215926516}" srcOrd="1" destOrd="0" presId="urn:microsoft.com/office/officeart/2005/8/layout/chevron1"/>
    <dgm:cxn modelId="{6CD1FCAC-CF93-4984-9923-85EBDA1D83EA}" type="presParOf" srcId="{3CC7B854-599B-4F56-9314-6E6AD7CD5D3A}" destId="{01D0BBE3-8D76-46F1-9B4D-7DC980A03CAC}" srcOrd="2" destOrd="0" presId="urn:microsoft.com/office/officeart/2005/8/layout/chevron1"/>
    <dgm:cxn modelId="{0D5DAA70-7D11-4726-9944-05D9269C249B}" type="presParOf" srcId="{3CC7B854-599B-4F56-9314-6E6AD7CD5D3A}" destId="{C6D59274-CEC4-4B81-8552-FD6BED9AFA1B}" srcOrd="3" destOrd="0" presId="urn:microsoft.com/office/officeart/2005/8/layout/chevron1"/>
    <dgm:cxn modelId="{6B480A33-4801-49C7-AF5F-35813516B71B}" type="presParOf" srcId="{3CC7B854-599B-4F56-9314-6E6AD7CD5D3A}" destId="{D4782AAF-33B9-4BC1-A71B-6FD62C2D904C}" srcOrd="4" destOrd="0" presId="urn:microsoft.com/office/officeart/2005/8/layout/chevron1"/>
    <dgm:cxn modelId="{523D1884-3FBF-4CE6-834E-B3D6410AABB4}" type="presParOf" srcId="{3CC7B854-599B-4F56-9314-6E6AD7CD5D3A}" destId="{961AB60F-6DBB-4819-B370-5750880F50C0}" srcOrd="5" destOrd="0" presId="urn:microsoft.com/office/officeart/2005/8/layout/chevron1"/>
    <dgm:cxn modelId="{A723C734-357D-44EE-AE27-E4B869AB7418}" type="presParOf" srcId="{3CC7B854-599B-4F56-9314-6E6AD7CD5D3A}" destId="{8A7E05F9-D243-4002-96B5-FF2E5FEAB77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5362-4C1F-4B83-9D1C-64EB48F3490A}">
      <dsp:nvSpPr>
        <dsp:cNvPr id="0" name=""/>
        <dsp:cNvSpPr/>
      </dsp:nvSpPr>
      <dsp:spPr>
        <a:xfrm>
          <a:off x="1184" y="18630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Specify</a:t>
          </a:r>
          <a:endParaRPr lang="en-US" sz="3200" kern="1200">
            <a:solidFill>
              <a:srgbClr val="1A3B5B"/>
            </a:solidFill>
          </a:endParaRPr>
        </a:p>
      </dsp:txBody>
      <dsp:txXfrm>
        <a:off x="563058" y="1863056"/>
        <a:ext cx="1685622" cy="1123747"/>
      </dsp:txXfrm>
    </dsp:sp>
    <dsp:sp modelId="{01D0BBE3-8D76-46F1-9B4D-7DC980A03CAC}">
      <dsp:nvSpPr>
        <dsp:cNvPr id="0" name=""/>
        <dsp:cNvSpPr/>
      </dsp:nvSpPr>
      <dsp:spPr>
        <a:xfrm>
          <a:off x="2578374" y="18630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Design</a:t>
          </a:r>
          <a:endParaRPr lang="en-US" sz="3200" kern="1200">
            <a:solidFill>
              <a:srgbClr val="1A3B5B"/>
            </a:solidFill>
          </a:endParaRPr>
        </a:p>
      </dsp:txBody>
      <dsp:txXfrm>
        <a:off x="3140248" y="1863056"/>
        <a:ext cx="1685622" cy="1123747"/>
      </dsp:txXfrm>
    </dsp:sp>
    <dsp:sp modelId="{D4782AAF-33B9-4BC1-A71B-6FD62C2D904C}">
      <dsp:nvSpPr>
        <dsp:cNvPr id="0" name=""/>
        <dsp:cNvSpPr/>
      </dsp:nvSpPr>
      <dsp:spPr>
        <a:xfrm>
          <a:off x="5155564" y="18630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Develop</a:t>
          </a:r>
          <a:endParaRPr lang="en-US" sz="3200" kern="1200">
            <a:solidFill>
              <a:srgbClr val="1A3B5B"/>
            </a:solidFill>
          </a:endParaRPr>
        </a:p>
      </dsp:txBody>
      <dsp:txXfrm>
        <a:off x="5717438" y="1863056"/>
        <a:ext cx="1685622" cy="1123747"/>
      </dsp:txXfrm>
    </dsp:sp>
    <dsp:sp modelId="{8A7E05F9-D243-4002-96B5-FF2E5FEAB77D}">
      <dsp:nvSpPr>
        <dsp:cNvPr id="0" name=""/>
        <dsp:cNvSpPr/>
      </dsp:nvSpPr>
      <dsp:spPr>
        <a:xfrm>
          <a:off x="7732754" y="18630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Test</a:t>
          </a:r>
          <a:endParaRPr lang="en-US" sz="3200" kern="1200">
            <a:solidFill>
              <a:srgbClr val="1A3B5B"/>
            </a:solidFill>
          </a:endParaRPr>
        </a:p>
      </dsp:txBody>
      <dsp:txXfrm>
        <a:off x="8294628" y="1863056"/>
        <a:ext cx="1685622" cy="1123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35362-4C1F-4B83-9D1C-64EB48F3490A}">
      <dsp:nvSpPr>
        <dsp:cNvPr id="0" name=""/>
        <dsp:cNvSpPr/>
      </dsp:nvSpPr>
      <dsp:spPr>
        <a:xfrm>
          <a:off x="1184" y="23202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Specify</a:t>
          </a:r>
          <a:endParaRPr lang="en-US" sz="3200" kern="1200">
            <a:solidFill>
              <a:srgbClr val="1A3B5B"/>
            </a:solidFill>
          </a:endParaRPr>
        </a:p>
      </dsp:txBody>
      <dsp:txXfrm>
        <a:off x="563058" y="2320256"/>
        <a:ext cx="1685622" cy="1123747"/>
      </dsp:txXfrm>
    </dsp:sp>
    <dsp:sp modelId="{01D0BBE3-8D76-46F1-9B4D-7DC980A03CAC}">
      <dsp:nvSpPr>
        <dsp:cNvPr id="0" name=""/>
        <dsp:cNvSpPr/>
      </dsp:nvSpPr>
      <dsp:spPr>
        <a:xfrm>
          <a:off x="2578374" y="23202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Design</a:t>
          </a:r>
          <a:endParaRPr lang="en-US" sz="3200" kern="1200">
            <a:solidFill>
              <a:srgbClr val="1A3B5B"/>
            </a:solidFill>
          </a:endParaRPr>
        </a:p>
      </dsp:txBody>
      <dsp:txXfrm>
        <a:off x="3140248" y="2320256"/>
        <a:ext cx="1685622" cy="1123747"/>
      </dsp:txXfrm>
    </dsp:sp>
    <dsp:sp modelId="{D4782AAF-33B9-4BC1-A71B-6FD62C2D904C}">
      <dsp:nvSpPr>
        <dsp:cNvPr id="0" name=""/>
        <dsp:cNvSpPr/>
      </dsp:nvSpPr>
      <dsp:spPr>
        <a:xfrm>
          <a:off x="5155564" y="23202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Develop</a:t>
          </a:r>
          <a:endParaRPr lang="en-US" sz="3200" kern="1200">
            <a:solidFill>
              <a:srgbClr val="1A3B5B"/>
            </a:solidFill>
          </a:endParaRPr>
        </a:p>
      </dsp:txBody>
      <dsp:txXfrm>
        <a:off x="5717438" y="2320256"/>
        <a:ext cx="1685622" cy="1123747"/>
      </dsp:txXfrm>
    </dsp:sp>
    <dsp:sp modelId="{8A7E05F9-D243-4002-96B5-FF2E5FEAB77D}">
      <dsp:nvSpPr>
        <dsp:cNvPr id="0" name=""/>
        <dsp:cNvSpPr/>
      </dsp:nvSpPr>
      <dsp:spPr>
        <a:xfrm>
          <a:off x="7732754" y="2320256"/>
          <a:ext cx="2809369" cy="1123747"/>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kern="1200">
              <a:solidFill>
                <a:srgbClr val="1A3B5B"/>
              </a:solidFill>
            </a:rPr>
            <a:t>Test</a:t>
          </a:r>
          <a:endParaRPr lang="en-US" sz="3200" kern="1200">
            <a:solidFill>
              <a:srgbClr val="1A3B5B"/>
            </a:solidFill>
          </a:endParaRPr>
        </a:p>
      </dsp:txBody>
      <dsp:txXfrm>
        <a:off x="8294628" y="2320256"/>
        <a:ext cx="1685622" cy="1123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3618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6C41-D86F-068B-941D-F13521F80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7A0DB3-BBC7-DEB8-F5A8-DA96CEA032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454C8-DB15-CB87-9184-A63F8D3828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A15EE-1BB3-6554-8346-414A1F3A7371}"/>
              </a:ext>
            </a:extLst>
          </p:cNvPr>
          <p:cNvSpPr>
            <a:spLocks noGrp="1"/>
          </p:cNvSpPr>
          <p:nvPr>
            <p:ph type="sldNum" sz="quarter" idx="10"/>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185571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73AF-F032-ECBE-C48A-0FC1C5B69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F063C-77BA-5B7D-0BC1-8B61F06AB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3C7B6-8137-2666-FB0A-18F8E1B55CCA}"/>
              </a:ext>
            </a:extLst>
          </p:cNvPr>
          <p:cNvSpPr>
            <a:spLocks noGrp="1"/>
          </p:cNvSpPr>
          <p:nvPr>
            <p:ph type="body" idx="1"/>
          </p:nvPr>
        </p:nvSpPr>
        <p:spPr/>
        <p:txBody>
          <a:bodyPr/>
          <a:lstStyle/>
          <a:p>
            <a:r>
              <a:rPr lang="en-GB" dirty="0"/>
              <a:t>We can think about audits more strategically, as the start of a program. This is especially helpful for organizations facing regulatory challenges, such as Title II of the ADA, or EAA.</a:t>
            </a:r>
            <a:endParaRPr lang="en-US" dirty="0"/>
          </a:p>
        </p:txBody>
      </p:sp>
      <p:sp>
        <p:nvSpPr>
          <p:cNvPr id="4" name="Slide Number Placeholder 3">
            <a:extLst>
              <a:ext uri="{FF2B5EF4-FFF2-40B4-BE49-F238E27FC236}">
                <a16:creationId xmlns:a16="http://schemas.microsoft.com/office/drawing/2014/main" id="{EA7EFBE1-2B67-5306-333B-2EDF7EBB209A}"/>
              </a:ext>
            </a:extLst>
          </p:cNvPr>
          <p:cNvSpPr>
            <a:spLocks noGrp="1"/>
          </p:cNvSpPr>
          <p:nvPr>
            <p:ph type="sldNum" sz="quarter" idx="10"/>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14342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C0F39-EC78-896C-6C94-B7C62C73B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14BC3-4548-9073-189B-AEF342D44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99B37-6019-3E9D-5054-E10E5CADF7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53D2C5-B816-E8ED-3EE3-14474BB6CE3C}"/>
              </a:ext>
            </a:extLst>
          </p:cNvPr>
          <p:cNvSpPr>
            <a:spLocks noGrp="1"/>
          </p:cNvSpPr>
          <p:nvPr>
            <p:ph type="sldNum" sz="quarter" idx="5"/>
          </p:nvPr>
        </p:nvSpPr>
        <p:spPr/>
        <p:txBody>
          <a:bodyPr/>
          <a:lstStyle/>
          <a:p>
            <a:fld id="{2F455CA1-8AB9-7F4B-8B56-30FA76A0413A}" type="slidenum">
              <a:rPr lang="en-US" smtClean="0"/>
              <a:t>14</a:t>
            </a:fld>
            <a:endParaRPr lang="en-US"/>
          </a:p>
        </p:txBody>
      </p:sp>
    </p:spTree>
    <p:extLst>
      <p:ext uri="{BB962C8B-B14F-4D97-AF65-F5344CB8AC3E}">
        <p14:creationId xmlns:p14="http://schemas.microsoft.com/office/powerpoint/2010/main" val="103454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7600-6A6B-7D5D-14BA-C8433FCBA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8A1D0-4B23-7A2D-C2C3-618C25AC6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193F5-4BA6-B635-54DA-ACFDA5681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55264-051F-429D-34ED-503BAB4210AC}"/>
              </a:ext>
            </a:extLst>
          </p:cNvPr>
          <p:cNvSpPr>
            <a:spLocks noGrp="1"/>
          </p:cNvSpPr>
          <p:nvPr>
            <p:ph type="sldNum" sz="quarter" idx="10"/>
          </p:nvPr>
        </p:nvSpPr>
        <p:spPr/>
        <p:txBody>
          <a:bodyPr/>
          <a:lstStyle/>
          <a:p>
            <a:fld id="{2F455CA1-8AB9-7F4B-8B56-30FA76A0413A}" type="slidenum">
              <a:rPr lang="en-US" smtClean="0"/>
              <a:t>15</a:t>
            </a:fld>
            <a:endParaRPr lang="en-US"/>
          </a:p>
        </p:txBody>
      </p:sp>
    </p:spTree>
    <p:extLst>
      <p:ext uri="{BB962C8B-B14F-4D97-AF65-F5344CB8AC3E}">
        <p14:creationId xmlns:p14="http://schemas.microsoft.com/office/powerpoint/2010/main" val="322878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F47E-559D-D8E6-C9F0-0E630E435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63875-E079-9CA0-C27A-25538EFCE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56598-0DEE-9713-47AC-B15160C5C1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F7E0D9-0F63-ED76-5299-4FE0D35E5C37}"/>
              </a:ext>
            </a:extLst>
          </p:cNvPr>
          <p:cNvSpPr>
            <a:spLocks noGrp="1"/>
          </p:cNvSpPr>
          <p:nvPr>
            <p:ph type="sldNum" sz="quarter" idx="10"/>
          </p:nvPr>
        </p:nvSpPr>
        <p:spPr/>
        <p:txBody>
          <a:bodyPr/>
          <a:lstStyle/>
          <a:p>
            <a:fld id="{2F455CA1-8AB9-7F4B-8B56-30FA76A0413A}" type="slidenum">
              <a:rPr lang="en-US" smtClean="0"/>
              <a:t>16</a:t>
            </a:fld>
            <a:endParaRPr lang="en-US"/>
          </a:p>
        </p:txBody>
      </p:sp>
    </p:spTree>
    <p:extLst>
      <p:ext uri="{BB962C8B-B14F-4D97-AF65-F5344CB8AC3E}">
        <p14:creationId xmlns:p14="http://schemas.microsoft.com/office/powerpoint/2010/main" val="318390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101045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383616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E505-C5DB-1AB1-040A-9B346238F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383C7-0853-3BD4-A913-6BF077C26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6C1F8-C2B1-F419-1130-22DE9BD5B5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CA53A9-063D-6172-508C-420F94110591}"/>
              </a:ext>
            </a:extLst>
          </p:cNvPr>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289581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7A76-D85E-20F0-9A77-1033258FE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2DB05-F597-3EDA-9A68-BE5C6F99D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14A5D-1A56-3280-3BD1-8F1BCE4BFE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F0AF7-3376-F090-00FD-81EF07181854}"/>
              </a:ext>
            </a:extLst>
          </p:cNvPr>
          <p:cNvSpPr>
            <a:spLocks noGrp="1"/>
          </p:cNvSpPr>
          <p:nvPr>
            <p:ph type="sldNum" sz="quarter" idx="10"/>
          </p:nvPr>
        </p:nvSpPr>
        <p:spPr/>
        <p:txBody>
          <a:bodyPr/>
          <a:lstStyle/>
          <a:p>
            <a:fld id="{2F455CA1-8AB9-7F4B-8B56-30FA76A0413A}" type="slidenum">
              <a:rPr lang="en-US" smtClean="0"/>
              <a:t>25</a:t>
            </a:fld>
            <a:endParaRPr lang="en-US"/>
          </a:p>
        </p:txBody>
      </p:sp>
    </p:spTree>
    <p:extLst>
      <p:ext uri="{BB962C8B-B14F-4D97-AF65-F5344CB8AC3E}">
        <p14:creationId xmlns:p14="http://schemas.microsoft.com/office/powerpoint/2010/main" val="188575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2F455CA1-8AB9-7F4B-8B56-30FA76A0413A}" type="slidenum">
              <a:rPr lang="en-US" smtClean="0"/>
              <a:t>26</a:t>
            </a:fld>
            <a:endParaRPr lang="en-US"/>
          </a:p>
        </p:txBody>
      </p:sp>
    </p:spTree>
    <p:extLst>
      <p:ext uri="{BB962C8B-B14F-4D97-AF65-F5344CB8AC3E}">
        <p14:creationId xmlns:p14="http://schemas.microsoft.com/office/powerpoint/2010/main" val="291899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a:t>
            </a:fld>
            <a:endParaRPr lang="en-US"/>
          </a:p>
        </p:txBody>
      </p:sp>
    </p:spTree>
    <p:extLst>
      <p:ext uri="{BB962C8B-B14F-4D97-AF65-F5344CB8AC3E}">
        <p14:creationId xmlns:p14="http://schemas.microsoft.com/office/powerpoint/2010/main" val="381253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108AE-AE89-DB4C-17A5-D409C482D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7CD25-B05E-BD42-2177-912BDD94D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6BCD3-4D0E-23F6-CDD9-0926192618B2}"/>
              </a:ext>
            </a:extLst>
          </p:cNvPr>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6A3BF6C7-F98F-5A02-4089-9740B14351AA}"/>
              </a:ext>
            </a:extLst>
          </p:cNvPr>
          <p:cNvSpPr>
            <a:spLocks noGrp="1"/>
          </p:cNvSpPr>
          <p:nvPr>
            <p:ph type="sldNum" sz="quarter" idx="5"/>
          </p:nvPr>
        </p:nvSpPr>
        <p:spPr/>
        <p:txBody>
          <a:bodyPr/>
          <a:lstStyle/>
          <a:p>
            <a:fld id="{2F455CA1-8AB9-7F4B-8B56-30FA76A0413A}" type="slidenum">
              <a:rPr lang="en-US" smtClean="0"/>
              <a:t>27</a:t>
            </a:fld>
            <a:endParaRPr lang="en-US"/>
          </a:p>
        </p:txBody>
      </p:sp>
    </p:spTree>
    <p:extLst>
      <p:ext uri="{BB962C8B-B14F-4D97-AF65-F5344CB8AC3E}">
        <p14:creationId xmlns:p14="http://schemas.microsoft.com/office/powerpoint/2010/main" val="3050292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2CCE-E6A5-E1C3-A7DF-72A70C8BD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E683E-B8A9-338B-93C7-38717D04C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C5DE2-62D2-062D-A602-E12556F089C8}"/>
              </a:ext>
            </a:extLst>
          </p:cNvPr>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28CE3E9F-7662-3756-7F51-8AD264576781}"/>
              </a:ext>
            </a:extLst>
          </p:cNvPr>
          <p:cNvSpPr>
            <a:spLocks noGrp="1"/>
          </p:cNvSpPr>
          <p:nvPr>
            <p:ph type="sldNum" sz="quarter" idx="5"/>
          </p:nvPr>
        </p:nvSpPr>
        <p:spPr/>
        <p:txBody>
          <a:bodyPr/>
          <a:lstStyle/>
          <a:p>
            <a:fld id="{2F455CA1-8AB9-7F4B-8B56-30FA76A0413A}" type="slidenum">
              <a:rPr lang="en-US" smtClean="0"/>
              <a:t>28</a:t>
            </a:fld>
            <a:endParaRPr lang="en-US"/>
          </a:p>
        </p:txBody>
      </p:sp>
    </p:spTree>
    <p:extLst>
      <p:ext uri="{BB962C8B-B14F-4D97-AF65-F5344CB8AC3E}">
        <p14:creationId xmlns:p14="http://schemas.microsoft.com/office/powerpoint/2010/main" val="157145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29</a:t>
            </a:fld>
            <a:endParaRPr lang="en-US"/>
          </a:p>
        </p:txBody>
      </p:sp>
    </p:spTree>
    <p:extLst>
      <p:ext uri="{BB962C8B-B14F-4D97-AF65-F5344CB8AC3E}">
        <p14:creationId xmlns:p14="http://schemas.microsoft.com/office/powerpoint/2010/main" val="129156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30</a:t>
            </a:fld>
            <a:endParaRPr lang="en-US"/>
          </a:p>
        </p:txBody>
      </p:sp>
    </p:spTree>
    <p:extLst>
      <p:ext uri="{BB962C8B-B14F-4D97-AF65-F5344CB8AC3E}">
        <p14:creationId xmlns:p14="http://schemas.microsoft.com/office/powerpoint/2010/main" val="101936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704D-0EA2-61EC-ED42-8996443B8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FFA80-D00E-3147-DAA4-808A1DC74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35A6E-AD31-58CA-7D6B-FFB466C7C7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BCF51C-860A-7F5B-5B27-FB09596002B1}"/>
              </a:ext>
            </a:extLst>
          </p:cNvPr>
          <p:cNvSpPr>
            <a:spLocks noGrp="1"/>
          </p:cNvSpPr>
          <p:nvPr>
            <p:ph type="sldNum" sz="quarter" idx="10"/>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128267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DAC4-94D4-6CDA-A69F-D75874A4C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CF6B1-4CD7-751C-17B0-B57954F48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D4903-BDF7-4D43-4334-BEECB63B96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C9639-8EA8-21B8-5C2E-3340CB25E143}"/>
              </a:ext>
            </a:extLst>
          </p:cNvPr>
          <p:cNvSpPr>
            <a:spLocks noGrp="1"/>
          </p:cNvSpPr>
          <p:nvPr>
            <p:ph type="sldNum" sz="quarter" idx="10"/>
          </p:nvPr>
        </p:nvSpPr>
        <p:spPr/>
        <p:txBody>
          <a:bodyPr/>
          <a:lstStyle/>
          <a:p>
            <a:fld id="{2F455CA1-8AB9-7F4B-8B56-30FA76A0413A}" type="slidenum">
              <a:rPr lang="en-US" smtClean="0"/>
              <a:t>5</a:t>
            </a:fld>
            <a:endParaRPr lang="en-US"/>
          </a:p>
        </p:txBody>
      </p:sp>
    </p:spTree>
    <p:extLst>
      <p:ext uri="{BB962C8B-B14F-4D97-AF65-F5344CB8AC3E}">
        <p14:creationId xmlns:p14="http://schemas.microsoft.com/office/powerpoint/2010/main" val="83873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9EFF-0862-E03B-954D-00C542D13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9159C-B001-3533-2756-26FE3BE1E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52B88-C923-7357-AE91-24BA17F5A605}"/>
              </a:ext>
            </a:extLst>
          </p:cNvPr>
          <p:cNvSpPr>
            <a:spLocks noGrp="1"/>
          </p:cNvSpPr>
          <p:nvPr>
            <p:ph type="body" idx="1"/>
          </p:nvPr>
        </p:nvSpPr>
        <p:spPr/>
        <p:txBody>
          <a:bodyPr/>
          <a:lstStyle/>
          <a:p>
            <a:r>
              <a:rPr lang="en-GB" dirty="0"/>
              <a:t>Moving to a higher level of accessibility helps ensure accessibility becomes </a:t>
            </a:r>
            <a:r>
              <a:rPr lang="en-GB" b="1" dirty="0"/>
              <a:t>integrated</a:t>
            </a:r>
            <a:r>
              <a:rPr lang="en-GB" dirty="0"/>
              <a:t> into culture, process, and practice, </a:t>
            </a:r>
            <a:r>
              <a:rPr lang="en-GB" b="1" dirty="0"/>
              <a:t>optimizing</a:t>
            </a:r>
            <a:r>
              <a:rPr lang="en-GB" dirty="0"/>
              <a:t> efficiency in providing accessible products in a sustainable way and reducing risk</a:t>
            </a:r>
            <a:endParaRPr lang="en-US" dirty="0"/>
          </a:p>
        </p:txBody>
      </p:sp>
      <p:sp>
        <p:nvSpPr>
          <p:cNvPr id="4" name="Slide Number Placeholder 3">
            <a:extLst>
              <a:ext uri="{FF2B5EF4-FFF2-40B4-BE49-F238E27FC236}">
                <a16:creationId xmlns:a16="http://schemas.microsoft.com/office/drawing/2014/main" id="{F2045123-64F5-D6CA-6F1A-B94D943B8EF2}"/>
              </a:ext>
            </a:extLst>
          </p:cNvPr>
          <p:cNvSpPr>
            <a:spLocks noGrp="1"/>
          </p:cNvSpPr>
          <p:nvPr>
            <p:ph type="sldNum" sz="quarter" idx="10"/>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119792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8</a:t>
            </a:fld>
            <a:endParaRPr lang="en-US"/>
          </a:p>
        </p:txBody>
      </p:sp>
    </p:spTree>
    <p:extLst>
      <p:ext uri="{BB962C8B-B14F-4D97-AF65-F5344CB8AC3E}">
        <p14:creationId xmlns:p14="http://schemas.microsoft.com/office/powerpoint/2010/main" val="292743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9</a:t>
            </a:fld>
            <a:endParaRPr lang="en-US"/>
          </a:p>
        </p:txBody>
      </p:sp>
    </p:spTree>
    <p:extLst>
      <p:ext uri="{BB962C8B-B14F-4D97-AF65-F5344CB8AC3E}">
        <p14:creationId xmlns:p14="http://schemas.microsoft.com/office/powerpoint/2010/main" val="150697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A3B5B"/>
                </a:solidFill>
              </a:rPr>
              <a:t>Earlier we listed 7 dimensions of accessibility. Here, we focus just on the </a:t>
            </a:r>
            <a:r>
              <a:rPr lang="en-GB" b="1" dirty="0">
                <a:solidFill>
                  <a:srgbClr val="1A3B5B"/>
                </a:solidFill>
              </a:rPr>
              <a:t>ICT development lifecycle maturity dimension</a:t>
            </a:r>
            <a:r>
              <a:rPr lang="en-GB" dirty="0">
                <a:solidFill>
                  <a:srgbClr val="1A3B5B"/>
                </a:solidFill>
              </a:rPr>
              <a:t>.</a:t>
            </a:r>
          </a:p>
          <a:p>
            <a:r>
              <a:rPr lang="en-GB" dirty="0">
                <a:solidFill>
                  <a:srgbClr val="1A3B5B"/>
                </a:solidFill>
              </a:rPr>
              <a:t>For many organizations, accessibility starts at the end of the process – at the testing phase, where it’s more difficult and expensive to find and fix issues</a:t>
            </a:r>
            <a:endParaRPr lang="en-US" dirty="0">
              <a:solidFill>
                <a:srgbClr val="1A3B5B"/>
              </a:solidFill>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364583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45CF1-7826-3726-2B66-FF8792FCB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EA04F-9A49-A4F8-71C5-2C3FD4C78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344A3-F7C4-A131-AF6C-74C0250D9E18}"/>
              </a:ext>
            </a:extLst>
          </p:cNvPr>
          <p:cNvSpPr>
            <a:spLocks noGrp="1"/>
          </p:cNvSpPr>
          <p:nvPr>
            <p:ph type="body" idx="1"/>
          </p:nvPr>
        </p:nvSpPr>
        <p:spPr/>
        <p:txBody>
          <a:bodyPr/>
          <a:lstStyle/>
          <a:p>
            <a:r>
              <a:rPr lang="en-GB" dirty="0">
                <a:solidFill>
                  <a:srgbClr val="1A3B5B"/>
                </a:solidFill>
              </a:rPr>
              <a:t>As organizations mature, accessibility activities are spread throughout the design and development process. And people involved earlier in the process develop knowledge, follow procedures, and use tools to help ensure accessibility is addressed at the earliest possible stage. The challenge is implementing a program to successfully achieve that goal.</a:t>
            </a:r>
            <a:endParaRPr lang="en-US" dirty="0">
              <a:solidFill>
                <a:srgbClr val="1A3B5B"/>
              </a:solidFill>
            </a:endParaRPr>
          </a:p>
        </p:txBody>
      </p:sp>
      <p:sp>
        <p:nvSpPr>
          <p:cNvPr id="4" name="Slide Number Placeholder 3">
            <a:extLst>
              <a:ext uri="{FF2B5EF4-FFF2-40B4-BE49-F238E27FC236}">
                <a16:creationId xmlns:a16="http://schemas.microsoft.com/office/drawing/2014/main" id="{6170AB34-64E5-B2F8-A0CE-BD981B726834}"/>
              </a:ext>
            </a:extLst>
          </p:cNvPr>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1353766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641193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707221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440790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17302854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304870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6105509" cy="1582207"/>
          </a:xfrm>
        </p:spPr>
        <p:txBody>
          <a:bodyPr/>
          <a:lstStyle>
            <a:lvl1pPr>
              <a:defRPr>
                <a:solidFill>
                  <a:srgbClr val="1A3B5B"/>
                </a:solidFill>
              </a:defRPr>
            </a:lvl1pPr>
          </a:lstStyle>
          <a:p>
            <a:r>
              <a:rPr lang="en-US"/>
              <a:t>Click to edit Master title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6980663" y="0"/>
            <a:ext cx="52113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641600"/>
            <a:ext cx="6105718" cy="3682999"/>
          </a:xfrm>
        </p:spPr>
        <p:txBody>
          <a:bodyPr>
            <a:normAutofit/>
          </a:bodyPr>
          <a:lstStyle>
            <a:lvl1pPr marL="0" indent="0">
              <a:buNone/>
              <a:defRPr sz="1800">
                <a:solidFill>
                  <a:schemeClr val="accent1">
                    <a:lumMod val="10000"/>
                  </a:schemeClr>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503238" y="2231771"/>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10A84F99-6D55-1344-B834-4B696D3454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3" y="-1632857"/>
            <a:ext cx="5454581" cy="10145486"/>
          </a:xfrm>
          <a:prstGeom prst="rect">
            <a:avLst/>
          </a:prstGeom>
        </p:spPr>
      </p:pic>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
        <p:nvSpPr>
          <p:cNvPr id="10" name="Subtitle 2">
            <a:extLst>
              <a:ext uri="{FF2B5EF4-FFF2-40B4-BE49-F238E27FC236}">
                <a16:creationId xmlns:a16="http://schemas.microsoft.com/office/drawing/2014/main" id="{55BD21D7-1402-AF4B-9292-02DECEE52F55}"/>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2" name="Text Placeholder 26">
            <a:extLst>
              <a:ext uri="{FF2B5EF4-FFF2-40B4-BE49-F238E27FC236}">
                <a16:creationId xmlns:a16="http://schemas.microsoft.com/office/drawing/2014/main" id="{3DAF7C43-BA20-B74E-AA45-F531909B6B0D}"/>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5" name="Graphic 14" descr="User outline">
            <a:extLst>
              <a:ext uri="{FF2B5EF4-FFF2-40B4-BE49-F238E27FC236}">
                <a16:creationId xmlns:a16="http://schemas.microsoft.com/office/drawing/2014/main" id="{BFC95C72-7D55-5646-AAF4-42396D24A0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14424986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156092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465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444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18B93AC-58B8-A243-B950-62C4AAB1EE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0474" y="6281931"/>
            <a:ext cx="1060932" cy="40872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38026632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24495002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700046"/>
            <a:ext cx="12192000" cy="152400"/>
          </a:xfrm>
          <a:prstGeom prst="rect">
            <a:avLst/>
          </a:prstGeom>
          <a:solidFill>
            <a:srgbClr val="FE663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C64A0CB-E75E-714A-BC58-3F69C035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7B3BB582-98F5-C94D-801A-E7A0735DC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4705212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5F7C2E0-25BB-2B4C-949F-6FBCA3E367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3723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734814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5026F-20E3-40EC-949C-A3F8A45F57B5}"/>
              </a:ext>
            </a:extLst>
          </p:cNvPr>
          <p:cNvSpPr>
            <a:spLocks noGrp="1"/>
          </p:cNvSpPr>
          <p:nvPr>
            <p:ph type="dt" sz="half" idx="10"/>
          </p:nvPr>
        </p:nvSpPr>
        <p:spPr/>
        <p:txBody>
          <a:bodyPr/>
          <a:lstStyle/>
          <a:p>
            <a:fld id="{15D5B7F5-00B5-4314-81C5-9E82EA421A7E}" type="datetimeFigureOut">
              <a:rPr lang="en-US" smtClean="0"/>
              <a:t>1/29/2026</a:t>
            </a:fld>
            <a:endParaRPr lang="en-US"/>
          </a:p>
        </p:txBody>
      </p:sp>
      <p:sp>
        <p:nvSpPr>
          <p:cNvPr id="3" name="Footer Placeholder 2">
            <a:extLst>
              <a:ext uri="{FF2B5EF4-FFF2-40B4-BE49-F238E27FC236}">
                <a16:creationId xmlns:a16="http://schemas.microsoft.com/office/drawing/2014/main" id="{CB26AE4B-68D8-4968-BE4D-CE0F5AF935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38B542-DE3A-4A4A-89E5-E7516E25FBF3}"/>
              </a:ext>
            </a:extLst>
          </p:cNvPr>
          <p:cNvSpPr>
            <a:spLocks noGrp="1"/>
          </p:cNvSpPr>
          <p:nvPr>
            <p:ph type="sldNum" sz="quarter" idx="12"/>
          </p:nvPr>
        </p:nvSpPr>
        <p:spPr/>
        <p:txBody>
          <a:bodyPr/>
          <a:lstStyle/>
          <a:p>
            <a:fld id="{7EDD2C94-1F1C-49CC-9A15-DE368E3296B1}" type="slidenum">
              <a:rPr lang="en-US" smtClean="0"/>
              <a:t>‹#›</a:t>
            </a:fld>
            <a:endParaRPr lang="en-US"/>
          </a:p>
        </p:txBody>
      </p:sp>
    </p:spTree>
    <p:extLst>
      <p:ext uri="{BB962C8B-B14F-4D97-AF65-F5344CB8AC3E}">
        <p14:creationId xmlns:p14="http://schemas.microsoft.com/office/powerpoint/2010/main" val="28428871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Break - Cherry Re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4FDDAE-A0EC-49C9-B178-2C07AFAD2282}"/>
              </a:ext>
            </a:extLst>
          </p:cNvPr>
          <p:cNvSpPr/>
          <p:nvPr userDrawn="1"/>
        </p:nvSpPr>
        <p:spPr>
          <a:xfrm rot="956757">
            <a:off x="4541663" y="-2135007"/>
            <a:ext cx="9448800" cy="9448800"/>
          </a:xfrm>
          <a:prstGeom prst="roundRect">
            <a:avLst/>
          </a:prstGeom>
          <a:solidFill>
            <a:schemeClr val="accent5"/>
          </a:soli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bg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userDrawn="1"/>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794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5639661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4" r:id="rId1"/>
    <p:sldLayoutId id="2147483745" r:id="rId2"/>
    <p:sldLayoutId id="2147483740" r:id="rId3"/>
    <p:sldLayoutId id="2147483741" r:id="rId4"/>
    <p:sldLayoutId id="2147483746" r:id="rId5"/>
    <p:sldLayoutId id="2147483727" r:id="rId6"/>
    <p:sldLayoutId id="2147483724" r:id="rId7"/>
    <p:sldLayoutId id="2147483732" r:id="rId8"/>
    <p:sldLayoutId id="2147483712" r:id="rId9"/>
    <p:sldLayoutId id="2147483729" r:id="rId10"/>
    <p:sldLayoutId id="2147483730" r:id="rId11"/>
    <p:sldLayoutId id="2147483731" r:id="rId12"/>
    <p:sldLayoutId id="2147483721" r:id="rId13"/>
    <p:sldLayoutId id="2147483681" r:id="rId14"/>
    <p:sldLayoutId id="2147483723" r:id="rId15"/>
    <p:sldLayoutId id="2147483714" r:id="rId16"/>
    <p:sldLayoutId id="2147483713" r:id="rId17"/>
    <p:sldLayoutId id="2147483742" r:id="rId18"/>
    <p:sldLayoutId id="2147483719" r:id="rId19"/>
    <p:sldLayoutId id="2147483650" r:id="rId20"/>
    <p:sldLayoutId id="2147483679" r:id="rId21"/>
    <p:sldLayoutId id="2147483747" r:id="rId22"/>
    <p:sldLayoutId id="2147483743" r:id="rId23"/>
    <p:sldLayoutId id="2147483744" r:id="rId24"/>
    <p:sldLayoutId id="2147483666" r:id="rId25"/>
    <p:sldLayoutId id="2147483662" r:id="rId26"/>
    <p:sldLayoutId id="2147483651" r:id="rId27"/>
    <p:sldLayoutId id="2147483692" r:id="rId28"/>
    <p:sldLayoutId id="2147483706" r:id="rId29"/>
    <p:sldLayoutId id="2147483653" r:id="rId30"/>
    <p:sldLayoutId id="2147483674" r:id="rId31"/>
    <p:sldLayoutId id="2147483684" r:id="rId32"/>
    <p:sldLayoutId id="2147483685" r:id="rId33"/>
    <p:sldLayoutId id="2147483688" r:id="rId34"/>
    <p:sldLayoutId id="2147483689" r:id="rId35"/>
    <p:sldLayoutId id="2147483686" r:id="rId36"/>
    <p:sldLayoutId id="2147483696" r:id="rId37"/>
    <p:sldLayoutId id="2147483702" r:id="rId38"/>
    <p:sldLayoutId id="2147483655" r:id="rId39"/>
    <p:sldLayoutId id="2147483718" r:id="rId40"/>
    <p:sldLayoutId id="2147483658" r:id="rId41"/>
    <p:sldLayoutId id="2147483659" r:id="rId42"/>
    <p:sldLayoutId id="2147483736" r:id="rId43"/>
    <p:sldLayoutId id="2147483739" r:id="rId44"/>
    <p:sldLayoutId id="2147483748" r:id="rId45"/>
    <p:sldLayoutId id="2147483749" r:id="rId46"/>
  </p:sldLayoutIdLst>
  <p:transition>
    <p:fade/>
  </p:transition>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TR/maturity-model/"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hyperlink" Target="mailto:dsloan@vispero.com" TargetMode="External"/><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hyperlink" Target="mailto:amajor@visper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w3.org/TR/maturity-model/"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www.w3.org/TR/maturity-model/"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E1383-3062-4A7C-B6B2-E74D12F298DA}"/>
              </a:ext>
            </a:extLst>
          </p:cNvPr>
          <p:cNvSpPr>
            <a:spLocks noGrp="1"/>
          </p:cNvSpPr>
          <p:nvPr>
            <p:ph type="title"/>
          </p:nvPr>
        </p:nvSpPr>
        <p:spPr>
          <a:xfrm>
            <a:off x="627017" y="1672684"/>
            <a:ext cx="6435634" cy="1964748"/>
          </a:xfrm>
        </p:spPr>
        <p:txBody>
          <a:bodyPr>
            <a:normAutofit fontScale="90000"/>
          </a:bodyPr>
          <a:lstStyle/>
          <a:p>
            <a:r>
              <a:rPr lang="en-US" dirty="0"/>
              <a:t>Building a Complete Accessibility Program:</a:t>
            </a:r>
            <a:br>
              <a:rPr lang="en-US" dirty="0"/>
            </a:br>
            <a:r>
              <a:rPr lang="en-US" sz="3600" dirty="0"/>
              <a:t>From Audit to Long-Term Inclusion</a:t>
            </a:r>
          </a:p>
        </p:txBody>
      </p:sp>
      <p:sp>
        <p:nvSpPr>
          <p:cNvPr id="7" name="Subtitle 6">
            <a:extLst>
              <a:ext uri="{FF2B5EF4-FFF2-40B4-BE49-F238E27FC236}">
                <a16:creationId xmlns:a16="http://schemas.microsoft.com/office/drawing/2014/main" id="{B95A150B-A1CC-4F3E-BD59-831D8059A9A6}"/>
              </a:ext>
            </a:extLst>
          </p:cNvPr>
          <p:cNvSpPr>
            <a:spLocks noGrp="1"/>
          </p:cNvSpPr>
          <p:nvPr>
            <p:ph type="subTitle" idx="1"/>
          </p:nvPr>
        </p:nvSpPr>
        <p:spPr>
          <a:xfrm>
            <a:off x="1814285" y="4698930"/>
            <a:ext cx="5663753" cy="369459"/>
          </a:xfrm>
        </p:spPr>
        <p:txBody>
          <a:bodyPr/>
          <a:lstStyle/>
          <a:p>
            <a:r>
              <a:rPr lang="en-US" dirty="0"/>
              <a:t>David Sloan		Amy Major</a:t>
            </a:r>
          </a:p>
        </p:txBody>
      </p:sp>
      <p:sp>
        <p:nvSpPr>
          <p:cNvPr id="9" name="Text Placeholder 8">
            <a:extLst>
              <a:ext uri="{FF2B5EF4-FFF2-40B4-BE49-F238E27FC236}">
                <a16:creationId xmlns:a16="http://schemas.microsoft.com/office/drawing/2014/main" id="{1835FF0A-2086-4D05-828E-554D3E8573C7}"/>
              </a:ext>
            </a:extLst>
          </p:cNvPr>
          <p:cNvSpPr>
            <a:spLocks noGrp="1"/>
          </p:cNvSpPr>
          <p:nvPr>
            <p:ph type="body" sz="quarter" idx="11"/>
          </p:nvPr>
        </p:nvSpPr>
        <p:spPr>
          <a:xfrm>
            <a:off x="1814285" y="5068389"/>
            <a:ext cx="4870294" cy="1103811"/>
          </a:xfrm>
        </p:spPr>
        <p:txBody>
          <a:bodyPr>
            <a:normAutofit/>
          </a:bodyPr>
          <a:lstStyle/>
          <a:p>
            <a:r>
              <a:rPr lang="en-US" dirty="0"/>
              <a:t>Chief Accessibility Officer	Practice Manager</a:t>
            </a:r>
          </a:p>
          <a:p>
            <a:r>
              <a:rPr lang="en-US" i="0" dirty="0"/>
              <a:t>January 29, 2026</a:t>
            </a:r>
          </a:p>
        </p:txBody>
      </p:sp>
      <p:pic>
        <p:nvPicPr>
          <p:cNvPr id="3" name="Picture 2" descr="TPGi and Vispero">
            <a:extLst>
              <a:ext uri="{FF2B5EF4-FFF2-40B4-BE49-F238E27FC236}">
                <a16:creationId xmlns:a16="http://schemas.microsoft.com/office/drawing/2014/main" id="{DAE13922-0851-D3B2-9932-87013860F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095999" cy="1084025"/>
          </a:xfrm>
          <a:prstGeom prst="rect">
            <a:avLst/>
          </a:prstGeom>
          <a:solidFill>
            <a:srgbClr val="1A3B5B"/>
          </a:solidFill>
        </p:spPr>
      </p:pic>
    </p:spTree>
    <p:extLst>
      <p:ext uri="{BB962C8B-B14F-4D97-AF65-F5344CB8AC3E}">
        <p14:creationId xmlns:p14="http://schemas.microsoft.com/office/powerpoint/2010/main" val="20628444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FCEEFADE-FDEC-ED8A-AE33-500324820688}"/>
              </a:ext>
            </a:extLst>
          </p:cNvPr>
          <p:cNvSpPr>
            <a:spLocks noGrp="1"/>
          </p:cNvSpPr>
          <p:nvPr>
            <p:ph type="title"/>
          </p:nvPr>
        </p:nvSpPr>
        <p:spPr/>
        <p:txBody>
          <a:bodyPr>
            <a:normAutofit fontScale="90000"/>
          </a:bodyPr>
          <a:lstStyle/>
          <a:p>
            <a:r>
              <a:rPr lang="en-GB" dirty="0"/>
              <a:t>A</a:t>
            </a:r>
            <a:r>
              <a:rPr lang="en-GB" dirty="0">
                <a:solidFill>
                  <a:schemeClr val="bg1"/>
                </a:solidFill>
              </a:rPr>
              <a:t>ccessibility at an early stage of ICT development lifecycle maturity</a:t>
            </a:r>
            <a:endParaRPr lang="en-US" dirty="0">
              <a:solidFill>
                <a:schemeClr val="bg1"/>
              </a:solidFill>
            </a:endParaRPr>
          </a:p>
        </p:txBody>
      </p:sp>
      <p:graphicFrame>
        <p:nvGraphicFramePr>
          <p:cNvPr id="49" name="Diagram 48" descr="The four phases of the product development lifecycle - specify, design, develop, test.">
            <a:extLst>
              <a:ext uri="{FF2B5EF4-FFF2-40B4-BE49-F238E27FC236}">
                <a16:creationId xmlns:a16="http://schemas.microsoft.com/office/drawing/2014/main" id="{4156363A-BC7B-D5B2-AFFE-1D2E5DD6A3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3828050"/>
              </p:ext>
            </p:extLst>
          </p:nvPr>
        </p:nvGraphicFramePr>
        <p:xfrm>
          <a:off x="537108" y="1579256"/>
          <a:ext cx="10543308" cy="484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TextBox 49">
            <a:extLst>
              <a:ext uri="{FF2B5EF4-FFF2-40B4-BE49-F238E27FC236}">
                <a16:creationId xmlns:a16="http://schemas.microsoft.com/office/drawing/2014/main" id="{6EA0F2CB-66E1-66D3-CEDC-E9D2EBFA46CA}"/>
              </a:ext>
              <a:ext uri="{C183D7F6-B498-43B3-948B-1728B52AA6E4}">
                <adec:decorative xmlns:adec="http://schemas.microsoft.com/office/drawing/2017/decorative" val="1"/>
              </a:ext>
            </a:extLst>
          </p:cNvPr>
          <p:cNvSpPr txBox="1"/>
          <p:nvPr/>
        </p:nvSpPr>
        <p:spPr>
          <a:xfrm>
            <a:off x="9102435" y="1775678"/>
            <a:ext cx="2535382" cy="461665"/>
          </a:xfrm>
          <a:prstGeom prst="rect">
            <a:avLst/>
          </a:prstGeom>
          <a:noFill/>
        </p:spPr>
        <p:txBody>
          <a:bodyPr wrap="square" rtlCol="0">
            <a:spAutoFit/>
          </a:bodyPr>
          <a:lstStyle/>
          <a:p>
            <a:r>
              <a:rPr lang="en-GB" sz="2400">
                <a:solidFill>
                  <a:schemeClr val="bg1"/>
                </a:solidFill>
              </a:rPr>
              <a:t>Accessibility?</a:t>
            </a:r>
            <a:endParaRPr lang="en-US" sz="2400">
              <a:solidFill>
                <a:schemeClr val="bg1"/>
              </a:solidFill>
            </a:endParaRPr>
          </a:p>
        </p:txBody>
      </p:sp>
      <p:cxnSp>
        <p:nvCxnSpPr>
          <p:cNvPr id="53" name="Straight Arrow Connector 52" descr="Accessibility only happens at the test phase, if it happens at all.">
            <a:extLst>
              <a:ext uri="{FF2B5EF4-FFF2-40B4-BE49-F238E27FC236}">
                <a16:creationId xmlns:a16="http://schemas.microsoft.com/office/drawing/2014/main" id="{881F9B83-FE5F-7D5F-E474-C8C3766C099C}"/>
              </a:ext>
            </a:extLst>
          </p:cNvPr>
          <p:cNvCxnSpPr/>
          <p:nvPr/>
        </p:nvCxnSpPr>
        <p:spPr>
          <a:xfrm>
            <a:off x="10120744" y="2332251"/>
            <a:ext cx="498764" cy="9144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81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8C933-0C51-ED42-2439-E69B9FC3D3C4}"/>
            </a:ext>
          </a:extLst>
        </p:cNvPr>
        <p:cNvGrpSpPr/>
        <p:nvPr/>
      </p:nvGrpSpPr>
      <p:grpSpPr>
        <a:xfrm>
          <a:off x="0" y="0"/>
          <a:ext cx="0" cy="0"/>
          <a:chOff x="0" y="0"/>
          <a:chExt cx="0" cy="0"/>
        </a:xfrm>
      </p:grpSpPr>
      <p:graphicFrame>
        <p:nvGraphicFramePr>
          <p:cNvPr id="49" name="Diagram 48" descr="The four phases of the product development lifecycle - specify, design, develop, test.">
            <a:extLst>
              <a:ext uri="{FF2B5EF4-FFF2-40B4-BE49-F238E27FC236}">
                <a16:creationId xmlns:a16="http://schemas.microsoft.com/office/drawing/2014/main" id="{4DDBED39-AA8A-D257-B5D1-D1FACB0CAA3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8410073"/>
              </p:ext>
            </p:extLst>
          </p:nvPr>
        </p:nvGraphicFramePr>
        <p:xfrm>
          <a:off x="554183" y="374074"/>
          <a:ext cx="10543308" cy="5764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Title 57">
            <a:extLst>
              <a:ext uri="{FF2B5EF4-FFF2-40B4-BE49-F238E27FC236}">
                <a16:creationId xmlns:a16="http://schemas.microsoft.com/office/drawing/2014/main" id="{1AF96390-282C-21FA-D883-5EABC025672F}"/>
              </a:ext>
            </a:extLst>
          </p:cNvPr>
          <p:cNvSpPr>
            <a:spLocks noGrp="1"/>
          </p:cNvSpPr>
          <p:nvPr>
            <p:ph type="title"/>
          </p:nvPr>
        </p:nvSpPr>
        <p:spPr/>
        <p:txBody>
          <a:bodyPr/>
          <a:lstStyle/>
          <a:p>
            <a:r>
              <a:rPr lang="en-GB" dirty="0">
                <a:solidFill>
                  <a:schemeClr val="bg1"/>
                </a:solidFill>
              </a:rPr>
              <a:t>Improving accessibility maturity by shifting left</a:t>
            </a:r>
            <a:endParaRPr lang="en-US" dirty="0">
              <a:solidFill>
                <a:schemeClr val="bg1"/>
              </a:solidFill>
            </a:endParaRPr>
          </a:p>
        </p:txBody>
      </p:sp>
      <p:sp>
        <p:nvSpPr>
          <p:cNvPr id="51" name="TextBox 50">
            <a:extLst>
              <a:ext uri="{FF2B5EF4-FFF2-40B4-BE49-F238E27FC236}">
                <a16:creationId xmlns:a16="http://schemas.microsoft.com/office/drawing/2014/main" id="{375DE6E2-CBBC-099D-82AC-7612F4FAAA58}"/>
              </a:ext>
            </a:extLst>
          </p:cNvPr>
          <p:cNvSpPr txBox="1"/>
          <p:nvPr/>
        </p:nvSpPr>
        <p:spPr>
          <a:xfrm>
            <a:off x="2937163" y="5205614"/>
            <a:ext cx="5320146" cy="707886"/>
          </a:xfrm>
          <a:prstGeom prst="rect">
            <a:avLst/>
          </a:prstGeom>
          <a:noFill/>
        </p:spPr>
        <p:txBody>
          <a:bodyPr wrap="square" rtlCol="0">
            <a:spAutoFit/>
          </a:bodyPr>
          <a:lstStyle/>
          <a:p>
            <a:pPr algn="ctr"/>
            <a:r>
              <a:rPr lang="en-GB" sz="4000">
                <a:solidFill>
                  <a:schemeClr val="bg1"/>
                </a:solidFill>
              </a:rPr>
              <a:t>Accessibility</a:t>
            </a:r>
            <a:endParaRPr lang="en-US" sz="4000">
              <a:solidFill>
                <a:schemeClr val="bg1"/>
              </a:solidFill>
            </a:endParaRPr>
          </a:p>
        </p:txBody>
      </p:sp>
      <p:cxnSp>
        <p:nvCxnSpPr>
          <p:cNvPr id="54" name="Straight Arrow Connector 53" descr="Accessibility happens throughout the design and development lifecycle.">
            <a:extLst>
              <a:ext uri="{FF2B5EF4-FFF2-40B4-BE49-F238E27FC236}">
                <a16:creationId xmlns:a16="http://schemas.microsoft.com/office/drawing/2014/main" id="{38838404-9D5E-EC73-42C8-2070BD9DF9A9}"/>
              </a:ext>
            </a:extLst>
          </p:cNvPr>
          <p:cNvCxnSpPr>
            <a:cxnSpLocks/>
          </p:cNvCxnSpPr>
          <p:nvPr/>
        </p:nvCxnSpPr>
        <p:spPr>
          <a:xfrm flipH="1">
            <a:off x="692728" y="4886960"/>
            <a:ext cx="10404763" cy="0"/>
          </a:xfrm>
          <a:prstGeom prst="straightConnector1">
            <a:avLst/>
          </a:prstGeom>
          <a:ln w="127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791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5B40-1E06-5D7C-C22B-AADC11CB4C90}"/>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97E572B5-1901-DF4A-06BD-3C595F2A50FD}"/>
              </a:ext>
            </a:extLst>
          </p:cNvPr>
          <p:cNvSpPr>
            <a:spLocks noGrp="1"/>
          </p:cNvSpPr>
          <p:nvPr>
            <p:ph type="title"/>
          </p:nvPr>
        </p:nvSpPr>
        <p:spPr/>
        <p:txBody>
          <a:bodyPr/>
          <a:lstStyle/>
          <a:p>
            <a:r>
              <a:rPr lang="en-US" dirty="0"/>
              <a:t>Accessibility audits as a starting point</a:t>
            </a:r>
          </a:p>
        </p:txBody>
      </p:sp>
      <p:sp>
        <p:nvSpPr>
          <p:cNvPr id="18" name="Content Placeholder 17">
            <a:extLst>
              <a:ext uri="{FF2B5EF4-FFF2-40B4-BE49-F238E27FC236}">
                <a16:creationId xmlns:a16="http://schemas.microsoft.com/office/drawing/2014/main" id="{50C43960-E3BF-4FB8-2FBF-9631BBDE1477}"/>
              </a:ext>
            </a:extLst>
          </p:cNvPr>
          <p:cNvSpPr>
            <a:spLocks noGrp="1"/>
          </p:cNvSpPr>
          <p:nvPr>
            <p:ph idx="1"/>
          </p:nvPr>
        </p:nvSpPr>
        <p:spPr>
          <a:xfrm>
            <a:off x="1066799" y="1798983"/>
            <a:ext cx="10194235" cy="4800600"/>
          </a:xfrm>
        </p:spPr>
        <p:txBody>
          <a:bodyPr>
            <a:normAutofit fontScale="92500" lnSpcReduction="10000"/>
          </a:bodyPr>
          <a:lstStyle/>
          <a:p>
            <a:r>
              <a:rPr lang="en-US" dirty="0"/>
              <a:t>Audits are a common starting point for addressing accessibility concerns, often reactive and specific:</a:t>
            </a:r>
          </a:p>
          <a:p>
            <a:pPr lvl="1"/>
            <a:r>
              <a:rPr lang="en-US" dirty="0"/>
              <a:t>May be responding to or anticipating a legal complaint</a:t>
            </a:r>
          </a:p>
          <a:p>
            <a:pPr lvl="1"/>
            <a:r>
              <a:rPr lang="en-US" dirty="0"/>
              <a:t>Confined to a specific digital resource based on specific characteristics, for example: traffic, organizational priority, customer request.</a:t>
            </a:r>
          </a:p>
          <a:p>
            <a:r>
              <a:rPr lang="en-US" dirty="0"/>
              <a:t>Audits help identify accessibility issues and the level of work needed to address them</a:t>
            </a:r>
          </a:p>
          <a:p>
            <a:pPr lvl="1"/>
            <a:r>
              <a:rPr lang="en-US" dirty="0"/>
              <a:t>Support focusing efforts on fixing issues</a:t>
            </a:r>
          </a:p>
          <a:p>
            <a:r>
              <a:rPr lang="en-US" dirty="0"/>
              <a:t>But effectively and sustainably acting on audit results requires resources, expertise and strategic management</a:t>
            </a:r>
          </a:p>
          <a:p>
            <a:endParaRPr lang="en-US" dirty="0"/>
          </a:p>
          <a:p>
            <a:pPr marL="0" indent="0">
              <a:buNone/>
            </a:pPr>
            <a:endParaRPr lang="en-US" dirty="0"/>
          </a:p>
        </p:txBody>
      </p:sp>
    </p:spTree>
    <p:extLst>
      <p:ext uri="{BB962C8B-B14F-4D97-AF65-F5344CB8AC3E}">
        <p14:creationId xmlns:p14="http://schemas.microsoft.com/office/powerpoint/2010/main" val="17487628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F9EE-CF75-218C-BBA8-DA5E3439C08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DEAB59AA-BFAF-92D8-FE9A-6E3283D268B1}"/>
              </a:ext>
            </a:extLst>
          </p:cNvPr>
          <p:cNvSpPr>
            <a:spLocks noGrp="1"/>
          </p:cNvSpPr>
          <p:nvPr>
            <p:ph type="title"/>
          </p:nvPr>
        </p:nvSpPr>
        <p:spPr>
          <a:xfrm>
            <a:off x="1066800" y="802227"/>
            <a:ext cx="10058400" cy="732155"/>
          </a:xfrm>
        </p:spPr>
        <p:txBody>
          <a:bodyPr/>
          <a:lstStyle/>
          <a:p>
            <a:r>
              <a:rPr lang="en-US" dirty="0"/>
              <a:t>Accessibility Audits – Ideal Context</a:t>
            </a:r>
          </a:p>
        </p:txBody>
      </p:sp>
      <p:sp>
        <p:nvSpPr>
          <p:cNvPr id="18" name="Content Placeholder 17">
            <a:extLst>
              <a:ext uri="{FF2B5EF4-FFF2-40B4-BE49-F238E27FC236}">
                <a16:creationId xmlns:a16="http://schemas.microsoft.com/office/drawing/2014/main" id="{ED17517A-44CB-DA99-193E-11921440F2F5}"/>
              </a:ext>
            </a:extLst>
          </p:cNvPr>
          <p:cNvSpPr>
            <a:spLocks noGrp="1"/>
          </p:cNvSpPr>
          <p:nvPr>
            <p:ph idx="1"/>
          </p:nvPr>
        </p:nvSpPr>
        <p:spPr>
          <a:xfrm>
            <a:off x="1066800" y="1878109"/>
            <a:ext cx="10194235" cy="4675605"/>
          </a:xfrm>
        </p:spPr>
        <p:txBody>
          <a:bodyPr>
            <a:normAutofit fontScale="92500" lnSpcReduction="10000"/>
          </a:bodyPr>
          <a:lstStyle/>
          <a:p>
            <a:r>
              <a:rPr lang="en-US" dirty="0"/>
              <a:t>Inventory all digital resources (websites, mobile apps, documents, software)</a:t>
            </a:r>
          </a:p>
          <a:p>
            <a:r>
              <a:rPr lang="en-US" dirty="0"/>
              <a:t>Prioritize each based on accessibility risk and opportunity:</a:t>
            </a:r>
          </a:p>
          <a:p>
            <a:pPr lvl="1"/>
            <a:r>
              <a:rPr lang="en-US" dirty="0"/>
              <a:t>Business needs (internal and external)</a:t>
            </a:r>
          </a:p>
          <a:p>
            <a:pPr lvl="1"/>
            <a:r>
              <a:rPr lang="en-US" dirty="0"/>
              <a:t>Frequency of use</a:t>
            </a:r>
          </a:p>
          <a:p>
            <a:pPr lvl="1"/>
            <a:r>
              <a:rPr lang="en-US" dirty="0"/>
              <a:t>Compliance needs (demand letter/complaint)</a:t>
            </a:r>
          </a:p>
          <a:p>
            <a:r>
              <a:rPr lang="en-US" dirty="0"/>
              <a:t>Audit each resource in prioritized order</a:t>
            </a:r>
          </a:p>
          <a:p>
            <a:r>
              <a:rPr lang="en-US" b="1" dirty="0"/>
              <a:t>Establish an accessibility baseline </a:t>
            </a:r>
            <a:r>
              <a:rPr lang="en-US" dirty="0"/>
              <a:t>for each resource</a:t>
            </a:r>
          </a:p>
          <a:p>
            <a:pPr marL="365760" lvl="1" indent="0">
              <a:buNone/>
            </a:pPr>
            <a:endParaRPr lang="en-US" dirty="0"/>
          </a:p>
          <a:p>
            <a:pPr marL="0" indent="0">
              <a:buNone/>
            </a:pPr>
            <a:endParaRPr lang="en-US" dirty="0"/>
          </a:p>
        </p:txBody>
      </p:sp>
    </p:spTree>
    <p:extLst>
      <p:ext uri="{BB962C8B-B14F-4D97-AF65-F5344CB8AC3E}">
        <p14:creationId xmlns:p14="http://schemas.microsoft.com/office/powerpoint/2010/main" val="13228611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4F3A1-5167-36DB-8C5A-654CD62D4DC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4B0A1D6-30F3-DE98-1997-C86B5167F13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B10D71FE-3109-E28C-21FA-AC331369C7F4}"/>
              </a:ext>
            </a:extLst>
          </p:cNvPr>
          <p:cNvSpPr>
            <a:spLocks noGrp="1"/>
          </p:cNvSpPr>
          <p:nvPr>
            <p:ph type="title"/>
          </p:nvPr>
        </p:nvSpPr>
        <p:spPr>
          <a:xfrm>
            <a:off x="5144190" y="984069"/>
            <a:ext cx="6629800" cy="3090295"/>
          </a:xfrm>
        </p:spPr>
        <p:txBody>
          <a:bodyPr/>
          <a:lstStyle/>
          <a:p>
            <a:r>
              <a:rPr lang="en-GB" sz="6000" dirty="0"/>
              <a:t>From Audit to Program</a:t>
            </a:r>
            <a:endParaRPr lang="en-US" sz="6000" dirty="0"/>
          </a:p>
        </p:txBody>
      </p:sp>
    </p:spTree>
    <p:extLst>
      <p:ext uri="{BB962C8B-B14F-4D97-AF65-F5344CB8AC3E}">
        <p14:creationId xmlns:p14="http://schemas.microsoft.com/office/powerpoint/2010/main" val="539493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DC694-C518-07C1-9017-70F548FE3942}"/>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135415FF-F4C3-77B2-ED82-35860281DC7A}"/>
              </a:ext>
            </a:extLst>
          </p:cNvPr>
          <p:cNvSpPr>
            <a:spLocks noGrp="1"/>
          </p:cNvSpPr>
          <p:nvPr>
            <p:ph type="title"/>
          </p:nvPr>
        </p:nvSpPr>
        <p:spPr>
          <a:xfrm>
            <a:off x="1066800" y="621157"/>
            <a:ext cx="10058400" cy="732155"/>
          </a:xfrm>
        </p:spPr>
        <p:txBody>
          <a:bodyPr>
            <a:normAutofit fontScale="90000"/>
          </a:bodyPr>
          <a:lstStyle/>
          <a:p>
            <a:r>
              <a:rPr lang="en-US" dirty="0"/>
              <a:t>Audits as insight to accessibility program strategy</a:t>
            </a:r>
          </a:p>
        </p:txBody>
      </p:sp>
      <p:sp>
        <p:nvSpPr>
          <p:cNvPr id="18" name="Content Placeholder 17">
            <a:extLst>
              <a:ext uri="{FF2B5EF4-FFF2-40B4-BE49-F238E27FC236}">
                <a16:creationId xmlns:a16="http://schemas.microsoft.com/office/drawing/2014/main" id="{2FA266A6-C2DC-0A02-4AD0-1E30EA1D5B81}"/>
              </a:ext>
            </a:extLst>
          </p:cNvPr>
          <p:cNvSpPr>
            <a:spLocks noGrp="1"/>
          </p:cNvSpPr>
          <p:nvPr>
            <p:ph idx="1"/>
          </p:nvPr>
        </p:nvSpPr>
        <p:spPr>
          <a:xfrm>
            <a:off x="1066800" y="1561238"/>
            <a:ext cx="10267244" cy="5189518"/>
          </a:xfrm>
        </p:spPr>
        <p:txBody>
          <a:bodyPr>
            <a:normAutofit fontScale="77500" lnSpcReduction="20000"/>
          </a:bodyPr>
          <a:lstStyle/>
          <a:p>
            <a:r>
              <a:rPr lang="en-US" dirty="0"/>
              <a:t>Accessibility baseline informs a strategy for dealing with issues </a:t>
            </a:r>
            <a:r>
              <a:rPr lang="en-US" b="1" dirty="0"/>
              <a:t>and</a:t>
            </a:r>
            <a:r>
              <a:rPr lang="en-US" dirty="0"/>
              <a:t> taking steps to reduce the chances of issue re-occurrence:</a:t>
            </a:r>
          </a:p>
          <a:p>
            <a:pPr lvl="1"/>
            <a:r>
              <a:rPr lang="en-US" b="1" dirty="0"/>
              <a:t>Process needs</a:t>
            </a:r>
            <a:r>
              <a:rPr lang="en-US" dirty="0"/>
              <a:t>: Where/when did issues occur? Design? Development? Content creation? How can processes be adjusted to improve how accessibility is handled?</a:t>
            </a:r>
          </a:p>
          <a:p>
            <a:pPr lvl="1"/>
            <a:r>
              <a:rPr lang="en-US" b="1" dirty="0"/>
              <a:t>Accessibility training needs</a:t>
            </a:r>
            <a:r>
              <a:rPr lang="en-US" dirty="0"/>
              <a:t>: Do issues indicate that specific types of accessibility training is needed?</a:t>
            </a:r>
          </a:p>
          <a:p>
            <a:pPr lvl="1"/>
            <a:r>
              <a:rPr lang="en-US" b="1" dirty="0"/>
              <a:t>Issue patterns: </a:t>
            </a:r>
            <a:r>
              <a:rPr lang="en-US" dirty="0"/>
              <a:t>Do issues appear in multiple locations or on multiple sites? Which issues can be fixed in one central place (e.g. a code library)?</a:t>
            </a:r>
          </a:p>
          <a:p>
            <a:pPr lvl="1"/>
            <a:r>
              <a:rPr lang="en-US" b="1" dirty="0"/>
              <a:t>Procurement needs: </a:t>
            </a:r>
            <a:r>
              <a:rPr lang="en-US" dirty="0"/>
              <a:t>Where issues exist in third party/vendor content and need a separate resolution strategy</a:t>
            </a:r>
          </a:p>
          <a:p>
            <a:pPr lvl="1"/>
            <a:r>
              <a:rPr lang="en-US" b="1" dirty="0"/>
              <a:t>UX needs:</a:t>
            </a:r>
            <a:r>
              <a:rPr lang="en-US" dirty="0"/>
              <a:t> Do issues indicate a need to improve user experience for people with disabilities?</a:t>
            </a:r>
          </a:p>
          <a:p>
            <a:pPr lvl="1"/>
            <a:r>
              <a:rPr lang="en-US" b="1" dirty="0"/>
              <a:t>Documentation and support </a:t>
            </a:r>
            <a:r>
              <a:rPr lang="en-US" dirty="0"/>
              <a:t>– </a:t>
            </a:r>
            <a:r>
              <a:rPr lang="en-US"/>
              <a:t>How</a:t>
            </a:r>
            <a:r>
              <a:rPr lang="en-US" dirty="0"/>
              <a:t> can known issues be communicated to people affected and appropriate support provided while they still exist?</a:t>
            </a:r>
          </a:p>
        </p:txBody>
      </p:sp>
    </p:spTree>
    <p:extLst>
      <p:ext uri="{BB962C8B-B14F-4D97-AF65-F5344CB8AC3E}">
        <p14:creationId xmlns:p14="http://schemas.microsoft.com/office/powerpoint/2010/main" val="39224656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8B24-9929-F48D-F218-D730DC60B5EA}"/>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10975074-224F-0F39-3989-B672B08DDADB}"/>
              </a:ext>
            </a:extLst>
          </p:cNvPr>
          <p:cNvSpPr>
            <a:spLocks noGrp="1"/>
          </p:cNvSpPr>
          <p:nvPr>
            <p:ph type="title"/>
          </p:nvPr>
        </p:nvSpPr>
        <p:spPr/>
        <p:txBody>
          <a:bodyPr/>
          <a:lstStyle/>
          <a:p>
            <a:r>
              <a:rPr lang="en-US" dirty="0"/>
              <a:t>Accessibility Program: Key Features</a:t>
            </a:r>
          </a:p>
        </p:txBody>
      </p:sp>
      <p:sp>
        <p:nvSpPr>
          <p:cNvPr id="18" name="Content Placeholder 17">
            <a:extLst>
              <a:ext uri="{FF2B5EF4-FFF2-40B4-BE49-F238E27FC236}">
                <a16:creationId xmlns:a16="http://schemas.microsoft.com/office/drawing/2014/main" id="{63DAAEA6-8EC9-A026-2A4F-511F01E3619D}"/>
              </a:ext>
            </a:extLst>
          </p:cNvPr>
          <p:cNvSpPr>
            <a:spLocks noGrp="1"/>
          </p:cNvSpPr>
          <p:nvPr>
            <p:ph idx="1"/>
          </p:nvPr>
        </p:nvSpPr>
        <p:spPr>
          <a:xfrm>
            <a:off x="1066799" y="1798983"/>
            <a:ext cx="10194235" cy="4800600"/>
          </a:xfrm>
        </p:spPr>
        <p:txBody>
          <a:bodyPr vert="horz" lIns="91440" tIns="45720" rIns="91440" bIns="45720" numCol="1" rtlCol="0" anchor="t">
            <a:normAutofit fontScale="85000" lnSpcReduction="20000"/>
          </a:bodyPr>
          <a:lstStyle/>
          <a:p>
            <a:r>
              <a:rPr lang="en-US" sz="3200" dirty="0"/>
              <a:t>Building role-based accessibility knowledge and skills</a:t>
            </a:r>
          </a:p>
          <a:p>
            <a:r>
              <a:rPr lang="en-US" sz="3200" dirty="0"/>
              <a:t>Integrating accessibility into:</a:t>
            </a:r>
          </a:p>
          <a:p>
            <a:pPr lvl="1"/>
            <a:r>
              <a:rPr lang="en-US" sz="3200" dirty="0"/>
              <a:t>the design and development lifecycle</a:t>
            </a:r>
          </a:p>
          <a:p>
            <a:pPr lvl="1"/>
            <a:r>
              <a:rPr lang="en-US" sz="3200" dirty="0"/>
              <a:t>quality assurance testing</a:t>
            </a:r>
          </a:p>
          <a:p>
            <a:r>
              <a:rPr lang="en-US" sz="3200" dirty="0"/>
              <a:t>Including people with disabilities in user experience research and design</a:t>
            </a:r>
          </a:p>
          <a:p>
            <a:r>
              <a:rPr lang="en-US" sz="3200" dirty="0"/>
              <a:t>Including accessibility in ICT procurement processes</a:t>
            </a:r>
          </a:p>
          <a:p>
            <a:r>
              <a:rPr lang="en-US" sz="3200" dirty="0"/>
              <a:t>Establishing accessibility governance and reporting</a:t>
            </a:r>
          </a:p>
          <a:p>
            <a:pPr marL="0" indent="0">
              <a:buNone/>
            </a:pPr>
            <a:endParaRPr lang="en-US" dirty="0"/>
          </a:p>
        </p:txBody>
      </p:sp>
    </p:spTree>
    <p:extLst>
      <p:ext uri="{BB962C8B-B14F-4D97-AF65-F5344CB8AC3E}">
        <p14:creationId xmlns:p14="http://schemas.microsoft.com/office/powerpoint/2010/main" val="30347459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AFFB2-3CEC-4B75-57DD-B3430DCAB1BD}"/>
              </a:ext>
            </a:extLst>
          </p:cNvPr>
          <p:cNvSpPr>
            <a:spLocks noGrp="1"/>
          </p:cNvSpPr>
          <p:nvPr>
            <p:ph type="title"/>
          </p:nvPr>
        </p:nvSpPr>
        <p:spPr/>
        <p:txBody>
          <a:bodyPr/>
          <a:lstStyle/>
          <a:p>
            <a:r>
              <a:rPr lang="en-GB" dirty="0"/>
              <a:t>Building knowledge and skills</a:t>
            </a:r>
            <a:endParaRPr lang="en-US" dirty="0"/>
          </a:p>
        </p:txBody>
      </p:sp>
      <p:sp>
        <p:nvSpPr>
          <p:cNvPr id="2" name="Content Placeholder 1">
            <a:extLst>
              <a:ext uri="{FF2B5EF4-FFF2-40B4-BE49-F238E27FC236}">
                <a16:creationId xmlns:a16="http://schemas.microsoft.com/office/drawing/2014/main" id="{E77BF581-4E81-8A33-C938-12E0274284B8}"/>
              </a:ext>
            </a:extLst>
          </p:cNvPr>
          <p:cNvSpPr>
            <a:spLocks noGrp="1"/>
          </p:cNvSpPr>
          <p:nvPr>
            <p:ph idx="1"/>
          </p:nvPr>
        </p:nvSpPr>
        <p:spPr>
          <a:xfrm>
            <a:off x="1066799" y="2015068"/>
            <a:ext cx="9406468" cy="4563532"/>
          </a:xfrm>
        </p:spPr>
        <p:txBody>
          <a:bodyPr>
            <a:normAutofit fontScale="92500" lnSpcReduction="10000"/>
          </a:bodyPr>
          <a:lstStyle/>
          <a:p>
            <a:r>
              <a:rPr lang="en-GB" dirty="0"/>
              <a:t>Role-based training</a:t>
            </a:r>
          </a:p>
          <a:p>
            <a:pPr lvl="1"/>
            <a:r>
              <a:rPr lang="en-GB" dirty="0"/>
              <a:t>Ensure everyone understands their accessibility responsibility and knows how to meet that responsibility</a:t>
            </a:r>
          </a:p>
          <a:p>
            <a:pPr lvl="1"/>
            <a:r>
              <a:rPr lang="en-GB" dirty="0"/>
              <a:t>Designers, developers, UX specialists, product/project managers, content producers, marketing and communications, technical writers, senior leadership</a:t>
            </a:r>
          </a:p>
          <a:p>
            <a:r>
              <a:rPr lang="en-GB" dirty="0"/>
              <a:t>Resources and tools</a:t>
            </a:r>
          </a:p>
          <a:p>
            <a:pPr lvl="1"/>
            <a:r>
              <a:rPr lang="en-GB" dirty="0"/>
              <a:t>Shared repository of accessibility resources</a:t>
            </a:r>
          </a:p>
          <a:p>
            <a:pPr lvl="1"/>
            <a:r>
              <a:rPr lang="en-GB" dirty="0"/>
              <a:t>Tools to support accessibility checking (manual and automated)</a:t>
            </a:r>
          </a:p>
          <a:p>
            <a:pPr marL="0" indent="0">
              <a:buNone/>
            </a:pPr>
            <a:endParaRPr lang="en-GB" dirty="0"/>
          </a:p>
        </p:txBody>
      </p:sp>
    </p:spTree>
    <p:extLst>
      <p:ext uri="{BB962C8B-B14F-4D97-AF65-F5344CB8AC3E}">
        <p14:creationId xmlns:p14="http://schemas.microsoft.com/office/powerpoint/2010/main" val="37803970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C3F8-9CBA-F577-3F3C-0912609318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800137-C9E6-BEAE-1D24-18B392549CF8}"/>
              </a:ext>
            </a:extLst>
          </p:cNvPr>
          <p:cNvSpPr>
            <a:spLocks noGrp="1"/>
          </p:cNvSpPr>
          <p:nvPr>
            <p:ph type="title"/>
          </p:nvPr>
        </p:nvSpPr>
        <p:spPr/>
        <p:txBody>
          <a:bodyPr/>
          <a:lstStyle/>
          <a:p>
            <a:r>
              <a:rPr lang="en-GB" dirty="0"/>
              <a:t>Integrating accessibility into the ICT development process</a:t>
            </a:r>
            <a:endParaRPr lang="en-US" dirty="0"/>
          </a:p>
        </p:txBody>
      </p:sp>
      <p:sp>
        <p:nvSpPr>
          <p:cNvPr id="2" name="Content Placeholder 1">
            <a:extLst>
              <a:ext uri="{FF2B5EF4-FFF2-40B4-BE49-F238E27FC236}">
                <a16:creationId xmlns:a16="http://schemas.microsoft.com/office/drawing/2014/main" id="{25D65A93-A19B-3D10-9C95-46A5990A32C6}"/>
              </a:ext>
            </a:extLst>
          </p:cNvPr>
          <p:cNvSpPr>
            <a:spLocks noGrp="1"/>
          </p:cNvSpPr>
          <p:nvPr>
            <p:ph idx="1"/>
          </p:nvPr>
        </p:nvSpPr>
        <p:spPr>
          <a:xfrm>
            <a:off x="1066799" y="2015068"/>
            <a:ext cx="9406468" cy="4563532"/>
          </a:xfrm>
        </p:spPr>
        <p:txBody>
          <a:bodyPr>
            <a:normAutofit fontScale="70000" lnSpcReduction="20000"/>
          </a:bodyPr>
          <a:lstStyle/>
          <a:p>
            <a:r>
              <a:rPr lang="en-US" sz="3200" dirty="0"/>
              <a:t>In UX and visual design</a:t>
            </a:r>
          </a:p>
          <a:p>
            <a:r>
              <a:rPr lang="en-US" sz="3200" dirty="0"/>
              <a:t>In development</a:t>
            </a:r>
          </a:p>
          <a:p>
            <a:pPr lvl="1"/>
            <a:r>
              <a:rPr lang="en-US" sz="3200" dirty="0"/>
              <a:t>Manual checks</a:t>
            </a:r>
          </a:p>
          <a:p>
            <a:pPr lvl="1"/>
            <a:r>
              <a:rPr lang="en-US" sz="3200" dirty="0"/>
              <a:t>Automated testing integrated into the development process</a:t>
            </a:r>
          </a:p>
          <a:p>
            <a:r>
              <a:rPr lang="en-US" sz="3200" dirty="0"/>
              <a:t>In formal quality assurance testing</a:t>
            </a:r>
          </a:p>
          <a:p>
            <a:r>
              <a:rPr lang="en-US" sz="3200" dirty="0"/>
              <a:t>Ensuring accessibility bugs are documented and managed in an equivalent way to other bugs</a:t>
            </a:r>
          </a:p>
          <a:p>
            <a:r>
              <a:rPr lang="en-US" sz="3200" dirty="0"/>
              <a:t>In production of reusable resources such as design systems, style guides, and code libraries and their documentation</a:t>
            </a:r>
          </a:p>
          <a:p>
            <a:pPr marL="0" indent="0">
              <a:buNone/>
            </a:pPr>
            <a:endParaRPr lang="en-GB" dirty="0"/>
          </a:p>
        </p:txBody>
      </p:sp>
    </p:spTree>
    <p:extLst>
      <p:ext uri="{BB962C8B-B14F-4D97-AF65-F5344CB8AC3E}">
        <p14:creationId xmlns:p14="http://schemas.microsoft.com/office/powerpoint/2010/main" val="822400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87010-16C1-F20E-32F9-658EE3A99A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9E70E3-E115-EDED-27EF-54033485CCF5}"/>
              </a:ext>
            </a:extLst>
          </p:cNvPr>
          <p:cNvSpPr>
            <a:spLocks noGrp="1"/>
          </p:cNvSpPr>
          <p:nvPr>
            <p:ph type="title"/>
          </p:nvPr>
        </p:nvSpPr>
        <p:spPr/>
        <p:txBody>
          <a:bodyPr/>
          <a:lstStyle/>
          <a:p>
            <a:r>
              <a:rPr lang="en-GB" dirty="0"/>
              <a:t>Including people with disabilities in user experience activities</a:t>
            </a:r>
            <a:endParaRPr lang="en-US" dirty="0"/>
          </a:p>
        </p:txBody>
      </p:sp>
      <p:sp>
        <p:nvSpPr>
          <p:cNvPr id="2" name="Content Placeholder 1">
            <a:extLst>
              <a:ext uri="{FF2B5EF4-FFF2-40B4-BE49-F238E27FC236}">
                <a16:creationId xmlns:a16="http://schemas.microsoft.com/office/drawing/2014/main" id="{2653202D-6676-8237-15B5-F0C988CC9C66}"/>
              </a:ext>
            </a:extLst>
          </p:cNvPr>
          <p:cNvSpPr>
            <a:spLocks noGrp="1"/>
          </p:cNvSpPr>
          <p:nvPr>
            <p:ph idx="1"/>
          </p:nvPr>
        </p:nvSpPr>
        <p:spPr>
          <a:xfrm>
            <a:off x="1066800" y="2243668"/>
            <a:ext cx="9448801" cy="4754032"/>
          </a:xfrm>
        </p:spPr>
        <p:txBody>
          <a:bodyPr>
            <a:normAutofit fontScale="62500" lnSpcReduction="20000"/>
          </a:bodyPr>
          <a:lstStyle/>
          <a:p>
            <a:r>
              <a:rPr lang="en-US" sz="3200" dirty="0"/>
              <a:t>Whenever activities involve representative users of a digital product</a:t>
            </a:r>
          </a:p>
          <a:p>
            <a:pPr lvl="1"/>
            <a:r>
              <a:rPr lang="en-US" sz="3200" dirty="0"/>
              <a:t>In exploratory research to establish requirements for a digital product</a:t>
            </a:r>
          </a:p>
          <a:p>
            <a:pPr lvl="1"/>
            <a:r>
              <a:rPr lang="en-US" sz="3200" dirty="0"/>
              <a:t>In co-design activities</a:t>
            </a:r>
          </a:p>
          <a:p>
            <a:pPr lvl="1"/>
            <a:r>
              <a:rPr lang="en-US" sz="3200" dirty="0"/>
              <a:t>When evaluating what’s being built to ensure it meets requirements</a:t>
            </a:r>
          </a:p>
          <a:p>
            <a:pPr lvl="1"/>
            <a:r>
              <a:rPr lang="en-US" sz="3200" dirty="0"/>
              <a:t>In representations of users/customers of the product</a:t>
            </a:r>
          </a:p>
          <a:p>
            <a:r>
              <a:rPr lang="en-US" sz="3200" dirty="0"/>
              <a:t>Build processes and resources to enable product teams to engage people with disabilities in user research</a:t>
            </a:r>
          </a:p>
          <a:p>
            <a:r>
              <a:rPr lang="en-US" sz="3200" dirty="0"/>
              <a:t>Hire people with disabilities in positions that influence digital resource creation</a:t>
            </a:r>
          </a:p>
        </p:txBody>
      </p:sp>
    </p:spTree>
    <p:extLst>
      <p:ext uri="{BB962C8B-B14F-4D97-AF65-F5344CB8AC3E}">
        <p14:creationId xmlns:p14="http://schemas.microsoft.com/office/powerpoint/2010/main" val="14574761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58A9-D5BC-1A08-CB8D-470E0ED8C3AA}"/>
              </a:ext>
            </a:extLst>
          </p:cNvPr>
          <p:cNvSpPr>
            <a:spLocks noGrp="1"/>
          </p:cNvSpPr>
          <p:nvPr>
            <p:ph type="title"/>
          </p:nvPr>
        </p:nvSpPr>
        <p:spPr>
          <a:xfrm>
            <a:off x="635000" y="253693"/>
            <a:ext cx="9067140" cy="1325563"/>
          </a:xfrm>
        </p:spPr>
        <p:txBody>
          <a:bodyPr/>
          <a:lstStyle/>
          <a:p>
            <a:r>
              <a:rPr lang="en-GB" dirty="0"/>
              <a:t>Agenda</a:t>
            </a:r>
            <a:endParaRPr lang="en-US" dirty="0"/>
          </a:p>
        </p:txBody>
      </p:sp>
      <p:sp>
        <p:nvSpPr>
          <p:cNvPr id="3" name="Content Placeholder 2">
            <a:extLst>
              <a:ext uri="{FF2B5EF4-FFF2-40B4-BE49-F238E27FC236}">
                <a16:creationId xmlns:a16="http://schemas.microsoft.com/office/drawing/2014/main" id="{473C77BB-2B45-4642-6508-A73B201346E7}"/>
              </a:ext>
            </a:extLst>
          </p:cNvPr>
          <p:cNvSpPr>
            <a:spLocks noGrp="1"/>
          </p:cNvSpPr>
          <p:nvPr>
            <p:ph idx="1"/>
          </p:nvPr>
        </p:nvSpPr>
        <p:spPr>
          <a:xfrm>
            <a:off x="634999" y="1837267"/>
            <a:ext cx="10495845" cy="4628847"/>
          </a:xfrm>
        </p:spPr>
        <p:txBody>
          <a:bodyPr>
            <a:normAutofit/>
          </a:bodyPr>
          <a:lstStyle/>
          <a:p>
            <a:pPr marL="457200" indent="-457200">
              <a:buFont typeface="+mj-lt"/>
              <a:buAutoNum type="arabicPeriod"/>
            </a:pPr>
            <a:r>
              <a:rPr lang="en-GB" sz="2800" b="1" dirty="0"/>
              <a:t>Setting the scene: Accessibility Maturity</a:t>
            </a:r>
            <a:endParaRPr lang="en-US" sz="2800" dirty="0"/>
          </a:p>
          <a:p>
            <a:pPr marL="457200" indent="-457200">
              <a:buFont typeface="+mj-lt"/>
              <a:buAutoNum type="arabicPeriod"/>
            </a:pPr>
            <a:r>
              <a:rPr lang="en-GB" sz="2800" b="1" dirty="0"/>
              <a:t>Getting Started: Accessibility Audits and Accessibility Program Development</a:t>
            </a:r>
          </a:p>
          <a:p>
            <a:pPr marL="457200" indent="-457200">
              <a:buFont typeface="+mj-lt"/>
              <a:buAutoNum type="arabicPeriod"/>
            </a:pPr>
            <a:r>
              <a:rPr lang="en-GB" sz="2800" b="1" dirty="0"/>
              <a:t>From Audit to Program</a:t>
            </a:r>
          </a:p>
          <a:p>
            <a:pPr marL="457200" indent="-457200">
              <a:buFont typeface="+mj-lt"/>
              <a:buAutoNum type="arabicPeriod"/>
            </a:pPr>
            <a:r>
              <a:rPr lang="en-GB" sz="2800" b="1" dirty="0"/>
              <a:t>How Vispero Can Help: Managed Service Offerings</a:t>
            </a:r>
          </a:p>
          <a:p>
            <a:pPr marL="457200" indent="-457200">
              <a:buFont typeface="+mj-lt"/>
              <a:buAutoNum type="arabicPeriod"/>
            </a:pPr>
            <a:r>
              <a:rPr lang="en-GB" sz="2800" b="1" dirty="0"/>
              <a:t>Q&amp;A</a:t>
            </a:r>
            <a:endParaRPr lang="en-US" sz="2800" b="1" dirty="0"/>
          </a:p>
        </p:txBody>
      </p:sp>
    </p:spTree>
    <p:extLst>
      <p:ext uri="{BB962C8B-B14F-4D97-AF65-F5344CB8AC3E}">
        <p14:creationId xmlns:p14="http://schemas.microsoft.com/office/powerpoint/2010/main" val="28434632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66B8-2F3D-D5AB-8CE0-748E6AA140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203C68-A882-5BF8-A801-ACEE192FC06A}"/>
              </a:ext>
            </a:extLst>
          </p:cNvPr>
          <p:cNvSpPr>
            <a:spLocks noGrp="1"/>
          </p:cNvSpPr>
          <p:nvPr>
            <p:ph type="title"/>
          </p:nvPr>
        </p:nvSpPr>
        <p:spPr/>
        <p:txBody>
          <a:bodyPr/>
          <a:lstStyle/>
          <a:p>
            <a:r>
              <a:rPr lang="en-GB" dirty="0"/>
              <a:t>Procurement</a:t>
            </a:r>
            <a:endParaRPr lang="en-US" dirty="0"/>
          </a:p>
        </p:txBody>
      </p:sp>
      <p:sp>
        <p:nvSpPr>
          <p:cNvPr id="2" name="Content Placeholder 1">
            <a:extLst>
              <a:ext uri="{FF2B5EF4-FFF2-40B4-BE49-F238E27FC236}">
                <a16:creationId xmlns:a16="http://schemas.microsoft.com/office/drawing/2014/main" id="{E9799259-C08E-FC2D-4A76-DC891587CD62}"/>
              </a:ext>
            </a:extLst>
          </p:cNvPr>
          <p:cNvSpPr>
            <a:spLocks noGrp="1"/>
          </p:cNvSpPr>
          <p:nvPr>
            <p:ph idx="1"/>
          </p:nvPr>
        </p:nvSpPr>
        <p:spPr>
          <a:xfrm>
            <a:off x="1066798" y="2254827"/>
            <a:ext cx="8839201" cy="3922136"/>
          </a:xfrm>
        </p:spPr>
        <p:txBody>
          <a:bodyPr>
            <a:normAutofit fontScale="85000" lnSpcReduction="20000"/>
          </a:bodyPr>
          <a:lstStyle/>
          <a:p>
            <a:r>
              <a:rPr lang="en-GB" dirty="0"/>
              <a:t>Integrating accessibility requirements into organization’s ICT procurement policy and processes:</a:t>
            </a:r>
          </a:p>
          <a:p>
            <a:pPr lvl="1"/>
            <a:r>
              <a:rPr lang="en-GB" dirty="0"/>
              <a:t>In RFPs and other specifications of products/services to be procured</a:t>
            </a:r>
          </a:p>
          <a:p>
            <a:pPr lvl="1"/>
            <a:r>
              <a:rPr lang="en-GB" dirty="0"/>
              <a:t>In evaluating candidate vendors and products for accessibility quality and capacity</a:t>
            </a:r>
          </a:p>
          <a:p>
            <a:pPr lvl="1"/>
            <a:r>
              <a:rPr lang="en-GB" dirty="0"/>
              <a:t>In the selection process</a:t>
            </a:r>
          </a:p>
          <a:p>
            <a:pPr lvl="1"/>
            <a:r>
              <a:rPr lang="en-GB" dirty="0"/>
              <a:t>In contract language </a:t>
            </a:r>
          </a:p>
          <a:p>
            <a:pPr lvl="1"/>
            <a:r>
              <a:rPr lang="en-GB" dirty="0"/>
              <a:t>Accessibility risk mitigation plan for a selected product or service </a:t>
            </a:r>
          </a:p>
        </p:txBody>
      </p:sp>
    </p:spTree>
    <p:extLst>
      <p:ext uri="{BB962C8B-B14F-4D97-AF65-F5344CB8AC3E}">
        <p14:creationId xmlns:p14="http://schemas.microsoft.com/office/powerpoint/2010/main" val="41062105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93C7-544E-E10D-F387-D2A4B7BBE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AB4E34-07CE-F933-F4FF-D602882262DF}"/>
              </a:ext>
            </a:extLst>
          </p:cNvPr>
          <p:cNvSpPr>
            <a:spLocks noGrp="1"/>
          </p:cNvSpPr>
          <p:nvPr>
            <p:ph type="title"/>
          </p:nvPr>
        </p:nvSpPr>
        <p:spPr/>
        <p:txBody>
          <a:bodyPr/>
          <a:lstStyle/>
          <a:p>
            <a:r>
              <a:rPr lang="en-GB" dirty="0"/>
              <a:t>Governance and culture</a:t>
            </a:r>
            <a:endParaRPr lang="en-US" dirty="0"/>
          </a:p>
        </p:txBody>
      </p:sp>
      <p:sp>
        <p:nvSpPr>
          <p:cNvPr id="2" name="Content Placeholder 1">
            <a:extLst>
              <a:ext uri="{FF2B5EF4-FFF2-40B4-BE49-F238E27FC236}">
                <a16:creationId xmlns:a16="http://schemas.microsoft.com/office/drawing/2014/main" id="{118D2B14-1B3E-E3C7-FC16-571A241420E6}"/>
              </a:ext>
            </a:extLst>
          </p:cNvPr>
          <p:cNvSpPr>
            <a:spLocks noGrp="1"/>
          </p:cNvSpPr>
          <p:nvPr>
            <p:ph idx="1"/>
          </p:nvPr>
        </p:nvSpPr>
        <p:spPr>
          <a:xfrm>
            <a:off x="1066798" y="2254826"/>
            <a:ext cx="9131302" cy="4384809"/>
          </a:xfrm>
        </p:spPr>
        <p:txBody>
          <a:bodyPr>
            <a:normAutofit fontScale="92500" lnSpcReduction="20000"/>
          </a:bodyPr>
          <a:lstStyle/>
          <a:p>
            <a:r>
              <a:rPr lang="en-GB" dirty="0"/>
              <a:t>Key components:</a:t>
            </a:r>
          </a:p>
          <a:p>
            <a:pPr lvl="1"/>
            <a:r>
              <a:rPr lang="en-GB" dirty="0"/>
              <a:t>Organizational accessibility policy to communicate commitment and expectation</a:t>
            </a:r>
          </a:p>
          <a:p>
            <a:pPr lvl="1"/>
            <a:r>
              <a:rPr lang="en-GB" dirty="0"/>
              <a:t>Technical accessibility standard</a:t>
            </a:r>
          </a:p>
          <a:p>
            <a:pPr lvl="1"/>
            <a:r>
              <a:rPr lang="en-GB" dirty="0"/>
              <a:t>Leadership buy-in and communication of importance of accessibility</a:t>
            </a:r>
          </a:p>
          <a:p>
            <a:pPr lvl="1"/>
            <a:r>
              <a:rPr lang="en-GB" dirty="0"/>
              <a:t>Disability present in representation of customers and product users; accessible internal and public communications</a:t>
            </a:r>
          </a:p>
          <a:p>
            <a:pPr lvl="1"/>
            <a:r>
              <a:rPr lang="en-GB" dirty="0"/>
              <a:t>Intentional effort to grow number of employees with disabilities and improve accessibility of the workforce</a:t>
            </a:r>
          </a:p>
        </p:txBody>
      </p:sp>
    </p:spTree>
    <p:extLst>
      <p:ext uri="{BB962C8B-B14F-4D97-AF65-F5344CB8AC3E}">
        <p14:creationId xmlns:p14="http://schemas.microsoft.com/office/powerpoint/2010/main" val="11120484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5209-A3FA-3D33-B20C-FAE628CEAC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8BF063-A6BC-18E2-BCFB-648BA6628BDB}"/>
              </a:ext>
            </a:extLst>
          </p:cNvPr>
          <p:cNvSpPr>
            <a:spLocks noGrp="1"/>
          </p:cNvSpPr>
          <p:nvPr>
            <p:ph type="title"/>
          </p:nvPr>
        </p:nvSpPr>
        <p:spPr/>
        <p:txBody>
          <a:bodyPr/>
          <a:lstStyle/>
          <a:p>
            <a:r>
              <a:rPr lang="en-GB" dirty="0"/>
              <a:t>Reporting and monitoring</a:t>
            </a:r>
            <a:endParaRPr lang="en-US" dirty="0"/>
          </a:p>
        </p:txBody>
      </p:sp>
      <p:sp>
        <p:nvSpPr>
          <p:cNvPr id="2" name="Content Placeholder 1">
            <a:extLst>
              <a:ext uri="{FF2B5EF4-FFF2-40B4-BE49-F238E27FC236}">
                <a16:creationId xmlns:a16="http://schemas.microsoft.com/office/drawing/2014/main" id="{F19A6985-1658-4347-DDB1-FD8C4599D19F}"/>
              </a:ext>
            </a:extLst>
          </p:cNvPr>
          <p:cNvSpPr>
            <a:spLocks noGrp="1"/>
          </p:cNvSpPr>
          <p:nvPr>
            <p:ph idx="1"/>
          </p:nvPr>
        </p:nvSpPr>
        <p:spPr>
          <a:xfrm>
            <a:off x="1066798" y="2254826"/>
            <a:ext cx="9131302" cy="4384809"/>
          </a:xfrm>
        </p:spPr>
        <p:txBody>
          <a:bodyPr>
            <a:normAutofit fontScale="70000" lnSpcReduction="20000"/>
          </a:bodyPr>
          <a:lstStyle/>
          <a:p>
            <a:r>
              <a:rPr lang="en-GB" dirty="0"/>
              <a:t>Product accessibility reporting</a:t>
            </a:r>
          </a:p>
          <a:p>
            <a:pPr lvl="1"/>
            <a:r>
              <a:rPr lang="en-GB" dirty="0"/>
              <a:t>Documenting level of accessibility in VPAT Accessibility Conformance Reports and information for users</a:t>
            </a:r>
          </a:p>
          <a:p>
            <a:r>
              <a:rPr lang="en-GB" dirty="0"/>
              <a:t>Accessibility scorecard</a:t>
            </a:r>
          </a:p>
          <a:p>
            <a:pPr lvl="1"/>
            <a:r>
              <a:rPr lang="en-GB" dirty="0"/>
              <a:t>Collected data on accessibility performance</a:t>
            </a:r>
          </a:p>
          <a:p>
            <a:pPr lvl="1"/>
            <a:r>
              <a:rPr lang="en-GB" dirty="0"/>
              <a:t>Monitor year-over-year progress in key program areas; informs strategy and budget for areas of opportunity</a:t>
            </a:r>
          </a:p>
          <a:p>
            <a:r>
              <a:rPr lang="en-GB" dirty="0"/>
              <a:t>Feedback loop</a:t>
            </a:r>
          </a:p>
          <a:p>
            <a:pPr lvl="1"/>
            <a:r>
              <a:rPr lang="en-GB" dirty="0"/>
              <a:t>Receiving feedback on accessibility issues with products and providing support</a:t>
            </a:r>
          </a:p>
          <a:p>
            <a:pPr lvl="1"/>
            <a:r>
              <a:rPr lang="en-GB" dirty="0"/>
              <a:t>Process for handling demand letters/complaints</a:t>
            </a:r>
          </a:p>
        </p:txBody>
      </p:sp>
    </p:spTree>
    <p:extLst>
      <p:ext uri="{BB962C8B-B14F-4D97-AF65-F5344CB8AC3E}">
        <p14:creationId xmlns:p14="http://schemas.microsoft.com/office/powerpoint/2010/main" val="4743603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85033-D474-6CD8-95B3-4E0C5BA7A9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0CF25E-E8D7-A2C9-3543-82541574F6A9}"/>
              </a:ext>
            </a:extLst>
          </p:cNvPr>
          <p:cNvSpPr>
            <a:spLocks noGrp="1"/>
          </p:cNvSpPr>
          <p:nvPr>
            <p:ph type="title"/>
          </p:nvPr>
        </p:nvSpPr>
        <p:spPr/>
        <p:txBody>
          <a:bodyPr/>
          <a:lstStyle/>
          <a:p>
            <a:r>
              <a:rPr lang="en-GB" dirty="0"/>
              <a:t>Achievable program progress</a:t>
            </a:r>
            <a:endParaRPr lang="en-US" dirty="0"/>
          </a:p>
        </p:txBody>
      </p:sp>
      <p:sp>
        <p:nvSpPr>
          <p:cNvPr id="2" name="Content Placeholder 1">
            <a:extLst>
              <a:ext uri="{FF2B5EF4-FFF2-40B4-BE49-F238E27FC236}">
                <a16:creationId xmlns:a16="http://schemas.microsoft.com/office/drawing/2014/main" id="{D515E373-1CA7-1147-F0C1-27180DA98E51}"/>
              </a:ext>
            </a:extLst>
          </p:cNvPr>
          <p:cNvSpPr>
            <a:spLocks noGrp="1"/>
          </p:cNvSpPr>
          <p:nvPr>
            <p:ph idx="1"/>
          </p:nvPr>
        </p:nvSpPr>
        <p:spPr/>
        <p:txBody>
          <a:bodyPr>
            <a:normAutofit/>
          </a:bodyPr>
          <a:lstStyle/>
          <a:p>
            <a:r>
              <a:rPr lang="en-GB" dirty="0"/>
              <a:t>Focus on prioritizing efforts based on available resources</a:t>
            </a:r>
          </a:p>
          <a:p>
            <a:r>
              <a:rPr lang="en-GB" dirty="0"/>
              <a:t>Set achievable goals and timelines</a:t>
            </a:r>
          </a:p>
          <a:p>
            <a:r>
              <a:rPr lang="en-GB" dirty="0"/>
              <a:t>Find a community - identify and work with supporters and enthusiasts from leadership and grassroots</a:t>
            </a:r>
          </a:p>
          <a:p>
            <a:r>
              <a:rPr lang="en-GB" dirty="0"/>
              <a:t>Celebrate and share success</a:t>
            </a:r>
          </a:p>
        </p:txBody>
      </p:sp>
    </p:spTree>
    <p:extLst>
      <p:ext uri="{BB962C8B-B14F-4D97-AF65-F5344CB8AC3E}">
        <p14:creationId xmlns:p14="http://schemas.microsoft.com/office/powerpoint/2010/main" val="13854646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B3A7E-73B9-0319-1A65-018C01CC077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1281EF-0CE0-4B89-2928-57615B25D6A6}"/>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101124B6-0D9E-F1AA-55FB-2988CAEB2764}"/>
              </a:ext>
            </a:extLst>
          </p:cNvPr>
          <p:cNvSpPr>
            <a:spLocks noGrp="1"/>
          </p:cNvSpPr>
          <p:nvPr>
            <p:ph type="title"/>
          </p:nvPr>
        </p:nvSpPr>
        <p:spPr>
          <a:xfrm>
            <a:off x="5091939" y="1027612"/>
            <a:ext cx="7953501" cy="3064170"/>
          </a:xfrm>
        </p:spPr>
        <p:txBody>
          <a:bodyPr/>
          <a:lstStyle/>
          <a:p>
            <a:r>
              <a:rPr lang="en-GB" sz="5400" dirty="0"/>
              <a:t>How Vispero Can Help Advance Maturity:</a:t>
            </a:r>
            <a:br>
              <a:rPr lang="en-GB" sz="5400" dirty="0"/>
            </a:br>
            <a:r>
              <a:rPr lang="en-GB" sz="4400" dirty="0"/>
              <a:t>Managed Service Offerings</a:t>
            </a:r>
            <a:endParaRPr lang="en-US" sz="4400" dirty="0"/>
          </a:p>
        </p:txBody>
      </p:sp>
    </p:spTree>
    <p:extLst>
      <p:ext uri="{BB962C8B-B14F-4D97-AF65-F5344CB8AC3E}">
        <p14:creationId xmlns:p14="http://schemas.microsoft.com/office/powerpoint/2010/main" val="23936644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8EF5E-5561-1F25-45BE-1AEE97B8F58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2463BD77-02E9-C166-2148-6C2C876C2C39}"/>
              </a:ext>
            </a:extLst>
          </p:cNvPr>
          <p:cNvSpPr>
            <a:spLocks noGrp="1"/>
          </p:cNvSpPr>
          <p:nvPr>
            <p:ph type="title"/>
          </p:nvPr>
        </p:nvSpPr>
        <p:spPr/>
        <p:txBody>
          <a:bodyPr/>
          <a:lstStyle/>
          <a:p>
            <a:r>
              <a:rPr lang="en-US" dirty="0"/>
              <a:t>What does accessibility maturity look like? (refresher)</a:t>
            </a:r>
          </a:p>
        </p:txBody>
      </p:sp>
      <p:sp>
        <p:nvSpPr>
          <p:cNvPr id="18" name="Content Placeholder 17">
            <a:extLst>
              <a:ext uri="{FF2B5EF4-FFF2-40B4-BE49-F238E27FC236}">
                <a16:creationId xmlns:a16="http://schemas.microsoft.com/office/drawing/2014/main" id="{74DFFB13-6321-93BE-7924-B8B158977840}"/>
              </a:ext>
            </a:extLst>
          </p:cNvPr>
          <p:cNvSpPr>
            <a:spLocks noGrp="1"/>
          </p:cNvSpPr>
          <p:nvPr>
            <p:ph idx="1"/>
          </p:nvPr>
        </p:nvSpPr>
        <p:spPr>
          <a:xfrm>
            <a:off x="1066799" y="1798983"/>
            <a:ext cx="10194235" cy="4800600"/>
          </a:xfrm>
        </p:spPr>
        <p:txBody>
          <a:bodyPr>
            <a:normAutofit/>
          </a:bodyPr>
          <a:lstStyle/>
          <a:p>
            <a:r>
              <a:rPr lang="en-US" sz="1800" dirty="0"/>
              <a:t>Organizations are at different stages in their accessibility journey. Maturity levels based on W3C Accessibility Maturity Model: </a:t>
            </a:r>
            <a:r>
              <a:rPr lang="en-US" sz="1800" dirty="0">
                <a:hlinkClick r:id="rId3"/>
              </a:rPr>
              <a:t>https://www.w3.org/TR/maturity-model/</a:t>
            </a:r>
            <a:r>
              <a:rPr lang="en-US" sz="1800" dirty="0"/>
              <a:t> </a:t>
            </a:r>
          </a:p>
          <a:p>
            <a:endParaRPr lang="en-US" sz="1800" dirty="0"/>
          </a:p>
          <a:p>
            <a:endParaRPr lang="en-US" dirty="0"/>
          </a:p>
        </p:txBody>
      </p:sp>
      <p:graphicFrame>
        <p:nvGraphicFramePr>
          <p:cNvPr id="3" name="Table 2">
            <a:extLst>
              <a:ext uri="{FF2B5EF4-FFF2-40B4-BE49-F238E27FC236}">
                <a16:creationId xmlns:a16="http://schemas.microsoft.com/office/drawing/2014/main" id="{7549A4B9-B952-A365-BB2D-1B3C7E8CF4E1}"/>
              </a:ext>
            </a:extLst>
          </p:cNvPr>
          <p:cNvGraphicFramePr>
            <a:graphicFrameLocks noGrp="1"/>
          </p:cNvGraphicFramePr>
          <p:nvPr/>
        </p:nvGraphicFramePr>
        <p:xfrm>
          <a:off x="1178349" y="2571143"/>
          <a:ext cx="10194235" cy="4028440"/>
        </p:xfrm>
        <a:graphic>
          <a:graphicData uri="http://schemas.openxmlformats.org/drawingml/2006/table">
            <a:tbl>
              <a:tblPr firstRow="1" bandRow="1">
                <a:tableStyleId>{5C22544A-7EE6-4342-B048-85BDC9FD1C3A}</a:tableStyleId>
              </a:tblPr>
              <a:tblGrid>
                <a:gridCol w="1873037">
                  <a:extLst>
                    <a:ext uri="{9D8B030D-6E8A-4147-A177-3AD203B41FA5}">
                      <a16:colId xmlns:a16="http://schemas.microsoft.com/office/drawing/2014/main" val="2551511002"/>
                    </a:ext>
                  </a:extLst>
                </a:gridCol>
                <a:gridCol w="8321198">
                  <a:extLst>
                    <a:ext uri="{9D8B030D-6E8A-4147-A177-3AD203B41FA5}">
                      <a16:colId xmlns:a16="http://schemas.microsoft.com/office/drawing/2014/main" val="4188429487"/>
                    </a:ext>
                  </a:extLst>
                </a:gridCol>
              </a:tblGrid>
              <a:tr h="370840">
                <a:tc>
                  <a:txBody>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Maturity level</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Characteristics</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49585739"/>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0 Inactive</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No organized accessibility efforts; anything that happens is ad-hoc, grassroots, and limited in scope/visibility.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have very limited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73039290"/>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1 Launched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Awareness of accessibility as something important; activities starting to happen; accessibility specialists identified; but knowledge limited and processes still not defined.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have limited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60885591"/>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2 Managed/</a:t>
                      </a:r>
                    </a:p>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Integrated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Accessibility program established with staff and leadership; accessibility integrated into policy and processes; knowledge and skills development underway; tools widely available.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 accessibility improving</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10593539"/>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3 Optimized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Accessibility influences culture and digital strategy; accessibility embedded as a core professional skill; data on accessibility progress captured and used to adjust strategy;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achieve high levels of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44693067"/>
                  </a:ext>
                </a:extLst>
              </a:tr>
            </a:tbl>
          </a:graphicData>
        </a:graphic>
      </p:graphicFrame>
    </p:spTree>
    <p:extLst>
      <p:ext uri="{BB962C8B-B14F-4D97-AF65-F5344CB8AC3E}">
        <p14:creationId xmlns:p14="http://schemas.microsoft.com/office/powerpoint/2010/main" val="17961032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D7FF1-B72B-3EA3-489A-ACDA3122E1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C9A999-B4F3-0BE8-DC97-9728DD54394E}"/>
              </a:ext>
            </a:extLst>
          </p:cNvPr>
          <p:cNvSpPr>
            <a:spLocks noGrp="1"/>
          </p:cNvSpPr>
          <p:nvPr>
            <p:ph type="title"/>
          </p:nvPr>
        </p:nvSpPr>
        <p:spPr>
          <a:xfrm>
            <a:off x="1066800" y="0"/>
            <a:ext cx="10058400" cy="1325563"/>
          </a:xfrm>
        </p:spPr>
        <p:txBody>
          <a:bodyPr/>
          <a:lstStyle/>
          <a:p>
            <a:r>
              <a:rPr lang="en-GB" dirty="0"/>
              <a:t>1 Vispero Service Offerings</a:t>
            </a:r>
            <a:endParaRPr lang="en-US" dirty="0"/>
          </a:p>
        </p:txBody>
      </p:sp>
      <p:sp>
        <p:nvSpPr>
          <p:cNvPr id="2" name="Content Placeholder 1">
            <a:extLst>
              <a:ext uri="{FF2B5EF4-FFF2-40B4-BE49-F238E27FC236}">
                <a16:creationId xmlns:a16="http://schemas.microsoft.com/office/drawing/2014/main" id="{BCE98BD6-515D-488C-F6BB-58E077503FAB}"/>
              </a:ext>
            </a:extLst>
          </p:cNvPr>
          <p:cNvSpPr>
            <a:spLocks noGrp="1"/>
          </p:cNvSpPr>
          <p:nvPr>
            <p:ph idx="1"/>
          </p:nvPr>
        </p:nvSpPr>
        <p:spPr>
          <a:xfrm>
            <a:off x="1066800" y="1543050"/>
            <a:ext cx="10058400" cy="5029200"/>
          </a:xfrm>
        </p:spPr>
        <p:txBody>
          <a:bodyPr vert="horz" lIns="91440" tIns="45720" rIns="91440" bIns="45720" numCol="1" rtlCol="0" anchor="t">
            <a:normAutofit lnSpcReduction="10000"/>
          </a:bodyPr>
          <a:lstStyle/>
          <a:p>
            <a:r>
              <a:rPr lang="en-GB" b="1" dirty="0"/>
              <a:t>Training</a:t>
            </a:r>
          </a:p>
          <a:p>
            <a:pPr lvl="1"/>
            <a:r>
              <a:rPr lang="en-GB" dirty="0"/>
              <a:t>General and role-specific training options</a:t>
            </a:r>
          </a:p>
          <a:p>
            <a:pPr lvl="2">
              <a:buFont typeface="Arial" panose="020B0604020202020204" pitchFamily="34" charset="0"/>
              <a:buChar char="•"/>
            </a:pPr>
            <a:r>
              <a:rPr lang="en-GB" dirty="0"/>
              <a:t>ARC Tutor: Training Library </a:t>
            </a:r>
          </a:p>
          <a:p>
            <a:pPr lvl="2">
              <a:buFont typeface="Arial" panose="020B0604020202020204" pitchFamily="34" charset="0"/>
              <a:buChar char="•"/>
            </a:pPr>
            <a:r>
              <a:rPr lang="en-GB" dirty="0"/>
              <a:t>Standard and Custom Training (Virtual/In-Person Delivery)</a:t>
            </a:r>
          </a:p>
          <a:p>
            <a:pPr lvl="1"/>
            <a:r>
              <a:rPr lang="en-GB" sz="2500" dirty="0"/>
              <a:t>Strategic Consulting – Technical and Programmatic</a:t>
            </a:r>
          </a:p>
          <a:p>
            <a:r>
              <a:rPr lang="en-GB" b="1" dirty="0"/>
              <a:t>Audits</a:t>
            </a:r>
          </a:p>
          <a:p>
            <a:pPr lvl="1"/>
            <a:r>
              <a:rPr lang="en-GB" dirty="0"/>
              <a:t>Web, PDF, mobile apps, etc.</a:t>
            </a:r>
          </a:p>
          <a:p>
            <a:pPr lvl="1"/>
            <a:r>
              <a:rPr lang="en-GB" dirty="0"/>
              <a:t>Remediation and validation support (i.e., Help Desk)</a:t>
            </a:r>
          </a:p>
        </p:txBody>
      </p:sp>
    </p:spTree>
    <p:extLst>
      <p:ext uri="{BB962C8B-B14F-4D97-AF65-F5344CB8AC3E}">
        <p14:creationId xmlns:p14="http://schemas.microsoft.com/office/powerpoint/2010/main" val="2318021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749E-0743-C975-79D0-2BE22EB362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1BEBEC-CE3D-B4E4-147E-953F3AD71702}"/>
              </a:ext>
            </a:extLst>
          </p:cNvPr>
          <p:cNvSpPr>
            <a:spLocks noGrp="1"/>
          </p:cNvSpPr>
          <p:nvPr>
            <p:ph type="title"/>
          </p:nvPr>
        </p:nvSpPr>
        <p:spPr>
          <a:xfrm>
            <a:off x="1066800" y="0"/>
            <a:ext cx="10058400" cy="1325563"/>
          </a:xfrm>
        </p:spPr>
        <p:txBody>
          <a:bodyPr/>
          <a:lstStyle/>
          <a:p>
            <a:r>
              <a:rPr lang="en-GB" dirty="0"/>
              <a:t>2 Vispero Service Offerings</a:t>
            </a:r>
            <a:endParaRPr lang="en-US" dirty="0"/>
          </a:p>
        </p:txBody>
      </p:sp>
      <p:sp>
        <p:nvSpPr>
          <p:cNvPr id="2" name="Content Placeholder 1">
            <a:extLst>
              <a:ext uri="{FF2B5EF4-FFF2-40B4-BE49-F238E27FC236}">
                <a16:creationId xmlns:a16="http://schemas.microsoft.com/office/drawing/2014/main" id="{2F296711-7350-62A7-063A-142E15C2AE8B}"/>
              </a:ext>
            </a:extLst>
          </p:cNvPr>
          <p:cNvSpPr>
            <a:spLocks noGrp="1"/>
          </p:cNvSpPr>
          <p:nvPr>
            <p:ph idx="1"/>
          </p:nvPr>
        </p:nvSpPr>
        <p:spPr>
          <a:xfrm>
            <a:off x="1066800" y="1516063"/>
            <a:ext cx="10058400" cy="5023323"/>
          </a:xfrm>
        </p:spPr>
        <p:txBody>
          <a:bodyPr vert="horz" lIns="91440" tIns="45720" rIns="91440" bIns="45720" numCol="1" rtlCol="0" anchor="t">
            <a:normAutofit fontScale="92500" lnSpcReduction="20000"/>
          </a:bodyPr>
          <a:lstStyle/>
          <a:p>
            <a:r>
              <a:rPr lang="en-GB" b="1" dirty="0"/>
              <a:t>Governance and Compliance</a:t>
            </a:r>
          </a:p>
          <a:p>
            <a:pPr lvl="1"/>
            <a:r>
              <a:rPr lang="en-GB" dirty="0"/>
              <a:t>Policy and standards development</a:t>
            </a:r>
          </a:p>
          <a:p>
            <a:pPr lvl="1"/>
            <a:r>
              <a:rPr lang="en-GB" dirty="0"/>
              <a:t>Accessibility reporting – </a:t>
            </a:r>
          </a:p>
          <a:p>
            <a:pPr lvl="2"/>
            <a:r>
              <a:rPr lang="en-GB" dirty="0"/>
              <a:t>Public: VPATs and accessibility statements</a:t>
            </a:r>
          </a:p>
          <a:p>
            <a:pPr lvl="2"/>
            <a:r>
              <a:rPr lang="en-GB" dirty="0"/>
              <a:t>Internal: Accessibility scorecards and benchmarking</a:t>
            </a:r>
          </a:p>
          <a:p>
            <a:r>
              <a:rPr lang="en-GB" b="1" dirty="0"/>
              <a:t>UX/Design</a:t>
            </a:r>
          </a:p>
          <a:p>
            <a:pPr lvl="1"/>
            <a:r>
              <a:rPr lang="en-GB" dirty="0"/>
              <a:t>Design reviews</a:t>
            </a:r>
          </a:p>
          <a:p>
            <a:pPr lvl="1"/>
            <a:r>
              <a:rPr lang="en-GB" dirty="0"/>
              <a:t>AT user flow testing</a:t>
            </a:r>
          </a:p>
          <a:p>
            <a:pPr lvl="1"/>
            <a:r>
              <a:rPr lang="en-GB" dirty="0"/>
              <a:t>User research and usability testing</a:t>
            </a:r>
          </a:p>
        </p:txBody>
      </p:sp>
    </p:spTree>
    <p:extLst>
      <p:ext uri="{BB962C8B-B14F-4D97-AF65-F5344CB8AC3E}">
        <p14:creationId xmlns:p14="http://schemas.microsoft.com/office/powerpoint/2010/main" val="29099595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087D-D272-4AD3-42C4-F9135870FE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1544F7-A96A-D1C9-DFA7-9AEF821322C6}"/>
              </a:ext>
            </a:extLst>
          </p:cNvPr>
          <p:cNvSpPr>
            <a:spLocks noGrp="1"/>
          </p:cNvSpPr>
          <p:nvPr>
            <p:ph type="title"/>
          </p:nvPr>
        </p:nvSpPr>
        <p:spPr>
          <a:xfrm>
            <a:off x="1066800" y="85725"/>
            <a:ext cx="10058400" cy="1325563"/>
          </a:xfrm>
        </p:spPr>
        <p:txBody>
          <a:bodyPr/>
          <a:lstStyle/>
          <a:p>
            <a:r>
              <a:rPr lang="en-GB" dirty="0"/>
              <a:t>3 Vispero Service Offerings</a:t>
            </a:r>
            <a:endParaRPr lang="en-US" dirty="0"/>
          </a:p>
        </p:txBody>
      </p:sp>
      <p:sp>
        <p:nvSpPr>
          <p:cNvPr id="2" name="Content Placeholder 1">
            <a:extLst>
              <a:ext uri="{FF2B5EF4-FFF2-40B4-BE49-F238E27FC236}">
                <a16:creationId xmlns:a16="http://schemas.microsoft.com/office/drawing/2014/main" id="{712E1E76-9425-30DC-3AEA-356F18EA6D62}"/>
              </a:ext>
            </a:extLst>
          </p:cNvPr>
          <p:cNvSpPr>
            <a:spLocks noGrp="1"/>
          </p:cNvSpPr>
          <p:nvPr>
            <p:ph idx="1"/>
          </p:nvPr>
        </p:nvSpPr>
        <p:spPr>
          <a:xfrm>
            <a:off x="1066800" y="1601788"/>
            <a:ext cx="10058400" cy="5023323"/>
          </a:xfrm>
        </p:spPr>
        <p:txBody>
          <a:bodyPr vert="horz" lIns="91440" tIns="45720" rIns="91440" bIns="45720" numCol="1" rtlCol="0" anchor="t">
            <a:normAutofit fontScale="92500" lnSpcReduction="20000"/>
          </a:bodyPr>
          <a:lstStyle/>
          <a:p>
            <a:r>
              <a:rPr lang="en-GB" b="1" dirty="0"/>
              <a:t>Program Management and Support</a:t>
            </a:r>
          </a:p>
          <a:p>
            <a:pPr lvl="1"/>
            <a:r>
              <a:rPr lang="en-GB" dirty="0"/>
              <a:t>Expert Services – targeted specialist accessibility support</a:t>
            </a:r>
          </a:p>
          <a:p>
            <a:pPr lvl="1"/>
            <a:r>
              <a:rPr lang="en-GB" dirty="0"/>
              <a:t>Strategic Consulting – Program planning; roadmap development and implementation support</a:t>
            </a:r>
          </a:p>
          <a:p>
            <a:r>
              <a:rPr lang="en-GB" b="1" dirty="0"/>
              <a:t>Kiosk and Closed System Accessibility</a:t>
            </a:r>
          </a:p>
          <a:p>
            <a:pPr lvl="1"/>
            <a:r>
              <a:rPr lang="en-GB" dirty="0"/>
              <a:t>Supporting accessibility of kiosks, self-service terminals, payment devices, and other hardware where users can’t install own AT</a:t>
            </a:r>
          </a:p>
          <a:p>
            <a:r>
              <a:rPr lang="en-GB" b="1" dirty="0"/>
              <a:t>JAWS Scripting</a:t>
            </a:r>
          </a:p>
          <a:p>
            <a:pPr lvl="1"/>
            <a:r>
              <a:rPr lang="en-GB" dirty="0"/>
              <a:t>Help customers help their employees who are blind or low vision successfully use their workplace software – when remediating the software isn’t an option</a:t>
            </a:r>
          </a:p>
          <a:p>
            <a:pPr lvl="1"/>
            <a:endParaRPr lang="en-GB" dirty="0"/>
          </a:p>
        </p:txBody>
      </p:sp>
    </p:spTree>
    <p:extLst>
      <p:ext uri="{BB962C8B-B14F-4D97-AF65-F5344CB8AC3E}">
        <p14:creationId xmlns:p14="http://schemas.microsoft.com/office/powerpoint/2010/main" val="168553551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F744-B276-132C-F5B5-E9A67B37297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969AD10-E6A2-E8F0-5B2A-36C998D32A6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D52F6DCD-1425-78B5-7CD6-FCAFC964424A}"/>
              </a:ext>
            </a:extLst>
          </p:cNvPr>
          <p:cNvSpPr>
            <a:spLocks noGrp="1"/>
          </p:cNvSpPr>
          <p:nvPr>
            <p:ph type="title"/>
          </p:nvPr>
        </p:nvSpPr>
        <p:spPr/>
        <p:txBody>
          <a:bodyPr/>
          <a:lstStyle/>
          <a:p>
            <a:r>
              <a:rPr lang="en-GB" dirty="0"/>
              <a:t>Q &amp; A</a:t>
            </a:r>
            <a:endParaRPr lang="en-US" dirty="0"/>
          </a:p>
        </p:txBody>
      </p:sp>
    </p:spTree>
    <p:extLst>
      <p:ext uri="{BB962C8B-B14F-4D97-AF65-F5344CB8AC3E}">
        <p14:creationId xmlns:p14="http://schemas.microsoft.com/office/powerpoint/2010/main" val="27198260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13D0B75-59B3-E9FD-2C7B-951795A92E9F}"/>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828A027B-ED60-E44D-9451-725E84D4C401}"/>
              </a:ext>
            </a:extLst>
          </p:cNvPr>
          <p:cNvSpPr>
            <a:spLocks noGrp="1"/>
          </p:cNvSpPr>
          <p:nvPr>
            <p:ph type="title"/>
          </p:nvPr>
        </p:nvSpPr>
        <p:spPr/>
        <p:txBody>
          <a:bodyPr/>
          <a:lstStyle/>
          <a:p>
            <a:r>
              <a:rPr lang="en-GB" sz="6000" dirty="0"/>
              <a:t>Setting the Scene: Accessibility Maturity</a:t>
            </a:r>
            <a:endParaRPr lang="en-US" sz="6000" dirty="0"/>
          </a:p>
        </p:txBody>
      </p:sp>
    </p:spTree>
    <p:extLst>
      <p:ext uri="{BB962C8B-B14F-4D97-AF65-F5344CB8AC3E}">
        <p14:creationId xmlns:p14="http://schemas.microsoft.com/office/powerpoint/2010/main" val="25978507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717A4-09F5-9CCB-BD99-EB0F54281A26}"/>
              </a:ext>
            </a:extLst>
          </p:cNvPr>
          <p:cNvSpPr>
            <a:spLocks noGrp="1"/>
          </p:cNvSpPr>
          <p:nvPr>
            <p:ph type="title"/>
          </p:nvPr>
        </p:nvSpPr>
        <p:spPr/>
        <p:txBody>
          <a:bodyPr/>
          <a:lstStyle/>
          <a:p>
            <a:r>
              <a:rPr lang="en-GB" dirty="0"/>
              <a:t>Thank You!</a:t>
            </a:r>
            <a:endParaRPr lang="en-US" dirty="0"/>
          </a:p>
        </p:txBody>
      </p:sp>
      <p:sp>
        <p:nvSpPr>
          <p:cNvPr id="5" name="Content Placeholder 4">
            <a:extLst>
              <a:ext uri="{FF2B5EF4-FFF2-40B4-BE49-F238E27FC236}">
                <a16:creationId xmlns:a16="http://schemas.microsoft.com/office/drawing/2014/main" id="{92E48249-9021-4F55-602E-B4BBCFC6DFB6}"/>
              </a:ext>
            </a:extLst>
          </p:cNvPr>
          <p:cNvSpPr>
            <a:spLocks noGrp="1"/>
          </p:cNvSpPr>
          <p:nvPr>
            <p:ph idx="1"/>
          </p:nvPr>
        </p:nvSpPr>
        <p:spPr/>
        <p:txBody>
          <a:bodyPr/>
          <a:lstStyle/>
          <a:p>
            <a:pPr marL="0" indent="0">
              <a:buNone/>
            </a:pPr>
            <a:r>
              <a:rPr lang="en-GB" dirty="0"/>
              <a:t>We appreciate you joining us today! If you have any questions or wish to discuss how Vispero can help you on your accessibility journey, please contact us!</a:t>
            </a:r>
          </a:p>
          <a:p>
            <a:pPr marL="0" indent="0">
              <a:buNone/>
            </a:pPr>
            <a:endParaRPr lang="en-GB" dirty="0"/>
          </a:p>
          <a:p>
            <a:pPr marL="0" indent="0">
              <a:buNone/>
            </a:pPr>
            <a:r>
              <a:rPr lang="en-GB" b="1" dirty="0"/>
              <a:t>David Sloan – </a:t>
            </a:r>
            <a:r>
              <a:rPr lang="en-GB" b="1" dirty="0">
                <a:hlinkClick r:id="rId3">
                  <a:extLst>
                    <a:ext uri="{A12FA001-AC4F-418D-AE19-62706E023703}">
                      <ahyp:hlinkClr xmlns:ahyp="http://schemas.microsoft.com/office/drawing/2018/hyperlinkcolor" val="tx"/>
                    </a:ext>
                  </a:extLst>
                </a:hlinkClick>
              </a:rPr>
              <a:t>dsloan@vispero.com</a:t>
            </a:r>
            <a:r>
              <a:rPr lang="en-GB" b="1" dirty="0"/>
              <a:t>	</a:t>
            </a:r>
            <a:r>
              <a:rPr lang="en-GB" dirty="0"/>
              <a:t>	</a:t>
            </a:r>
            <a:r>
              <a:rPr lang="en-GB" b="1" dirty="0"/>
              <a:t>Amy Major – </a:t>
            </a:r>
            <a:r>
              <a:rPr lang="en-GB" b="1" dirty="0">
                <a:hlinkClick r:id="rId4">
                  <a:extLst>
                    <a:ext uri="{A12FA001-AC4F-418D-AE19-62706E023703}">
                      <ahyp:hlinkClr xmlns:ahyp="http://schemas.microsoft.com/office/drawing/2018/hyperlinkcolor" val="tx"/>
                    </a:ext>
                  </a:extLst>
                </a:hlinkClick>
              </a:rPr>
              <a:t>amajor@vispero.com</a:t>
            </a:r>
            <a:endParaRPr lang="en-GB" b="1" dirty="0"/>
          </a:p>
          <a:p>
            <a:endParaRPr lang="en-US" b="1" dirty="0"/>
          </a:p>
        </p:txBody>
      </p:sp>
    </p:spTree>
    <p:extLst>
      <p:ext uri="{BB962C8B-B14F-4D97-AF65-F5344CB8AC3E}">
        <p14:creationId xmlns:p14="http://schemas.microsoft.com/office/powerpoint/2010/main" val="21264731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85D3-9181-D70E-CF42-8F754BC2231F}"/>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0B6EAE97-B134-8C14-1976-72E7EA4EFED3}"/>
              </a:ext>
            </a:extLst>
          </p:cNvPr>
          <p:cNvSpPr>
            <a:spLocks noGrp="1"/>
          </p:cNvSpPr>
          <p:nvPr>
            <p:ph type="title"/>
          </p:nvPr>
        </p:nvSpPr>
        <p:spPr/>
        <p:txBody>
          <a:bodyPr/>
          <a:lstStyle/>
          <a:p>
            <a:r>
              <a:rPr lang="en-US" dirty="0"/>
              <a:t>What motivates accessibility efforts?</a:t>
            </a:r>
          </a:p>
        </p:txBody>
      </p:sp>
      <p:sp>
        <p:nvSpPr>
          <p:cNvPr id="18" name="Content Placeholder 17">
            <a:extLst>
              <a:ext uri="{FF2B5EF4-FFF2-40B4-BE49-F238E27FC236}">
                <a16:creationId xmlns:a16="http://schemas.microsoft.com/office/drawing/2014/main" id="{E97481AA-FB1F-10F0-138C-666003ADCF8B}"/>
              </a:ext>
            </a:extLst>
          </p:cNvPr>
          <p:cNvSpPr>
            <a:spLocks noGrp="1"/>
          </p:cNvSpPr>
          <p:nvPr>
            <p:ph idx="1"/>
          </p:nvPr>
        </p:nvSpPr>
        <p:spPr>
          <a:xfrm>
            <a:off x="1066800" y="1798983"/>
            <a:ext cx="8456580" cy="4800600"/>
          </a:xfrm>
        </p:spPr>
        <p:txBody>
          <a:bodyPr>
            <a:normAutofit fontScale="92500"/>
          </a:bodyPr>
          <a:lstStyle/>
          <a:p>
            <a:r>
              <a:rPr lang="en-US" dirty="0"/>
              <a:t>Lawsuits</a:t>
            </a:r>
          </a:p>
          <a:p>
            <a:pPr lvl="1"/>
            <a:r>
              <a:rPr lang="en-US" dirty="0"/>
              <a:t>Anticipatory: risk management strategy</a:t>
            </a:r>
          </a:p>
          <a:p>
            <a:pPr lvl="1"/>
            <a:r>
              <a:rPr lang="en-US" dirty="0"/>
              <a:t>Actual: dealing with a complaint or resolution agreement</a:t>
            </a:r>
          </a:p>
          <a:p>
            <a:r>
              <a:rPr lang="en-US" dirty="0"/>
              <a:t>Meeting B2B demands for accessible products</a:t>
            </a:r>
          </a:p>
          <a:p>
            <a:pPr lvl="1"/>
            <a:r>
              <a:rPr lang="en-US" dirty="0"/>
              <a:t>Suppliers to public entities, regulated industries</a:t>
            </a:r>
          </a:p>
          <a:p>
            <a:r>
              <a:rPr lang="en-US" dirty="0"/>
              <a:t>Keeping up with competitors</a:t>
            </a:r>
          </a:p>
          <a:p>
            <a:r>
              <a:rPr lang="en-US" b="1" dirty="0"/>
              <a:t>Realizing accessibility means designing a better product for a growing proportion of the target audience</a:t>
            </a:r>
          </a:p>
          <a:p>
            <a:pPr marL="0" indent="0">
              <a:buNone/>
            </a:pPr>
            <a:endParaRPr lang="en-US" dirty="0"/>
          </a:p>
        </p:txBody>
      </p:sp>
      <p:sp>
        <p:nvSpPr>
          <p:cNvPr id="2" name="TextBox 1" descr="Motivation starts from risk aversion - avoiding lawsuits - to seizing the opportunity to improve product quality and reach.">
            <a:extLst>
              <a:ext uri="{FF2B5EF4-FFF2-40B4-BE49-F238E27FC236}">
                <a16:creationId xmlns:a16="http://schemas.microsoft.com/office/drawing/2014/main" id="{2B6ED090-4346-879D-9DD2-B44E4116CB65}"/>
              </a:ext>
            </a:extLst>
          </p:cNvPr>
          <p:cNvSpPr txBox="1"/>
          <p:nvPr/>
        </p:nvSpPr>
        <p:spPr>
          <a:xfrm>
            <a:off x="10233500" y="1938821"/>
            <a:ext cx="1264591" cy="461665"/>
          </a:xfrm>
          <a:prstGeom prst="rect">
            <a:avLst/>
          </a:prstGeom>
          <a:solidFill>
            <a:schemeClr val="bg1">
              <a:lumMod val="95000"/>
            </a:schemeClr>
          </a:solidFill>
          <a:ln w="12700">
            <a:solidFill>
              <a:srgbClr val="C00000"/>
            </a:solidFill>
          </a:ln>
        </p:spPr>
        <p:txBody>
          <a:bodyPr wrap="square" rtlCol="0">
            <a:spAutoFit/>
          </a:bodyPr>
          <a:lstStyle/>
          <a:p>
            <a:pPr algn="ctr"/>
            <a:r>
              <a:rPr lang="en-GB" sz="2400" b="1" dirty="0">
                <a:solidFill>
                  <a:srgbClr val="1A3B5B"/>
                </a:solidFill>
                <a:latin typeface="Open Sans" panose="020B0606030504020204" pitchFamily="34" charset="0"/>
                <a:ea typeface="Open Sans" panose="020B0606030504020204" pitchFamily="34" charset="0"/>
                <a:cs typeface="Open Sans" panose="020B0606030504020204" pitchFamily="34" charset="0"/>
              </a:rPr>
              <a:t>RISK</a:t>
            </a:r>
          </a:p>
        </p:txBody>
      </p:sp>
      <p:cxnSp>
        <p:nvCxnSpPr>
          <p:cNvPr id="4" name="Straight Arrow Connector 3" descr="Motivation starts from risk aversion - avoiding lawsuits - to seizing the opportunity to improve product quality and reach.">
            <a:extLst>
              <a:ext uri="{FF2B5EF4-FFF2-40B4-BE49-F238E27FC236}">
                <a16:creationId xmlns:a16="http://schemas.microsoft.com/office/drawing/2014/main" id="{9ED81508-0445-D323-4C6E-7E464281BB0E}"/>
              </a:ext>
              <a:ext uri="{C183D7F6-B498-43B3-948B-1728B52AA6E4}">
                <adec:decorative xmlns:adec="http://schemas.microsoft.com/office/drawing/2017/decorative" val="1"/>
              </a:ext>
            </a:extLst>
          </p:cNvPr>
          <p:cNvCxnSpPr>
            <a:cxnSpLocks/>
            <a:stCxn id="2" idx="2"/>
            <a:endCxn id="5" idx="0"/>
          </p:cNvCxnSpPr>
          <p:nvPr/>
        </p:nvCxnSpPr>
        <p:spPr>
          <a:xfrm>
            <a:off x="10865796" y="2400486"/>
            <a:ext cx="0" cy="3315246"/>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descr="Motivation ranges from risk aversion - avoiding lawsuits - to seizing the opportunity to improve product quality and reach.">
            <a:extLst>
              <a:ext uri="{FF2B5EF4-FFF2-40B4-BE49-F238E27FC236}">
                <a16:creationId xmlns:a16="http://schemas.microsoft.com/office/drawing/2014/main" id="{DFD13E4A-2E02-A517-BAB9-21B70BB2EFC6}"/>
              </a:ext>
            </a:extLst>
          </p:cNvPr>
          <p:cNvSpPr txBox="1"/>
          <p:nvPr/>
        </p:nvSpPr>
        <p:spPr>
          <a:xfrm>
            <a:off x="9659566" y="5715732"/>
            <a:ext cx="2412460" cy="461665"/>
          </a:xfrm>
          <a:prstGeom prst="rect">
            <a:avLst/>
          </a:prstGeom>
          <a:solidFill>
            <a:schemeClr val="bg1">
              <a:lumMod val="95000"/>
            </a:schemeClr>
          </a:solidFill>
          <a:ln w="12700">
            <a:solidFill>
              <a:srgbClr val="C00000"/>
            </a:solidFill>
          </a:ln>
        </p:spPr>
        <p:txBody>
          <a:bodyPr wrap="square" rtlCol="0">
            <a:spAutoFit/>
          </a:bodyPr>
          <a:lstStyle/>
          <a:p>
            <a:pPr algn="ctr"/>
            <a:r>
              <a:rPr lang="en-GB" sz="2400" b="1">
                <a:solidFill>
                  <a:srgbClr val="1A3B5B"/>
                </a:solidFill>
                <a:latin typeface="Open Sans" panose="020B0606030504020204" pitchFamily="34" charset="0"/>
                <a:ea typeface="Open Sans" panose="020B0606030504020204" pitchFamily="34" charset="0"/>
                <a:cs typeface="Open Sans" panose="020B0606030504020204" pitchFamily="34" charset="0"/>
              </a:rPr>
              <a:t>OPPORTUNITY</a:t>
            </a:r>
          </a:p>
        </p:txBody>
      </p:sp>
    </p:spTree>
    <p:extLst>
      <p:ext uri="{BB962C8B-B14F-4D97-AF65-F5344CB8AC3E}">
        <p14:creationId xmlns:p14="http://schemas.microsoft.com/office/powerpoint/2010/main" val="1809567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95E9-5B29-072A-E59B-46B82F024E17}"/>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68B1C0D3-6171-2A10-9745-C8E7CE032D82}"/>
              </a:ext>
            </a:extLst>
          </p:cNvPr>
          <p:cNvSpPr>
            <a:spLocks noGrp="1"/>
          </p:cNvSpPr>
          <p:nvPr>
            <p:ph type="title"/>
          </p:nvPr>
        </p:nvSpPr>
        <p:spPr/>
        <p:txBody>
          <a:bodyPr/>
          <a:lstStyle/>
          <a:p>
            <a:r>
              <a:rPr lang="en-US" dirty="0"/>
              <a:t>Organizational accessibility maturity</a:t>
            </a:r>
          </a:p>
        </p:txBody>
      </p:sp>
      <p:sp>
        <p:nvSpPr>
          <p:cNvPr id="18" name="Content Placeholder 17">
            <a:extLst>
              <a:ext uri="{FF2B5EF4-FFF2-40B4-BE49-F238E27FC236}">
                <a16:creationId xmlns:a16="http://schemas.microsoft.com/office/drawing/2014/main" id="{16E19B75-EDE0-3426-74D7-C737C1C1E685}"/>
              </a:ext>
            </a:extLst>
          </p:cNvPr>
          <p:cNvSpPr>
            <a:spLocks noGrp="1"/>
          </p:cNvSpPr>
          <p:nvPr>
            <p:ph idx="1"/>
          </p:nvPr>
        </p:nvSpPr>
        <p:spPr>
          <a:xfrm>
            <a:off x="1066799" y="1798983"/>
            <a:ext cx="10194235" cy="4800600"/>
          </a:xfrm>
        </p:spPr>
        <p:txBody>
          <a:bodyPr>
            <a:normAutofit/>
          </a:bodyPr>
          <a:lstStyle/>
          <a:p>
            <a:r>
              <a:rPr lang="en-US" dirty="0"/>
              <a:t>Organizations are at different stages in their accessibility journey</a:t>
            </a:r>
          </a:p>
          <a:p>
            <a:r>
              <a:rPr lang="en-US" dirty="0"/>
              <a:t>Some organizations know where they stand and what they need to get to where they want to be; others may need guidance in identifying those needs</a:t>
            </a:r>
          </a:p>
          <a:p>
            <a:r>
              <a:rPr lang="en-US" dirty="0"/>
              <a:t>Establishing a sense of organizational accessibility maturity helps </a:t>
            </a:r>
            <a:r>
              <a:rPr lang="en-US" b="1" dirty="0"/>
              <a:t>identify current state </a:t>
            </a:r>
            <a:r>
              <a:rPr lang="en-US" dirty="0"/>
              <a:t>and how to </a:t>
            </a:r>
            <a:r>
              <a:rPr lang="en-US" b="1" dirty="0"/>
              <a:t>advance to a better future state </a:t>
            </a:r>
            <a:r>
              <a:rPr lang="en-US" dirty="0"/>
              <a:t>in a sustainable way</a:t>
            </a:r>
          </a:p>
          <a:p>
            <a:r>
              <a:rPr lang="en-US" dirty="0"/>
              <a:t>Advancing to a better future state is the focus of an accessibility program</a:t>
            </a:r>
          </a:p>
          <a:p>
            <a:pPr marL="0" indent="0">
              <a:buNone/>
            </a:pPr>
            <a:endParaRPr lang="en-US" dirty="0"/>
          </a:p>
        </p:txBody>
      </p:sp>
    </p:spTree>
    <p:extLst>
      <p:ext uri="{BB962C8B-B14F-4D97-AF65-F5344CB8AC3E}">
        <p14:creationId xmlns:p14="http://schemas.microsoft.com/office/powerpoint/2010/main" val="21098854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3A79-4686-3CB1-8D6A-804E5A33D1EE}"/>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80E70C3A-5C9A-B834-3AB5-F6297041F30F}"/>
              </a:ext>
            </a:extLst>
          </p:cNvPr>
          <p:cNvSpPr>
            <a:spLocks noGrp="1"/>
          </p:cNvSpPr>
          <p:nvPr>
            <p:ph type="title"/>
          </p:nvPr>
        </p:nvSpPr>
        <p:spPr/>
        <p:txBody>
          <a:bodyPr/>
          <a:lstStyle/>
          <a:p>
            <a:r>
              <a:rPr lang="en-US" dirty="0"/>
              <a:t>What does accessibility maturity look like?</a:t>
            </a:r>
          </a:p>
        </p:txBody>
      </p:sp>
      <p:sp>
        <p:nvSpPr>
          <p:cNvPr id="18" name="Content Placeholder 17">
            <a:extLst>
              <a:ext uri="{FF2B5EF4-FFF2-40B4-BE49-F238E27FC236}">
                <a16:creationId xmlns:a16="http://schemas.microsoft.com/office/drawing/2014/main" id="{F33E3D1D-D1A8-612F-5580-467B155711C4}"/>
              </a:ext>
            </a:extLst>
          </p:cNvPr>
          <p:cNvSpPr>
            <a:spLocks noGrp="1"/>
          </p:cNvSpPr>
          <p:nvPr>
            <p:ph idx="1"/>
          </p:nvPr>
        </p:nvSpPr>
        <p:spPr>
          <a:xfrm>
            <a:off x="1066799" y="1798983"/>
            <a:ext cx="10194235" cy="4800600"/>
          </a:xfrm>
        </p:spPr>
        <p:txBody>
          <a:bodyPr>
            <a:normAutofit/>
          </a:bodyPr>
          <a:lstStyle/>
          <a:p>
            <a:r>
              <a:rPr lang="en-US" sz="1800" dirty="0"/>
              <a:t>Organizations are at different stages in their accessibility journey. Maturity levels based on W3C Accessibility Maturity Model: </a:t>
            </a:r>
            <a:r>
              <a:rPr lang="en-US" sz="1800" dirty="0">
                <a:hlinkClick r:id="rId3"/>
              </a:rPr>
              <a:t>https://www.w3.org/TR/maturity-model/</a:t>
            </a:r>
            <a:r>
              <a:rPr lang="en-US" sz="1800" dirty="0"/>
              <a:t> </a:t>
            </a:r>
          </a:p>
          <a:p>
            <a:endParaRPr lang="en-US" sz="1800" dirty="0"/>
          </a:p>
          <a:p>
            <a:endParaRPr lang="en-US" dirty="0"/>
          </a:p>
        </p:txBody>
      </p:sp>
      <p:graphicFrame>
        <p:nvGraphicFramePr>
          <p:cNvPr id="3" name="Table 2">
            <a:extLst>
              <a:ext uri="{FF2B5EF4-FFF2-40B4-BE49-F238E27FC236}">
                <a16:creationId xmlns:a16="http://schemas.microsoft.com/office/drawing/2014/main" id="{7546A50E-EDAC-5A5C-081F-CC1155A2602E}"/>
              </a:ext>
            </a:extLst>
          </p:cNvPr>
          <p:cNvGraphicFramePr>
            <a:graphicFrameLocks noGrp="1"/>
          </p:cNvGraphicFramePr>
          <p:nvPr>
            <p:extLst>
              <p:ext uri="{D42A27DB-BD31-4B8C-83A1-F6EECF244321}">
                <p14:modId xmlns:p14="http://schemas.microsoft.com/office/powerpoint/2010/main" val="289246219"/>
              </p:ext>
            </p:extLst>
          </p:nvPr>
        </p:nvGraphicFramePr>
        <p:xfrm>
          <a:off x="1178349" y="2571143"/>
          <a:ext cx="10194235" cy="4028440"/>
        </p:xfrm>
        <a:graphic>
          <a:graphicData uri="http://schemas.openxmlformats.org/drawingml/2006/table">
            <a:tbl>
              <a:tblPr firstRow="1" bandRow="1">
                <a:tableStyleId>{5C22544A-7EE6-4342-B048-85BDC9FD1C3A}</a:tableStyleId>
              </a:tblPr>
              <a:tblGrid>
                <a:gridCol w="1873037">
                  <a:extLst>
                    <a:ext uri="{9D8B030D-6E8A-4147-A177-3AD203B41FA5}">
                      <a16:colId xmlns:a16="http://schemas.microsoft.com/office/drawing/2014/main" val="2551511002"/>
                    </a:ext>
                  </a:extLst>
                </a:gridCol>
                <a:gridCol w="8321198">
                  <a:extLst>
                    <a:ext uri="{9D8B030D-6E8A-4147-A177-3AD203B41FA5}">
                      <a16:colId xmlns:a16="http://schemas.microsoft.com/office/drawing/2014/main" val="4188429487"/>
                    </a:ext>
                  </a:extLst>
                </a:gridCol>
              </a:tblGrid>
              <a:tr h="370840">
                <a:tc>
                  <a:txBody>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Maturity level</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Characteristics</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49585739"/>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0 Inactive</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No organized accessibility efforts; anything that happens is ad-hoc, grassroots, and limited in scope/visibility.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have very limited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73039290"/>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1 Launched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Awareness of accessibility as something important; activities starting to happen; accessibility specialists identified; but knowledge limited and processes still not defined.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have limited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60885591"/>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2 Managed/</a:t>
                      </a:r>
                    </a:p>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Integrated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Accessibility program established with staff and leadership; accessibility integrated into policy and processes; knowledge and skills development underway; tools widely available.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 accessibility improving</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10593539"/>
                  </a:ext>
                </a:extLst>
              </a:tr>
              <a:tr h="370840">
                <a:tc>
                  <a:txBody>
                    <a:bodyPr/>
                    <a:lstStyle/>
                    <a:p>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3 Optimized</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dirty="0">
                          <a:solidFill>
                            <a:srgbClr val="1A3B5B"/>
                          </a:solidFill>
                          <a:latin typeface="Open Sans" panose="020B0606030504020204" pitchFamily="34" charset="0"/>
                          <a:ea typeface="Open Sans" panose="020B0606030504020204" pitchFamily="34" charset="0"/>
                          <a:cs typeface="Open Sans" panose="020B0606030504020204" pitchFamily="34" charset="0"/>
                        </a:rPr>
                        <a:t>Accessibility influences culture and digital strategy; accessibility embedded as a core professional skill; data on accessibility progress captured and used to adjust strategy; </a:t>
                      </a:r>
                      <a:r>
                        <a:rPr lang="en-GB" b="1" dirty="0">
                          <a:solidFill>
                            <a:srgbClr val="1A3B5B"/>
                          </a:solidFill>
                          <a:latin typeface="Open Sans" panose="020B0606030504020204" pitchFamily="34" charset="0"/>
                          <a:ea typeface="Open Sans" panose="020B0606030504020204" pitchFamily="34" charset="0"/>
                          <a:cs typeface="Open Sans" panose="020B0606030504020204" pitchFamily="34" charset="0"/>
                        </a:rPr>
                        <a:t>Digital products achieve high levels of accessibility</a:t>
                      </a:r>
                      <a:endParaRPr lang="en-US" b="1" dirty="0">
                        <a:solidFill>
                          <a:srgbClr val="1A3B5B"/>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44693067"/>
                  </a:ext>
                </a:extLst>
              </a:tr>
            </a:tbl>
          </a:graphicData>
        </a:graphic>
      </p:graphicFrame>
    </p:spTree>
    <p:extLst>
      <p:ext uri="{BB962C8B-B14F-4D97-AF65-F5344CB8AC3E}">
        <p14:creationId xmlns:p14="http://schemas.microsoft.com/office/powerpoint/2010/main" val="38130438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811D-D381-5E54-0200-E9FC5ACC7DB9}"/>
              </a:ext>
            </a:extLst>
          </p:cNvPr>
          <p:cNvSpPr>
            <a:spLocks noGrp="1"/>
          </p:cNvSpPr>
          <p:nvPr>
            <p:ph type="title"/>
          </p:nvPr>
        </p:nvSpPr>
        <p:spPr/>
        <p:txBody>
          <a:bodyPr/>
          <a:lstStyle/>
          <a:p>
            <a:r>
              <a:rPr lang="en-GB" dirty="0"/>
              <a:t>Dimensions of organizational accessibility maturity</a:t>
            </a:r>
            <a:endParaRPr lang="en-US" dirty="0"/>
          </a:p>
        </p:txBody>
      </p:sp>
      <p:sp>
        <p:nvSpPr>
          <p:cNvPr id="3" name="Content Placeholder 2">
            <a:extLst>
              <a:ext uri="{FF2B5EF4-FFF2-40B4-BE49-F238E27FC236}">
                <a16:creationId xmlns:a16="http://schemas.microsoft.com/office/drawing/2014/main" id="{6F7A3F8F-5E9F-9512-EB7A-7E9127B4B3DE}"/>
              </a:ext>
            </a:extLst>
          </p:cNvPr>
          <p:cNvSpPr>
            <a:spLocks noGrp="1"/>
          </p:cNvSpPr>
          <p:nvPr>
            <p:ph idx="1"/>
          </p:nvPr>
        </p:nvSpPr>
        <p:spPr>
          <a:xfrm>
            <a:off x="1066800" y="2070100"/>
            <a:ext cx="10058400" cy="4622931"/>
          </a:xfrm>
        </p:spPr>
        <p:txBody>
          <a:bodyPr>
            <a:normAutofit fontScale="92500" lnSpcReduction="20000"/>
          </a:bodyPr>
          <a:lstStyle/>
          <a:p>
            <a:pPr marL="457200" indent="-457200">
              <a:buFont typeface="+mj-lt"/>
              <a:buAutoNum type="arabicPeriod"/>
            </a:pPr>
            <a:r>
              <a:rPr lang="en-GB" dirty="0"/>
              <a:t>Communications</a:t>
            </a:r>
          </a:p>
          <a:p>
            <a:pPr marL="457200" indent="-457200">
              <a:buFont typeface="+mj-lt"/>
              <a:buAutoNum type="arabicPeriod"/>
            </a:pPr>
            <a:r>
              <a:rPr lang="en-GB" dirty="0"/>
              <a:t>Information and communication technology (ICT) development lifecycle</a:t>
            </a:r>
          </a:p>
          <a:p>
            <a:pPr marL="457200" indent="-457200">
              <a:buFont typeface="+mj-lt"/>
              <a:buAutoNum type="arabicPeriod"/>
            </a:pPr>
            <a:r>
              <a:rPr lang="en-GB" dirty="0"/>
              <a:t>Knowledge and skills development</a:t>
            </a:r>
          </a:p>
          <a:p>
            <a:pPr marL="457200" indent="-457200">
              <a:buFont typeface="+mj-lt"/>
              <a:buAutoNum type="arabicPeriod"/>
            </a:pPr>
            <a:r>
              <a:rPr lang="en-GB" dirty="0"/>
              <a:t>Oversight and culture</a:t>
            </a:r>
          </a:p>
          <a:p>
            <a:pPr marL="457200" indent="-457200">
              <a:buFont typeface="+mj-lt"/>
              <a:buAutoNum type="arabicPeriod"/>
            </a:pPr>
            <a:r>
              <a:rPr lang="en-GB" dirty="0"/>
              <a:t>Personnel (inclusion for employees with disabilities)</a:t>
            </a:r>
          </a:p>
          <a:p>
            <a:pPr marL="457200" indent="-457200">
              <a:buFont typeface="+mj-lt"/>
              <a:buAutoNum type="arabicPeriod"/>
            </a:pPr>
            <a:r>
              <a:rPr lang="en-GB" dirty="0"/>
              <a:t>Procurement (of third-party information and communication technologies)</a:t>
            </a:r>
          </a:p>
          <a:p>
            <a:pPr marL="457200" indent="-457200">
              <a:buFont typeface="+mj-lt"/>
              <a:buAutoNum type="arabicPeriod"/>
            </a:pPr>
            <a:r>
              <a:rPr lang="en-GB" dirty="0"/>
              <a:t>Support (for customers/users with disabilities)</a:t>
            </a:r>
            <a:endParaRPr lang="en-US" dirty="0"/>
          </a:p>
          <a:p>
            <a:pPr marL="0" indent="0">
              <a:buNone/>
            </a:pPr>
            <a:r>
              <a:rPr lang="en-US" sz="1900" dirty="0"/>
              <a:t>Reference: W3C Accessibility Maturity Model: </a:t>
            </a:r>
            <a:r>
              <a:rPr lang="en-US" sz="1900" dirty="0">
                <a:hlinkClick r:id="rId2"/>
              </a:rPr>
              <a:t>https://www.w3.org/TR/maturity-model/</a:t>
            </a:r>
            <a:r>
              <a:rPr lang="en-US" sz="1900" dirty="0"/>
              <a:t> </a:t>
            </a:r>
          </a:p>
        </p:txBody>
      </p:sp>
    </p:spTree>
    <p:extLst>
      <p:ext uri="{BB962C8B-B14F-4D97-AF65-F5344CB8AC3E}">
        <p14:creationId xmlns:p14="http://schemas.microsoft.com/office/powerpoint/2010/main" val="37105004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B864-263F-C159-427F-D7343510E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C1830-8DF5-8132-3A9D-B828F36C6698}"/>
              </a:ext>
            </a:extLst>
          </p:cNvPr>
          <p:cNvSpPr>
            <a:spLocks noGrp="1"/>
          </p:cNvSpPr>
          <p:nvPr>
            <p:ph type="title"/>
          </p:nvPr>
        </p:nvSpPr>
        <p:spPr/>
        <p:txBody>
          <a:bodyPr>
            <a:normAutofit fontScale="90000"/>
          </a:bodyPr>
          <a:lstStyle/>
          <a:p>
            <a:r>
              <a:rPr lang="en-GB" sz="4400" dirty="0"/>
              <a:t>Advancing organizational maturity requires deliberate planning and support</a:t>
            </a:r>
            <a:endParaRPr lang="en-US" sz="4400" dirty="0"/>
          </a:p>
        </p:txBody>
      </p:sp>
      <p:sp>
        <p:nvSpPr>
          <p:cNvPr id="6" name="Content Placeholder 5">
            <a:extLst>
              <a:ext uri="{FF2B5EF4-FFF2-40B4-BE49-F238E27FC236}">
                <a16:creationId xmlns:a16="http://schemas.microsoft.com/office/drawing/2014/main" id="{58B75E43-53B0-8DB2-00D2-A14B056C514D}"/>
              </a:ext>
            </a:extLst>
          </p:cNvPr>
          <p:cNvSpPr>
            <a:spLocks noGrp="1"/>
          </p:cNvSpPr>
          <p:nvPr>
            <p:ph idx="1"/>
          </p:nvPr>
        </p:nvSpPr>
        <p:spPr/>
        <p:txBody>
          <a:bodyPr/>
          <a:lstStyle/>
          <a:p>
            <a:r>
              <a:rPr lang="en-GB" dirty="0"/>
              <a:t>Identifying scope of program based on maturity dimensions</a:t>
            </a:r>
          </a:p>
          <a:p>
            <a:r>
              <a:rPr lang="en-GB" dirty="0"/>
              <a:t>Establishing goals</a:t>
            </a:r>
          </a:p>
          <a:p>
            <a:r>
              <a:rPr lang="en-GB" dirty="0"/>
              <a:t>Securing budget, staffing, and leadership support to implement program</a:t>
            </a:r>
          </a:p>
          <a:p>
            <a:endParaRPr lang="en-GB" dirty="0"/>
          </a:p>
          <a:p>
            <a:r>
              <a:rPr lang="en-GB" dirty="0"/>
              <a:t>But how do you get started?</a:t>
            </a:r>
          </a:p>
          <a:p>
            <a:endParaRPr lang="en-US" dirty="0"/>
          </a:p>
        </p:txBody>
      </p:sp>
    </p:spTree>
    <p:extLst>
      <p:ext uri="{BB962C8B-B14F-4D97-AF65-F5344CB8AC3E}">
        <p14:creationId xmlns:p14="http://schemas.microsoft.com/office/powerpoint/2010/main" val="22547986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B8D0-142F-C074-9A9F-D1933A70016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8406D24-7ABA-767A-5C2A-858253899D7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B16312B-1B45-710F-28BB-850B4F63422B}"/>
              </a:ext>
            </a:extLst>
          </p:cNvPr>
          <p:cNvSpPr>
            <a:spLocks noGrp="1"/>
          </p:cNvSpPr>
          <p:nvPr>
            <p:ph type="title"/>
          </p:nvPr>
        </p:nvSpPr>
        <p:spPr>
          <a:xfrm>
            <a:off x="5196251" y="2412276"/>
            <a:ext cx="8101547" cy="1731758"/>
          </a:xfrm>
        </p:spPr>
        <p:txBody>
          <a:bodyPr/>
          <a:lstStyle/>
          <a:p>
            <a:r>
              <a:rPr lang="en-GB" sz="4800" dirty="0"/>
              <a:t>Getting started:</a:t>
            </a:r>
            <a:br>
              <a:rPr lang="en-GB" sz="4800" dirty="0"/>
            </a:br>
            <a:r>
              <a:rPr lang="en-GB" sz="4800" dirty="0"/>
              <a:t>Accessibility audits and accessibility program development</a:t>
            </a:r>
            <a:endParaRPr lang="en-US" sz="4800" dirty="0"/>
          </a:p>
        </p:txBody>
      </p:sp>
    </p:spTree>
    <p:extLst>
      <p:ext uri="{BB962C8B-B14F-4D97-AF65-F5344CB8AC3E}">
        <p14:creationId xmlns:p14="http://schemas.microsoft.com/office/powerpoint/2010/main" val="27756028"/>
      </p:ext>
    </p:extLst>
  </p:cSld>
  <p:clrMapOvr>
    <a:masterClrMapping/>
  </p:clrMapOvr>
  <p:transition>
    <p:fade/>
  </p:transition>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819335DA61F445824E8762C9B0BCBE" ma:contentTypeVersion="4" ma:contentTypeDescription="Create a new document." ma:contentTypeScope="" ma:versionID="deb3054f175b1f8da92c1da618a94354">
  <xsd:schema xmlns:xsd="http://www.w3.org/2001/XMLSchema" xmlns:xs="http://www.w3.org/2001/XMLSchema" xmlns:p="http://schemas.microsoft.com/office/2006/metadata/properties" xmlns:ns2="4ead34a9-028c-4dc2-bad9-76190af40ed1" targetNamespace="http://schemas.microsoft.com/office/2006/metadata/properties" ma:root="true" ma:fieldsID="f95e67c7eee759172991d69726b10f62" ns2:_="">
    <xsd:import namespace="4ead34a9-028c-4dc2-bad9-76190af40e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d34a9-028c-4dc2-bad9-76190af40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56562-3F92-4EC4-821C-986C5E613769}">
  <ds:schemaRefs>
    <ds:schemaRef ds:uri="http://schemas.microsoft.com/sharepoint/v3/contenttype/forms"/>
  </ds:schemaRefs>
</ds:datastoreItem>
</file>

<file path=customXml/itemProps2.xml><?xml version="1.0" encoding="utf-8"?>
<ds:datastoreItem xmlns:ds="http://schemas.openxmlformats.org/officeDocument/2006/customXml" ds:itemID="{D7B04704-3109-4C4C-B052-53695F54D9D4}">
  <ds:schemaRefs>
    <ds:schemaRef ds:uri="http://schemas.openxmlformats.org/package/2006/metadata/core-properties"/>
    <ds:schemaRef ds:uri="http://schemas.microsoft.com/office/2006/documentManagement/types"/>
    <ds:schemaRef ds:uri="http://schemas.microsoft.com/office/infopath/2007/PartnerControls"/>
    <ds:schemaRef ds:uri="4ead34a9-028c-4dc2-bad9-76190af40ed1"/>
    <ds:schemaRef ds:uri="http://schemas.microsoft.com/office/2006/metadata/properties"/>
    <ds:schemaRef ds:uri="http://www.w3.org/XML/1998/namespace"/>
    <ds:schemaRef ds:uri="http://purl.org/dc/terms/"/>
    <ds:schemaRef ds:uri="http://purl.org/dc/dcmitype/"/>
    <ds:schemaRef ds:uri="http://purl.org/dc/elements/1.1/"/>
  </ds:schemaRefs>
</ds:datastoreItem>
</file>

<file path=customXml/itemProps3.xml><?xml version="1.0" encoding="utf-8"?>
<ds:datastoreItem xmlns:ds="http://schemas.openxmlformats.org/officeDocument/2006/customXml" ds:itemID="{8CDAD081-4B69-4D43-A4D3-49319B063C68}">
  <ds:schemaRefs>
    <ds:schemaRef ds:uri="4ead34a9-028c-4dc2-bad9-76190af40e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1865</Words>
  <Application>Microsoft Office PowerPoint</Application>
  <PresentationFormat>Widescreen</PresentationFormat>
  <Paragraphs>224</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HGGothicE</vt:lpstr>
      <vt:lpstr>Arial</vt:lpstr>
      <vt:lpstr>Calibri</vt:lpstr>
      <vt:lpstr>Courier New</vt:lpstr>
      <vt:lpstr>Open Sans</vt:lpstr>
      <vt:lpstr>Roboto Slab</vt:lpstr>
      <vt:lpstr>Wingdings</vt:lpstr>
      <vt:lpstr>Office Theme</vt:lpstr>
      <vt:lpstr>Building a Complete Accessibility Program: From Audit to Long-Term Inclusion</vt:lpstr>
      <vt:lpstr>Agenda</vt:lpstr>
      <vt:lpstr>Setting the Scene: Accessibility Maturity</vt:lpstr>
      <vt:lpstr>What motivates accessibility efforts?</vt:lpstr>
      <vt:lpstr>Organizational accessibility maturity</vt:lpstr>
      <vt:lpstr>What does accessibility maturity look like?</vt:lpstr>
      <vt:lpstr>Dimensions of organizational accessibility maturity</vt:lpstr>
      <vt:lpstr>Advancing organizational maturity requires deliberate planning and support</vt:lpstr>
      <vt:lpstr>Getting started: Accessibility audits and accessibility program development</vt:lpstr>
      <vt:lpstr>Accessibility at an early stage of ICT development lifecycle maturity</vt:lpstr>
      <vt:lpstr>Improving accessibility maturity by shifting left</vt:lpstr>
      <vt:lpstr>Accessibility audits as a starting point</vt:lpstr>
      <vt:lpstr>Accessibility Audits – Ideal Context</vt:lpstr>
      <vt:lpstr>From Audit to Program</vt:lpstr>
      <vt:lpstr>Audits as insight to accessibility program strategy</vt:lpstr>
      <vt:lpstr>Accessibility Program: Key Features</vt:lpstr>
      <vt:lpstr>Building knowledge and skills</vt:lpstr>
      <vt:lpstr>Integrating accessibility into the ICT development process</vt:lpstr>
      <vt:lpstr>Including people with disabilities in user experience activities</vt:lpstr>
      <vt:lpstr>Procurement</vt:lpstr>
      <vt:lpstr>Governance and culture</vt:lpstr>
      <vt:lpstr>Reporting and monitoring</vt:lpstr>
      <vt:lpstr>Achievable program progress</vt:lpstr>
      <vt:lpstr>How Vispero Can Help Advance Maturity: Managed Service Offerings</vt:lpstr>
      <vt:lpstr>What does accessibility maturity look like? (refresher)</vt:lpstr>
      <vt:lpstr>1 Vispero Service Offerings</vt:lpstr>
      <vt:lpstr>2 Vispero Service Offerings</vt:lpstr>
      <vt:lpstr>3 Vispero Service Offerings</vt:lpstr>
      <vt:lpstr>Q &amp; A</vt:lpstr>
      <vt:lpstr>Thank You!</vt:lpstr>
    </vt:vector>
  </TitlesOfParts>
  <Company>Vispero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Accessibility Program - Vispero Webinar January 29 2026</dc:title>
  <dc:creator>David Sloan and Amy Major</dc:creator>
  <cp:lastModifiedBy>David Sloan</cp:lastModifiedBy>
  <cp:revision>7</cp:revision>
  <dcterms:created xsi:type="dcterms:W3CDTF">2021-01-15T13:22:52Z</dcterms:created>
  <dcterms:modified xsi:type="dcterms:W3CDTF">2026-01-29T15:06:56Z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0x01010004819335DA61F445824E8762C9B0BCBE</vt:lpwstr>
  </property>
</Properties>
</file>