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694" r:id="rId3"/>
    <p:sldId id="1717" r:id="rId4"/>
    <p:sldId id="1719" r:id="rId5"/>
    <p:sldId id="1711" r:id="rId6"/>
    <p:sldId id="1712" r:id="rId7"/>
    <p:sldId id="1713" r:id="rId8"/>
    <p:sldId id="1715" r:id="rId9"/>
    <p:sldId id="1703" r:id="rId10"/>
    <p:sldId id="1716" r:id="rId11"/>
    <p:sldId id="1720" r:id="rId12"/>
    <p:sldId id="1723" r:id="rId13"/>
    <p:sldId id="1724" r:id="rId14"/>
    <p:sldId id="1722" r:id="rId15"/>
    <p:sldId id="1721" r:id="rId16"/>
    <p:sldId id="16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71430-453E-934D-A9F6-2A4D962261F1}">
          <p14:sldIdLst>
            <p14:sldId id="256"/>
            <p14:sldId id="694"/>
            <p14:sldId id="1717"/>
            <p14:sldId id="1719"/>
            <p14:sldId id="1711"/>
            <p14:sldId id="1712"/>
            <p14:sldId id="1713"/>
            <p14:sldId id="1715"/>
            <p14:sldId id="1703"/>
            <p14:sldId id="1716"/>
            <p14:sldId id="1720"/>
            <p14:sldId id="1723"/>
            <p14:sldId id="1724"/>
            <p14:sldId id="1722"/>
            <p14:sldId id="1721"/>
          </p14:sldIdLst>
        </p14:section>
        <p14:section name="Untitled Section" id="{5DB6380B-7D97-6847-ADBA-11595E68E81F}">
          <p14:sldIdLst>
            <p14:sldId id="16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E18"/>
    <a:srgbClr val="8CAFB0"/>
    <a:srgbClr val="00202D"/>
    <a:srgbClr val="F97A17"/>
    <a:srgbClr val="F9B317"/>
    <a:srgbClr val="1A639E"/>
    <a:srgbClr val="003700"/>
    <a:srgbClr val="000000"/>
    <a:srgbClr val="E2188E"/>
    <a:srgbClr val="D2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1" autoAdjust="0"/>
    <p:restoredTop sz="86404" autoAdjust="0"/>
  </p:normalViewPr>
  <p:slideViewPr>
    <p:cSldViewPr showGuides="1">
      <p:cViewPr varScale="1">
        <p:scale>
          <a:sx n="135" d="100"/>
          <a:sy n="135" d="100"/>
        </p:scale>
        <p:origin x="448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2/24/23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5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2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3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98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64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9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2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2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4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8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61367"/>
            <a:ext cx="46783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27514" y="1167419"/>
            <a:ext cx="6813387" cy="445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pto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6" y="1023940"/>
            <a:ext cx="8665761" cy="51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67418"/>
            <a:ext cx="12192000" cy="569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810491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2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90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75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89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11_Title Slide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40532" y="1167419"/>
            <a:ext cx="4237795" cy="34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sz="5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4810326"/>
            <a:ext cx="12192000" cy="20476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Shape 122"/>
          <p:cNvSpPr/>
          <p:nvPr/>
        </p:nvSpPr>
        <p:spPr>
          <a:xfrm rot="10800000" flipH="1">
            <a:off x="-11576" y="4725568"/>
            <a:ext cx="12292315" cy="87941"/>
          </a:xfrm>
          <a:custGeom>
            <a:avLst/>
            <a:gdLst/>
            <a:ahLst/>
            <a:cxnLst/>
            <a:rect l="0" t="0" r="0" b="0"/>
            <a:pathLst>
              <a:path w="10010" h="10000" extrusionOk="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40532" y="5117011"/>
            <a:ext cx="3345656" cy="3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None/>
              <a:defRPr sz="1467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40532" y="5529967"/>
            <a:ext cx="334565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716069" y="0"/>
            <a:ext cx="3504377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138" y="1433191"/>
            <a:ext cx="8048625" cy="474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4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489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42" y="1610257"/>
            <a:ext cx="4201610" cy="2802085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4928" y="5186460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869408"/>
            <a:ext cx="12292315" cy="92601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928" y="5622565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29948" y="1925147"/>
            <a:ext cx="3642852" cy="493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726" r:id="rId4"/>
    <p:sldLayoutId id="2147483725" r:id="rId5"/>
    <p:sldLayoutId id="2147483727" r:id="rId6"/>
    <p:sldLayoutId id="2147483724" r:id="rId7"/>
    <p:sldLayoutId id="2147483728" r:id="rId8"/>
    <p:sldLayoutId id="2147483720" r:id="rId9"/>
    <p:sldLayoutId id="2147483721" r:id="rId10"/>
    <p:sldLayoutId id="2147483681" r:id="rId11"/>
    <p:sldLayoutId id="2147483682" r:id="rId12"/>
    <p:sldLayoutId id="2147483712" r:id="rId13"/>
    <p:sldLayoutId id="2147483723" r:id="rId14"/>
    <p:sldLayoutId id="2147483714" r:id="rId15"/>
    <p:sldLayoutId id="2147483736" r:id="rId16"/>
    <p:sldLayoutId id="2147483713" r:id="rId17"/>
    <p:sldLayoutId id="2147483719" r:id="rId18"/>
    <p:sldLayoutId id="2147483650" r:id="rId19"/>
    <p:sldLayoutId id="2147483679" r:id="rId20"/>
    <p:sldLayoutId id="2147483666" r:id="rId21"/>
    <p:sldLayoutId id="2147483667" r:id="rId22"/>
    <p:sldLayoutId id="2147483680" r:id="rId23"/>
    <p:sldLayoutId id="2147483668" r:id="rId24"/>
    <p:sldLayoutId id="2147483691" r:id="rId25"/>
    <p:sldLayoutId id="2147483669" r:id="rId26"/>
    <p:sldLayoutId id="2147483690" r:id="rId27"/>
    <p:sldLayoutId id="2147483662" r:id="rId28"/>
    <p:sldLayoutId id="2147483651" r:id="rId29"/>
    <p:sldLayoutId id="2147483692" r:id="rId30"/>
    <p:sldLayoutId id="2147483706" r:id="rId31"/>
    <p:sldLayoutId id="2147483652" r:id="rId32"/>
    <p:sldLayoutId id="2147483717" r:id="rId33"/>
    <p:sldLayoutId id="2147483653" r:id="rId34"/>
    <p:sldLayoutId id="2147483674" r:id="rId35"/>
    <p:sldLayoutId id="2147483684" r:id="rId36"/>
    <p:sldLayoutId id="2147483685" r:id="rId37"/>
    <p:sldLayoutId id="2147483688" r:id="rId38"/>
    <p:sldLayoutId id="2147483689" r:id="rId39"/>
    <p:sldLayoutId id="2147483697" r:id="rId40"/>
    <p:sldLayoutId id="2147483698" r:id="rId41"/>
    <p:sldLayoutId id="2147483686" r:id="rId42"/>
    <p:sldLayoutId id="2147483654" r:id="rId43"/>
    <p:sldLayoutId id="2147483675" r:id="rId44"/>
    <p:sldLayoutId id="2147483660" r:id="rId45"/>
    <p:sldLayoutId id="2147483661" r:id="rId46"/>
    <p:sldLayoutId id="2147483670" r:id="rId47"/>
    <p:sldLayoutId id="2147483696" r:id="rId48"/>
    <p:sldLayoutId id="2147483702" r:id="rId49"/>
    <p:sldLayoutId id="2147483671" r:id="rId50"/>
    <p:sldLayoutId id="2147483701" r:id="rId51"/>
    <p:sldLayoutId id="2147483672" r:id="rId52"/>
    <p:sldLayoutId id="2147483700" r:id="rId53"/>
    <p:sldLayoutId id="2147483673" r:id="rId54"/>
    <p:sldLayoutId id="2147483699" r:id="rId55"/>
    <p:sldLayoutId id="2147483656" r:id="rId56"/>
    <p:sldLayoutId id="2147483657" r:id="rId57"/>
    <p:sldLayoutId id="2147483655" r:id="rId58"/>
    <p:sldLayoutId id="2147483718" r:id="rId59"/>
    <p:sldLayoutId id="2147483658" r:id="rId60"/>
    <p:sldLayoutId id="2147483659" r:id="rId61"/>
    <p:sldLayoutId id="2147483676" r:id="rId62"/>
    <p:sldLayoutId id="2147483663" r:id="rId63"/>
    <p:sldLayoutId id="2147483664" r:id="rId64"/>
    <p:sldLayoutId id="2147483665" r:id="rId65"/>
    <p:sldLayoutId id="2147483678" r:id="rId66"/>
    <p:sldLayoutId id="2147483705" r:id="rId67"/>
    <p:sldLayoutId id="2147483704" r:id="rId68"/>
    <p:sldLayoutId id="2147483703" r:id="rId69"/>
    <p:sldLayoutId id="2147483677" r:id="rId70"/>
    <p:sldLayoutId id="2147483683" r:id="rId71"/>
    <p:sldLayoutId id="2147483707" r:id="rId72"/>
    <p:sldLayoutId id="2147483708" r:id="rId73"/>
    <p:sldLayoutId id="2147483715" r:id="rId74"/>
    <p:sldLayoutId id="2147483729" r:id="rId75"/>
    <p:sldLayoutId id="2147483731" r:id="rId76"/>
    <p:sldLayoutId id="2147483732" r:id="rId77"/>
    <p:sldLayoutId id="2147483734" r:id="rId7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23B973-7474-C046-AE4E-7308367F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185" y="1948152"/>
            <a:ext cx="4274114" cy="21397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2AD9E-BAFB-7A42-B134-21A434D11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0" y="1730816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60017-7125-5042-8D57-F8E5F882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1000" y="1730816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1D1EF3-0AA6-F149-B5E4-56B40C8DB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9351" y="1730816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43A16-5FFC-1E4A-9748-3ED3A0335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2600" y="1730816"/>
            <a:ext cx="4953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8EAA6-6E35-924C-92F3-585A26261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185" y="1686920"/>
            <a:ext cx="6248415" cy="261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E2D899-3FA5-46D8-9B06-72A92410C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1752600"/>
            <a:ext cx="4953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54D21F-2D7E-48B4-AFF9-AECE879DE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7600" y="17526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6B3E4D-9E70-4AF2-9095-8F26CFE51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8600" y="17526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26AF22-4714-424A-B104-6D0877084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6951" y="17526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btitle 19">
            <a:extLst>
              <a:ext uri="{FF2B5EF4-FFF2-40B4-BE49-F238E27FC236}">
                <a16:creationId xmlns:a16="http://schemas.microsoft.com/office/drawing/2014/main" id="{86D595DA-4B86-4EDA-803F-42FDC0078826}"/>
              </a:ext>
            </a:extLst>
          </p:cNvPr>
          <p:cNvSpPr txBox="1">
            <a:spLocks/>
          </p:cNvSpPr>
          <p:nvPr/>
        </p:nvSpPr>
        <p:spPr>
          <a:xfrm>
            <a:off x="130580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7F63A-105B-4550-8C62-B6DABEAEE886}"/>
              </a:ext>
            </a:extLst>
          </p:cNvPr>
          <p:cNvSpPr txBox="1"/>
          <p:nvPr/>
        </p:nvSpPr>
        <p:spPr>
          <a:xfrm>
            <a:off x="157089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cpike@tpgi.com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567ED05-9E9F-4F89-94D8-9531167F3D53}"/>
              </a:ext>
            </a:extLst>
          </p:cNvPr>
          <p:cNvSpPr txBox="1">
            <a:spLocks/>
          </p:cNvSpPr>
          <p:nvPr/>
        </p:nvSpPr>
        <p:spPr>
          <a:xfrm>
            <a:off x="152400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  <p:sp>
        <p:nvSpPr>
          <p:cNvPr id="5" name="AutoShape 2" descr="https://previews.dropbox.com/p/thumb/AArKfLD_T9aQcDzRAJEjpLxnLB4CKM6N1qBBUotw8IKTxJzUJsUqtMmHiFw_KqVKrlK6dQnuEIf6GHGrOF3pYAB9xlNRRB0rs7TNupjTySOcSdvC-inmEDXi61yqX7q8MGZN1dyYyc7EISY5Mj9nJATW00ZGwA5F6wOezqv4jxtmeK4ilFq4zHFRwBbZdNmjq3i9beAq5-u03rbpHNvkltPvzhfBoWM-ABo7geppe1vfZiGaz3vhpn0BDO1h89aDmsbjEyZVfY5EBa_dJiBwZ2STE2LsakWG-Qya_rISKGRaeO1pl6G2viRYtpoiY20VtUU_R54NROI81mlKZ3Oh1-aT/p.png?fv_content=true&amp;size_mode=5">
            <a:extLst>
              <a:ext uri="{FF2B5EF4-FFF2-40B4-BE49-F238E27FC236}">
                <a16:creationId xmlns:a16="http://schemas.microsoft.com/office/drawing/2014/main" id="{AD470034-9566-438E-9B54-3984672948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1207E1-DB7B-4568-AF9E-C6985056C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073" y="609600"/>
            <a:ext cx="2200058" cy="847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DBF56-0A9D-6A4E-B11E-BC84FF03C7B5}"/>
              </a:ext>
            </a:extLst>
          </p:cNvPr>
          <p:cNvSpPr txBox="1"/>
          <p:nvPr/>
        </p:nvSpPr>
        <p:spPr>
          <a:xfrm>
            <a:off x="11430000" y="2930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E35F4D-91D2-5642-9A14-1D53B7301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966" y="1676400"/>
            <a:ext cx="6275634" cy="3843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48624-AB7B-779C-BF25-FBCD0BA2BD91}"/>
              </a:ext>
            </a:extLst>
          </p:cNvPr>
          <p:cNvSpPr txBox="1"/>
          <p:nvPr/>
        </p:nvSpPr>
        <p:spPr>
          <a:xfrm>
            <a:off x="309074" y="1905000"/>
            <a:ext cx="406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Hands-on with JAWS Inspect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A54C7-CB9E-22FF-64B2-1BD342C29111}"/>
              </a:ext>
            </a:extLst>
          </p:cNvPr>
          <p:cNvSpPr txBox="1"/>
          <p:nvPr/>
        </p:nvSpPr>
        <p:spPr>
          <a:xfrm>
            <a:off x="309074" y="2376672"/>
            <a:ext cx="406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Five Screen Reader Accessibility Tests You Should Always Do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Subtitle 19">
            <a:extLst>
              <a:ext uri="{FF2B5EF4-FFF2-40B4-BE49-F238E27FC236}">
                <a16:creationId xmlns:a16="http://schemas.microsoft.com/office/drawing/2014/main" id="{364629BF-9484-C299-EC8A-2AE5A63903EC}"/>
              </a:ext>
            </a:extLst>
          </p:cNvPr>
          <p:cNvSpPr txBox="1">
            <a:spLocks/>
          </p:cNvSpPr>
          <p:nvPr/>
        </p:nvSpPr>
        <p:spPr>
          <a:xfrm>
            <a:off x="2444075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Brian Elton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416D7-C812-ECDE-9A64-425FCDE754E2}"/>
              </a:ext>
            </a:extLst>
          </p:cNvPr>
          <p:cNvSpPr txBox="1"/>
          <p:nvPr/>
        </p:nvSpPr>
        <p:spPr>
          <a:xfrm>
            <a:off x="2470584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belton@tpgi.com</a:t>
            </a:r>
            <a:endParaRPr lang="en-US" sz="1200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3C16208-9378-724D-44A7-60E03A890B52}"/>
              </a:ext>
            </a:extLst>
          </p:cNvPr>
          <p:cNvSpPr txBox="1">
            <a:spLocks/>
          </p:cNvSpPr>
          <p:nvPr/>
        </p:nvSpPr>
        <p:spPr>
          <a:xfrm>
            <a:off x="2465895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 Manager, Training</a:t>
            </a:r>
          </a:p>
        </p:txBody>
      </p:sp>
    </p:spTree>
    <p:extLst>
      <p:ext uri="{BB962C8B-B14F-4D97-AF65-F5344CB8AC3E}">
        <p14:creationId xmlns:p14="http://schemas.microsoft.com/office/powerpoint/2010/main" val="178057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382938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Pipeline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4FF6B8-8097-6390-5777-F5016ED91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10668000" cy="46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9829800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5100" b="1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Developers</a:t>
            </a:r>
            <a:r>
              <a:rPr lang="en-IE" sz="2600" b="1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  <a:t>Keyboard and interaction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  <a:t>Name</a:t>
            </a: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, role and state information</a:t>
            </a:r>
          </a:p>
          <a:p>
            <a:pPr marL="0" indent="0">
              <a:buNone/>
            </a:pPr>
            <a:r>
              <a:rPr lang="en-IE" sz="4400" b="1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Content Authors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Alternate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Link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Headings and structure</a:t>
            </a:r>
          </a:p>
          <a:p>
            <a:pPr marL="0" indent="0">
              <a:buNone/>
            </a:pPr>
            <a:r>
              <a:rPr lang="en-IE" sz="4400" b="1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Designers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Use of Colour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Reflow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Contrast</a:t>
            </a:r>
            <a:endParaRPr lang="en-IE" b="0" i="0" u="none" strike="noStrike" dirty="0">
              <a:solidFill>
                <a:schemeClr val="accent1">
                  <a:lumMod val="10000"/>
                </a:schemeClr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Role Based Testing</a:t>
            </a:r>
          </a:p>
        </p:txBody>
      </p:sp>
    </p:spTree>
    <p:extLst>
      <p:ext uri="{BB962C8B-B14F-4D97-AF65-F5344CB8AC3E}">
        <p14:creationId xmlns:p14="http://schemas.microsoft.com/office/powerpoint/2010/main" val="218329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5029200" cy="43434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JAWS Inspect</a:t>
            </a:r>
          </a:p>
          <a:p>
            <a:pPr marL="0" indent="0">
              <a:buNone/>
            </a:pPr>
            <a:endParaRPr lang="en-IE" i="0" u="none" strike="noStrike" dirty="0">
              <a:solidFill>
                <a:schemeClr val="accent1">
                  <a:lumMod val="10000"/>
                </a:schemeClr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IE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+mn-lt"/>
              </a:rPr>
              <a:t>Check ima</a:t>
            </a: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+mn-lt"/>
              </a:rPr>
              <a:t>ges have alternate text</a:t>
            </a: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JAWS with other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4763-6E53-46CF-801E-44DDA4BE3584}"/>
              </a:ext>
            </a:extLst>
          </p:cNvPr>
          <p:cNvSpPr txBox="1"/>
          <p:nvPr/>
        </p:nvSpPr>
        <p:spPr>
          <a:xfrm>
            <a:off x="6327742" y="2438400"/>
            <a:ext cx="54832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</a:rPr>
              <a:t>ARC Toolkit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Check alternate text is correctly coded and not duplicated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993A2-CC81-E93A-E265-6C39F23B6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91000"/>
            <a:ext cx="3795423" cy="2038764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F437B20C-2CA1-EEA4-65AC-D73654A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6" y="4553757"/>
            <a:ext cx="4940300" cy="1562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5F20A-4FC2-B482-C196-B1B48665CB18}"/>
              </a:ext>
            </a:extLst>
          </p:cNvPr>
          <p:cNvSpPr txBox="1"/>
          <p:nvPr/>
        </p:nvSpPr>
        <p:spPr>
          <a:xfrm>
            <a:off x="7010400" y="474871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</a:t>
            </a:r>
            <a:r>
              <a:rPr lang="en-IE" b="0" i="0" dirty="0" err="1">
                <a:solidFill>
                  <a:srgbClr val="D91E18"/>
                </a:solidFill>
                <a:effectLst/>
                <a:latin typeface="SFMono-Regular"/>
              </a:rPr>
              <a:t>img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 </a:t>
            </a:r>
            <a:r>
              <a:rPr lang="en-IE" b="0" i="0" dirty="0" err="1">
                <a:solidFill>
                  <a:srgbClr val="D91E18"/>
                </a:solidFill>
                <a:effectLst/>
                <a:latin typeface="SFMono-Regular"/>
              </a:rPr>
              <a:t>src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 =  “</a:t>
            </a:r>
            <a:r>
              <a:rPr lang="en-IE" b="0" i="0" dirty="0">
                <a:solidFill>
                  <a:srgbClr val="00B050"/>
                </a:solidFill>
                <a:effectLst/>
                <a:latin typeface="SFMono-Regular"/>
              </a:rPr>
              <a:t>https://www.amazon.com/media/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”</a:t>
            </a:r>
            <a:r>
              <a:rPr lang="en-IE" b="0" i="0" dirty="0">
                <a:solidFill>
                  <a:srgbClr val="00B050"/>
                </a:solidFill>
                <a:effectLst/>
                <a:latin typeface="SFMono-Regular"/>
              </a:rPr>
              <a:t> 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alt=</a:t>
            </a:r>
            <a:r>
              <a:rPr lang="en-IE" b="0" i="0" dirty="0">
                <a:solidFill>
                  <a:srgbClr val="008000"/>
                </a:solidFill>
                <a:effectLst/>
                <a:latin typeface="SFMono-Regular"/>
              </a:rPr>
              <a:t>“Devices Deals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&gt;&lt;/</a:t>
            </a:r>
            <a:r>
              <a:rPr lang="en-IE" b="0" i="0" dirty="0" err="1">
                <a:solidFill>
                  <a:srgbClr val="D91E18"/>
                </a:solidFill>
                <a:effectLst/>
                <a:latin typeface="SFMono-Regular"/>
              </a:rPr>
              <a:t>img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5029200" cy="43434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accent1">
                    <a:lumMod val="10000"/>
                  </a:schemeClr>
                </a:solidFill>
                <a:latin typeface="Helvetica" pitchFamily="2" charset="0"/>
              </a:rPr>
              <a:t>JAWS Inspect</a:t>
            </a:r>
          </a:p>
          <a:p>
            <a:pPr marL="0" indent="0">
              <a:buNone/>
            </a:pPr>
            <a:endParaRPr lang="en-IE" i="0" u="none" strike="noStrike" dirty="0">
              <a:solidFill>
                <a:schemeClr val="accent1">
                  <a:lumMod val="10000"/>
                </a:schemeClr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IE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+mn-lt"/>
              </a:rPr>
              <a:t>Check fields are labelled</a:t>
            </a: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JAWS with other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4763-6E53-46CF-801E-44DDA4BE3584}"/>
              </a:ext>
            </a:extLst>
          </p:cNvPr>
          <p:cNvSpPr txBox="1"/>
          <p:nvPr/>
        </p:nvSpPr>
        <p:spPr>
          <a:xfrm>
            <a:off x="6327742" y="2438400"/>
            <a:ext cx="54832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</a:rPr>
              <a:t>ARC Toolkit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Check labels are programmatically connected to fields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67EEB43F-9017-B255-1BC7-543F0D27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6" y="4553757"/>
            <a:ext cx="4940300" cy="156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55AB-67AC-0075-AA88-C7326580512A}"/>
              </a:ext>
            </a:extLst>
          </p:cNvPr>
          <p:cNvSpPr txBox="1"/>
          <p:nvPr/>
        </p:nvSpPr>
        <p:spPr>
          <a:xfrm>
            <a:off x="7145387" y="4800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&lt;label for = “</a:t>
            </a:r>
            <a:r>
              <a:rPr lang="en-IE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SFMono-Regular"/>
              </a:rPr>
              <a:t>firstname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”&gt;  </a:t>
            </a:r>
          </a:p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&lt;input type =“</a:t>
            </a:r>
            <a:r>
              <a:rPr lang="en-IE" b="0" i="0" dirty="0">
                <a:solidFill>
                  <a:schemeClr val="accent3">
                    <a:lumMod val="75000"/>
                  </a:schemeClr>
                </a:solidFill>
                <a:effectLst/>
                <a:latin typeface="SFMono-Regular"/>
              </a:rPr>
              <a:t>text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”</a:t>
            </a:r>
            <a:r>
              <a:rPr lang="en-IE" b="0" i="0" dirty="0">
                <a:solidFill>
                  <a:srgbClr val="00B050"/>
                </a:solidFill>
                <a:effectLst/>
                <a:latin typeface="SFMono-Regular"/>
              </a:rPr>
              <a:t> 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id=“</a:t>
            </a:r>
            <a:r>
              <a:rPr lang="en-IE" b="0" i="0" dirty="0" err="1">
                <a:solidFill>
                  <a:srgbClr val="008000"/>
                </a:solidFill>
                <a:effectLst/>
                <a:latin typeface="SFMono-Regular"/>
              </a:rPr>
              <a:t>firstname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”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&gt;</a:t>
            </a:r>
          </a:p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&lt;/label&gt;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8534400" cy="31770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</a:rPr>
              <a:t>Easy to perform using 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Lucida Grande" panose="020B0600040502020204" pitchFamily="34" charset="0"/>
              </a:rPr>
              <a:t>Anyone can do them, little technical knowledge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Lucida Grande" panose="020B0600040502020204" pitchFamily="34" charset="0"/>
              </a:rPr>
              <a:t>Good indicators of overall accessibility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Lucida Grande" panose="020B0600040502020204" pitchFamily="34" charset="0"/>
              </a:rPr>
              <a:t>High impact for users</a:t>
            </a:r>
            <a:endParaRPr lang="en-IE" b="0" i="0" u="none" strike="noStrike" dirty="0">
              <a:solidFill>
                <a:schemeClr val="accent1">
                  <a:lumMod val="10000"/>
                </a:schemeClr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5 Accessibility Tests</a:t>
            </a:r>
          </a:p>
        </p:txBody>
      </p:sp>
    </p:spTree>
    <p:extLst>
      <p:ext uri="{BB962C8B-B14F-4D97-AF65-F5344CB8AC3E}">
        <p14:creationId xmlns:p14="http://schemas.microsoft.com/office/powerpoint/2010/main" val="147095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8534400" cy="31770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1: Non-text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2: Headings and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3: Form labels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4. Keyboard and interaction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5. Links and link text</a:t>
            </a: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5 Accessibility Tests</a:t>
            </a:r>
          </a:p>
        </p:txBody>
      </p:sp>
    </p:spTree>
    <p:extLst>
      <p:ext uri="{BB962C8B-B14F-4D97-AF65-F5344CB8AC3E}">
        <p14:creationId xmlns:p14="http://schemas.microsoft.com/office/powerpoint/2010/main" val="17065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 descr="&quot;&quot;" title="&quot;&quot;"/>
          <p:cNvSpPr/>
          <p:nvPr/>
        </p:nvSpPr>
        <p:spPr>
          <a:xfrm>
            <a:off x="4343400" y="540489"/>
            <a:ext cx="2743200" cy="1708718"/>
          </a:xfrm>
          <a:prstGeom prst="wedgeRectCallout">
            <a:avLst>
              <a:gd name="adj1" fmla="val 91423"/>
              <a:gd name="adj2" fmla="val 45993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>
            <a:softEdge rad="7244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1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Thank You!</a:t>
            </a:r>
            <a:endParaRPr lang="en-US" sz="11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D27D5-961A-1D41-9FBE-6CC95F23D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453699"/>
            <a:ext cx="100584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56784-0FBB-6542-A4E3-94E97351D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390">
            <a:off x="7415891" y="1130284"/>
            <a:ext cx="629937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E5E98-E024-4ED8-9F1D-EBFDEC83266E}"/>
              </a:ext>
            </a:extLst>
          </p:cNvPr>
          <p:cNvSpPr txBox="1"/>
          <p:nvPr/>
        </p:nvSpPr>
        <p:spPr>
          <a:xfrm>
            <a:off x="4214731" y="3429000"/>
            <a:ext cx="3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Charlie Pike</a:t>
            </a:r>
          </a:p>
          <a:p>
            <a:pPr algn="ctr"/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cpike@tpgi.com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05" y="2981581"/>
            <a:ext cx="7006389" cy="3177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JAWS Inspect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When and how to test with JAWS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5 </a:t>
            </a:r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Accessiblity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Checks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Demonstration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Q&amp;A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6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6093995" cy="317708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Job Access with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World’s most popular Windows screen 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Enables a blind or visually impaired user to read the text that is displayed on the computer screen with a speech synthesizer or braille display</a:t>
            </a: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10000"/>
                  </a:schemeClr>
                </a:solidFill>
              </a:rPr>
              <a:t>What is JAWS?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026" name="Picture 2" descr="JAWS Software">
            <a:extLst>
              <a:ext uri="{FF2B5EF4-FFF2-40B4-BE49-F238E27FC236}">
                <a16:creationId xmlns:a16="http://schemas.microsoft.com/office/drawing/2014/main" id="{C197DD5B-3087-B4AF-01D8-E97D077C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124200"/>
            <a:ext cx="3733800" cy="373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71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05" y="2981581"/>
            <a:ext cx="7006389" cy="31770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compatibility with screen readers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Evaluate the user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Go past guidelines to grasp accessibility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User challenges are easy to understand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It may be technically accessible, but is it usable?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Why test with JAWS?</a:t>
            </a:r>
          </a:p>
        </p:txBody>
      </p:sp>
    </p:spTree>
    <p:extLst>
      <p:ext uri="{BB962C8B-B14F-4D97-AF65-F5344CB8AC3E}">
        <p14:creationId xmlns:p14="http://schemas.microsoft.com/office/powerpoint/2010/main" val="21432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99873"/>
            <a:ext cx="9677400" cy="317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JAWS Inspect vastly simplifies accessibility and JAWS compatibility testing. Without the distraction of speech or the complex feature set of the end-user product, Inspect uses transcripts of JAWS output to help diagnose issues and share them easily across quality control and compliance systems.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480AC830-BC89-2A1D-3060-BA71218C1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934" b="-78934"/>
          <a:stretch>
            <a:fillRect/>
          </a:stretch>
        </p:blipFill>
        <p:spPr>
          <a:xfrm>
            <a:off x="4152899" y="-533400"/>
            <a:ext cx="4014473" cy="31770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60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51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Simplifies JAWS use for testers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Text transcript of JAWS output for use in bug tracking and compliance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Helps with the identification of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Rapid rollout with limited training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Demonstrates impact of accessibility on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Benefits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AB5B9C-AC2E-16FB-F49D-3A6CD59AE9CF}"/>
              </a:ext>
            </a:extLst>
          </p:cNvPr>
          <p:cNvSpPr>
            <a:spLocks noGrp="1"/>
          </p:cNvSpPr>
          <p:nvPr/>
        </p:nvSpPr>
        <p:spPr>
          <a:xfrm>
            <a:off x="381000" y="2590800"/>
            <a:ext cx="10058400" cy="3922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 clear visual illustration of what JAWS users experience on your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No need for accessibility expertise to read and understand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AE873-6AF9-B78C-3F2C-437764C9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86200"/>
            <a:ext cx="5213985" cy="28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053" y="2103437"/>
            <a:ext cx="313389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10000"/>
                  </a:schemeClr>
                </a:solidFill>
              </a:rPr>
              <a:t>When and How to Test with JAWS</a:t>
            </a:r>
          </a:p>
        </p:txBody>
      </p:sp>
    </p:spTree>
    <p:extLst>
      <p:ext uri="{BB962C8B-B14F-4D97-AF65-F5344CB8AC3E}">
        <p14:creationId xmlns:p14="http://schemas.microsoft.com/office/powerpoint/2010/main" val="63290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25B9967D-8EC5-6E4A-97C5-4B2CA2F1A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55" y="1524000"/>
            <a:ext cx="6227547" cy="4467283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1128EB-3BE8-DC4F-BFC3-36889BE24582}"/>
              </a:ext>
            </a:extLst>
          </p:cNvPr>
          <p:cNvGrpSpPr/>
          <p:nvPr/>
        </p:nvGrpSpPr>
        <p:grpSpPr>
          <a:xfrm>
            <a:off x="2620931" y="3856458"/>
            <a:ext cx="4028608" cy="923330"/>
            <a:chOff x="2620931" y="3856458"/>
            <a:chExt cx="4028608" cy="92333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F07A10-B362-0944-A27C-60004C7D653B}"/>
                </a:ext>
              </a:extLst>
            </p:cNvPr>
            <p:cNvCxnSpPr>
              <a:cxnSpLocks/>
            </p:cNvCxnSpPr>
            <p:nvPr/>
          </p:nvCxnSpPr>
          <p:spPr>
            <a:xfrm>
              <a:off x="4447072" y="4179624"/>
              <a:ext cx="220246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A7D756-1197-3D4B-9A1F-2DF58448FE74}"/>
                </a:ext>
              </a:extLst>
            </p:cNvPr>
            <p:cNvSpPr txBox="1"/>
            <p:nvPr/>
          </p:nvSpPr>
          <p:spPr>
            <a:xfrm>
              <a:off x="2620931" y="3856458"/>
              <a:ext cx="18261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AT Testing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User Feedback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User Research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D21B5F-9997-8F4B-AF50-DC9118194D22}"/>
              </a:ext>
            </a:extLst>
          </p:cNvPr>
          <p:cNvGrpSpPr/>
          <p:nvPr/>
        </p:nvGrpSpPr>
        <p:grpSpPr>
          <a:xfrm>
            <a:off x="7222139" y="1676692"/>
            <a:ext cx="1685077" cy="1331845"/>
            <a:chOff x="7222139" y="1676692"/>
            <a:chExt cx="1685077" cy="13318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04605B-D41C-CB49-808C-A028143C8D65}"/>
                </a:ext>
              </a:extLst>
            </p:cNvPr>
            <p:cNvSpPr txBox="1"/>
            <p:nvPr/>
          </p:nvSpPr>
          <p:spPr>
            <a:xfrm>
              <a:off x="7222139" y="167669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Domain Scans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09AA8E-AB55-0A4B-B27F-D7951B3EF169}"/>
                </a:ext>
              </a:extLst>
            </p:cNvPr>
            <p:cNvGrpSpPr/>
            <p:nvPr/>
          </p:nvGrpSpPr>
          <p:grpSpPr>
            <a:xfrm>
              <a:off x="7277100" y="1969824"/>
              <a:ext cx="800100" cy="1038713"/>
              <a:chOff x="7277100" y="1600200"/>
              <a:chExt cx="800100" cy="1038713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B302EF4-8B99-C343-B872-0553D16D37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5200" y="1600200"/>
                <a:ext cx="762000" cy="990600"/>
              </a:xfrm>
              <a:prstGeom prst="line">
                <a:avLst/>
              </a:prstGeom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4E5384A-46E8-6744-A4D0-6E29738E2455}"/>
                  </a:ext>
                </a:extLst>
              </p:cNvPr>
              <p:cNvSpPr/>
              <p:nvPr/>
            </p:nvSpPr>
            <p:spPr>
              <a:xfrm>
                <a:off x="7277100" y="2562713"/>
                <a:ext cx="76200" cy="76200"/>
              </a:xfrm>
              <a:prstGeom prst="ellipse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D08CE-4110-FD41-AD8D-3468069E4FA1}"/>
              </a:ext>
            </a:extLst>
          </p:cNvPr>
          <p:cNvGrpSpPr/>
          <p:nvPr/>
        </p:nvGrpSpPr>
        <p:grpSpPr>
          <a:xfrm>
            <a:off x="7840980" y="3918758"/>
            <a:ext cx="2850852" cy="369332"/>
            <a:chOff x="7840980" y="3918758"/>
            <a:chExt cx="2850852" cy="3693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362EAD-D637-A84F-9FEA-3A7839D98A0C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4103424"/>
              <a:ext cx="1447800" cy="0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9AEE2-CDB7-AB4A-8C51-994814BC4539}"/>
                </a:ext>
              </a:extLst>
            </p:cNvPr>
            <p:cNvSpPr txBox="1"/>
            <p:nvPr/>
          </p:nvSpPr>
          <p:spPr>
            <a:xfrm>
              <a:off x="9353004" y="3918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User Flows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22AC213-3667-4A4B-B751-AFFC33A5570A}"/>
                </a:ext>
              </a:extLst>
            </p:cNvPr>
            <p:cNvSpPr/>
            <p:nvPr/>
          </p:nvSpPr>
          <p:spPr>
            <a:xfrm>
              <a:off x="7840980" y="4065324"/>
              <a:ext cx="83820" cy="7620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6C4C25F-8778-B246-8EB0-B4BDFE0DAF2B}"/>
              </a:ext>
            </a:extLst>
          </p:cNvPr>
          <p:cNvGrpSpPr/>
          <p:nvPr/>
        </p:nvGrpSpPr>
        <p:grpSpPr>
          <a:xfrm>
            <a:off x="7104561" y="4595676"/>
            <a:ext cx="2403043" cy="1761891"/>
            <a:chOff x="7104561" y="4595676"/>
            <a:chExt cx="2403043" cy="176189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F56EC2-DB84-AF4B-A6C1-E4CFF6802C27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7142661" y="4636824"/>
              <a:ext cx="1182472" cy="135141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DAEB4F-4F3C-1643-B69C-398E72EBBF2E}"/>
                </a:ext>
              </a:extLst>
            </p:cNvPr>
            <p:cNvSpPr txBox="1"/>
            <p:nvPr/>
          </p:nvSpPr>
          <p:spPr>
            <a:xfrm>
              <a:off x="7142661" y="5988235"/>
              <a:ext cx="2364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Manual Expert Audits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C40555B-A266-6B46-B6F0-A6C86319CA2A}"/>
                </a:ext>
              </a:extLst>
            </p:cNvPr>
            <p:cNvSpPr/>
            <p:nvPr/>
          </p:nvSpPr>
          <p:spPr>
            <a:xfrm>
              <a:off x="7104561" y="4595676"/>
              <a:ext cx="76200" cy="7620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Peeling the Onion</a:t>
            </a:r>
          </a:p>
        </p:txBody>
      </p:sp>
    </p:spTree>
    <p:extLst>
      <p:ext uri="{BB962C8B-B14F-4D97-AF65-F5344CB8AC3E}">
        <p14:creationId xmlns:p14="http://schemas.microsoft.com/office/powerpoint/2010/main" val="26407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77298</TotalTime>
  <Words>456</Words>
  <Application>Microsoft Macintosh PowerPoint</Application>
  <PresentationFormat>Widescreen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HGGothicE</vt:lpstr>
      <vt:lpstr>Arial</vt:lpstr>
      <vt:lpstr>Calibri</vt:lpstr>
      <vt:lpstr>Courier New</vt:lpstr>
      <vt:lpstr>Helvetica</vt:lpstr>
      <vt:lpstr>Helvetica Neue</vt:lpstr>
      <vt:lpstr>Lucida Grande</vt:lpstr>
      <vt:lpstr>Noto Sans Symbols</vt:lpstr>
      <vt:lpstr>Open Sans Semibold</vt:lpstr>
      <vt:lpstr>Roboto Slab</vt:lpstr>
      <vt:lpstr>SFMono-Regular</vt:lpstr>
      <vt:lpstr>Wingdings</vt:lpstr>
      <vt:lpstr>Office Theme</vt:lpstr>
      <vt:lpstr>PowerPoint Presentation</vt:lpstr>
      <vt:lpstr>Agenda</vt:lpstr>
      <vt:lpstr>What is JAWS?</vt:lpstr>
      <vt:lpstr>Why test with JAWS?</vt:lpstr>
      <vt:lpstr>PowerPoint Presentation</vt:lpstr>
      <vt:lpstr>Benefits</vt:lpstr>
      <vt:lpstr>Benefits</vt:lpstr>
      <vt:lpstr>When and How to Test with JAWS</vt:lpstr>
      <vt:lpstr>Peeling the Onion</vt:lpstr>
      <vt:lpstr>Pipeline</vt:lpstr>
      <vt:lpstr>Role Based Testing</vt:lpstr>
      <vt:lpstr>JAWS with other Tools</vt:lpstr>
      <vt:lpstr>JAWS with other Tools</vt:lpstr>
      <vt:lpstr>5 Accessibility Tests</vt:lpstr>
      <vt:lpstr>5 Accessibility Tests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Toolkit Webinar</dc:title>
  <dc:subject/>
  <dc:creator>TPG</dc:creator>
  <cp:keywords/>
  <dc:description/>
  <cp:lastModifiedBy>Charlie Pike</cp:lastModifiedBy>
  <cp:revision>815</cp:revision>
  <dcterms:created xsi:type="dcterms:W3CDTF">2017-07-29T17:41:18Z</dcterms:created>
  <dcterms:modified xsi:type="dcterms:W3CDTF">2023-02-24T16:12:19Z</dcterms:modified>
  <cp:category/>
</cp:coreProperties>
</file>