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364" r:id="rId5"/>
    <p:sldId id="1376" r:id="rId6"/>
    <p:sldId id="1377" r:id="rId7"/>
    <p:sldId id="928" r:id="rId8"/>
    <p:sldId id="1383" r:id="rId9"/>
    <p:sldId id="1399" r:id="rId10"/>
    <p:sldId id="1379" r:id="rId11"/>
    <p:sldId id="1400" r:id="rId12"/>
    <p:sldId id="1384" r:id="rId13"/>
    <p:sldId id="1397" r:id="rId14"/>
    <p:sldId id="1395" r:id="rId15"/>
    <p:sldId id="1396" r:id="rId16"/>
    <p:sldId id="1385" r:id="rId17"/>
    <p:sldId id="1389" r:id="rId18"/>
    <p:sldId id="1390" r:id="rId19"/>
    <p:sldId id="1391" r:id="rId20"/>
    <p:sldId id="1381" r:id="rId21"/>
    <p:sldId id="1386" r:id="rId22"/>
    <p:sldId id="1392" r:id="rId23"/>
    <p:sldId id="1382" r:id="rId24"/>
    <p:sldId id="1387" r:id="rId25"/>
    <p:sldId id="1393" r:id="rId26"/>
    <p:sldId id="1394" r:id="rId27"/>
    <p:sldId id="1388" r:id="rId28"/>
    <p:sldId id="1014"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title" id="{AD4150AC-A4C6-4F26-8AA4-811B18F6245C}">
          <p14:sldIdLst>
            <p14:sldId id="364"/>
          </p14:sldIdLst>
        </p14:section>
        <p14:section name="Introduction" id="{67EA7D85-712E-4560-B79E-9B270195CAC3}">
          <p14:sldIdLst>
            <p14:sldId id="1376"/>
            <p14:sldId id="1377"/>
          </p14:sldIdLst>
        </p14:section>
        <p14:section name="Background" id="{4418F64F-6BF5-449C-AAA8-75B9938D0CD8}">
          <p14:sldIdLst>
            <p14:sldId id="928"/>
            <p14:sldId id="1383"/>
            <p14:sldId id="1399"/>
          </p14:sldIdLst>
        </p14:section>
        <p14:section name="Details of the rule" id="{397D18C4-3F78-4DB7-9977-AE0CC631A6F0}">
          <p14:sldIdLst>
            <p14:sldId id="1379"/>
            <p14:sldId id="1400"/>
            <p14:sldId id="1384"/>
            <p14:sldId id="1397"/>
            <p14:sldId id="1395"/>
            <p14:sldId id="1396"/>
            <p14:sldId id="1385"/>
            <p14:sldId id="1389"/>
            <p14:sldId id="1390"/>
            <p14:sldId id="1391"/>
          </p14:sldIdLst>
        </p14:section>
        <p14:section name="How the rule supports usability" id="{E0BB8F10-AE8E-4A11-B73E-EEC8B4481C4B}">
          <p14:sldIdLst>
            <p14:sldId id="1381"/>
            <p14:sldId id="1386"/>
            <p14:sldId id="1392"/>
          </p14:sldIdLst>
        </p14:section>
        <p14:section name="Adapting to the rule" id="{3F34AE37-5A8A-478C-B326-6250DDEF6B7B}">
          <p14:sldIdLst>
            <p14:sldId id="1382"/>
            <p14:sldId id="1387"/>
            <p14:sldId id="1393"/>
            <p14:sldId id="1394"/>
          </p14:sldIdLst>
        </p14:section>
        <p14:section name="Close" id="{667DF4ED-9825-49C8-A24D-6C8DCBF1BC37}">
          <p14:sldIdLst>
            <p14:sldId id="1388"/>
            <p14:sldId id="101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Travis Brown" initials="TB" lastIdx="14" clrIdx="6">
    <p:extLst>
      <p:ext uri="{19B8F6BF-5375-455C-9EA6-DF929625EA0E}">
        <p15:presenceInfo xmlns:p15="http://schemas.microsoft.com/office/powerpoint/2012/main" userId="S::tbrown@tpgi.com::b4a28253-2f7f-4f55-a8bc-05cd32e81a84" providerId="AD"/>
      </p:ext>
    </p:extLst>
  </p:cmAuthor>
  <p:cmAuthor id="1" name="Matt Feldman" initials="MF" lastIdx="1" clrIdx="0"/>
  <p:cmAuthor id="8" name="Brad Henry" initials="BH" lastIdx="4" clrIdx="7">
    <p:extLst>
      <p:ext uri="{19B8F6BF-5375-455C-9EA6-DF929625EA0E}">
        <p15:presenceInfo xmlns:p15="http://schemas.microsoft.com/office/powerpoint/2012/main" userId="S::bhenry@paciellogroup.onmicrosoft.com::4c2f4af8-75e4-4a56-bfc5-8095413d36a6" providerId="AD"/>
      </p:ext>
    </p:extLst>
  </p:cmAuthor>
  <p:cmAuthor id="2" name="Matt Feldman" initials="MF [2]" lastIdx="1" clrIdx="1"/>
  <p:cmAuthor id="3" name="Matt Feldman" initials="MF [3]" lastIdx="1" clrIdx="2"/>
  <p:cmAuthor id="4" name="Marissa Sapega" initials="MS" lastIdx="1" clrIdx="3">
    <p:extLst>
      <p:ext uri="{19B8F6BF-5375-455C-9EA6-DF929625EA0E}">
        <p15:presenceInfo xmlns:p15="http://schemas.microsoft.com/office/powerpoint/2012/main" userId="S::msapega@paciellogroup.onmicrosoft.com::2e4a50be-ddbe-47b0-91e7-d802e67350d0" providerId="AD"/>
      </p:ext>
    </p:extLst>
  </p:cmAuthor>
  <p:cmAuthor id="5" name="Marissa Sapega" initials="MS [2]" lastIdx="1" clrIdx="4">
    <p:extLst>
      <p:ext uri="{19B8F6BF-5375-455C-9EA6-DF929625EA0E}">
        <p15:presenceInfo xmlns:p15="http://schemas.microsoft.com/office/powerpoint/2012/main" userId="S::msapega@tpgi.com::0ec66201-f55b-4757-8792-6d236d6d6d24" providerId="AD"/>
      </p:ext>
    </p:extLst>
  </p:cmAuthor>
  <p:cmAuthor id="6" name="Hans Hillen" initials="HH" lastIdx="9" clrIdx="5">
    <p:extLst>
      <p:ext uri="{19B8F6BF-5375-455C-9EA6-DF929625EA0E}">
        <p15:presenceInfo xmlns:p15="http://schemas.microsoft.com/office/powerpoint/2012/main" userId="S::hhillen@tpgi.com::9f5ea6c4-68ba-48e2-baa1-68285eca040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B5B"/>
    <a:srgbClr val="FE663B"/>
    <a:srgbClr val="EB4D00"/>
    <a:srgbClr val="3877BB"/>
    <a:srgbClr val="D4E6F4"/>
    <a:srgbClr val="F9B317"/>
    <a:srgbClr val="941100"/>
    <a:srgbClr val="000000"/>
    <a:srgbClr val="31A2F1"/>
    <a:srgbClr val="623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81161" autoAdjust="0"/>
  </p:normalViewPr>
  <p:slideViewPr>
    <p:cSldViewPr snapToGrid="0">
      <p:cViewPr varScale="1">
        <p:scale>
          <a:sx n="99" d="100"/>
          <a:sy n="99" d="100"/>
        </p:scale>
        <p:origin x="168"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488D9-06FB-6543-BBFF-1738237CD9EF}" type="datetimeFigureOut">
              <a:rPr lang="en-US" smtClean="0"/>
              <a:t>11/12/2024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55CA1-8AB9-7F4B-8B56-30FA76A0413A}" type="slidenum">
              <a:rPr lang="en-US" smtClean="0"/>
              <a:t>‹#›</a:t>
            </a:fld>
            <a:endParaRPr lang="en-US"/>
          </a:p>
        </p:txBody>
      </p:sp>
    </p:spTree>
    <p:extLst>
      <p:ext uri="{BB962C8B-B14F-4D97-AF65-F5344CB8AC3E}">
        <p14:creationId xmlns:p14="http://schemas.microsoft.com/office/powerpoint/2010/main" val="1395891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cfr.gov/current/title-28/part-35"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55CA1-8AB9-7F4B-8B56-30FA76A0413A}" type="slidenum">
              <a:rPr lang="en-US" smtClean="0"/>
              <a:t>1</a:t>
            </a:fld>
            <a:endParaRPr lang="en-US"/>
          </a:p>
        </p:txBody>
      </p:sp>
    </p:spTree>
    <p:extLst>
      <p:ext uri="{BB962C8B-B14F-4D97-AF65-F5344CB8AC3E}">
        <p14:creationId xmlns:p14="http://schemas.microsoft.com/office/powerpoint/2010/main" val="36183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WCAG 2.1 AA aligns with current standards in the EU (EN 301549, EAA) and provides a higher level of protection than required for federal entities in the US (covered by the revised Section 508 ICT standards)</a:t>
            </a:r>
          </a:p>
        </p:txBody>
      </p:sp>
      <p:sp>
        <p:nvSpPr>
          <p:cNvPr id="4" name="Slide Number Placeholder 3"/>
          <p:cNvSpPr>
            <a:spLocks noGrp="1"/>
          </p:cNvSpPr>
          <p:nvPr>
            <p:ph type="sldNum" sz="quarter" idx="5"/>
          </p:nvPr>
        </p:nvSpPr>
        <p:spPr/>
        <p:txBody>
          <a:bodyPr/>
          <a:lstStyle/>
          <a:p>
            <a:fld id="{2F455CA1-8AB9-7F4B-8B56-30FA76A0413A}" type="slidenum">
              <a:rPr lang="en-US" smtClean="0"/>
              <a:t>12</a:t>
            </a:fld>
            <a:endParaRPr lang="en-US"/>
          </a:p>
        </p:txBody>
      </p:sp>
    </p:spTree>
    <p:extLst>
      <p:ext uri="{BB962C8B-B14F-4D97-AF65-F5344CB8AC3E}">
        <p14:creationId xmlns:p14="http://schemas.microsoft.com/office/powerpoint/2010/main" val="22214863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DoJ</a:t>
            </a:r>
            <a:r>
              <a:rPr lang="en-GB" dirty="0"/>
              <a:t> set different deadlines based on the perceived capacity of a covered organization to meet the rule’s requirements and the likely effort that would be required based on quantity of content to address</a:t>
            </a:r>
          </a:p>
        </p:txBody>
      </p:sp>
      <p:sp>
        <p:nvSpPr>
          <p:cNvPr id="4" name="Slide Number Placeholder 3"/>
          <p:cNvSpPr>
            <a:spLocks noGrp="1"/>
          </p:cNvSpPr>
          <p:nvPr>
            <p:ph type="sldNum" sz="quarter" idx="5"/>
          </p:nvPr>
        </p:nvSpPr>
        <p:spPr/>
        <p:txBody>
          <a:bodyPr/>
          <a:lstStyle/>
          <a:p>
            <a:fld id="{2F455CA1-8AB9-7F4B-8B56-30FA76A0413A}" type="slidenum">
              <a:rPr lang="en-US" smtClean="0"/>
              <a:t>13</a:t>
            </a:fld>
            <a:endParaRPr lang="en-US"/>
          </a:p>
        </p:txBody>
      </p:sp>
    </p:spTree>
    <p:extLst>
      <p:ext uri="{BB962C8B-B14F-4D97-AF65-F5344CB8AC3E}">
        <p14:creationId xmlns:p14="http://schemas.microsoft.com/office/powerpoint/2010/main" val="3460067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14</a:t>
            </a:fld>
            <a:endParaRPr lang="en-US"/>
          </a:p>
        </p:txBody>
      </p:sp>
    </p:spTree>
    <p:extLst>
      <p:ext uri="{BB962C8B-B14F-4D97-AF65-F5344CB8AC3E}">
        <p14:creationId xmlns:p14="http://schemas.microsoft.com/office/powerpoint/2010/main" val="15701443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original NPRM included exceptions a significant proportion of content provided for educational purposes. Based on public comment to the NPRM, educational content was removed from the list of exceptions in the final rule</a:t>
            </a:r>
          </a:p>
        </p:txBody>
      </p:sp>
      <p:sp>
        <p:nvSpPr>
          <p:cNvPr id="4" name="Slide Number Placeholder 3"/>
          <p:cNvSpPr>
            <a:spLocks noGrp="1"/>
          </p:cNvSpPr>
          <p:nvPr>
            <p:ph type="sldNum" sz="quarter" idx="5"/>
          </p:nvPr>
        </p:nvSpPr>
        <p:spPr/>
        <p:txBody>
          <a:bodyPr/>
          <a:lstStyle/>
          <a:p>
            <a:fld id="{2F455CA1-8AB9-7F4B-8B56-30FA76A0413A}" type="slidenum">
              <a:rPr lang="en-US" smtClean="0"/>
              <a:t>15</a:t>
            </a:fld>
            <a:endParaRPr lang="en-US"/>
          </a:p>
        </p:txBody>
      </p:sp>
    </p:spTree>
    <p:extLst>
      <p:ext uri="{BB962C8B-B14F-4D97-AF65-F5344CB8AC3E}">
        <p14:creationId xmlns:p14="http://schemas.microsoft.com/office/powerpoint/2010/main" val="23387106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addresses a longstanding provision of the ADA. Requires detailed documentation to demonstrated undue burden or fundamental alteration</a:t>
            </a:r>
          </a:p>
          <a:p>
            <a:r>
              <a:rPr lang="en-GB" dirty="0"/>
              <a:t>#2 likely to be rare, but may be a solution for specific situations where a technology can’t be made fully accessible</a:t>
            </a:r>
          </a:p>
          <a:p>
            <a:r>
              <a:rPr lang="en-GB" dirty="0"/>
              <a:t>#3 defined as people with disabilities can </a:t>
            </a:r>
            <a:r>
              <a:rPr lang="en-US" dirty="0"/>
              <a:t>(a) Access the same information as individuals without disabilities; (b) Engage in the same interactions as individuals without disabilities; (c) Conduct the same transactions as individuals without disabilities; and (d) Otherwise participate in or benefit from the same services, programs, and activities as individuals without disabilities.</a:t>
            </a:r>
            <a:endParaRPr lang="en-GB" dirty="0"/>
          </a:p>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16</a:t>
            </a:fld>
            <a:endParaRPr lang="en-US"/>
          </a:p>
        </p:txBody>
      </p:sp>
    </p:spTree>
    <p:extLst>
      <p:ext uri="{BB962C8B-B14F-4D97-AF65-F5344CB8AC3E}">
        <p14:creationId xmlns:p14="http://schemas.microsoft.com/office/powerpoint/2010/main" val="23312345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18</a:t>
            </a:fld>
            <a:endParaRPr lang="en-US"/>
          </a:p>
        </p:txBody>
      </p:sp>
    </p:spTree>
    <p:extLst>
      <p:ext uri="{BB962C8B-B14F-4D97-AF65-F5344CB8AC3E}">
        <p14:creationId xmlns:p14="http://schemas.microsoft.com/office/powerpoint/2010/main" val="884206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19</a:t>
            </a:fld>
            <a:endParaRPr lang="en-US"/>
          </a:p>
        </p:txBody>
      </p:sp>
    </p:spTree>
    <p:extLst>
      <p:ext uri="{BB962C8B-B14F-4D97-AF65-F5344CB8AC3E}">
        <p14:creationId xmlns:p14="http://schemas.microsoft.com/office/powerpoint/2010/main" val="34934997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21</a:t>
            </a:fld>
            <a:endParaRPr lang="en-US"/>
          </a:p>
        </p:txBody>
      </p:sp>
    </p:spTree>
    <p:extLst>
      <p:ext uri="{BB962C8B-B14F-4D97-AF65-F5344CB8AC3E}">
        <p14:creationId xmlns:p14="http://schemas.microsoft.com/office/powerpoint/2010/main" val="36037993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22</a:t>
            </a:fld>
            <a:endParaRPr lang="en-US"/>
          </a:p>
        </p:txBody>
      </p:sp>
    </p:spTree>
    <p:extLst>
      <p:ext uri="{BB962C8B-B14F-4D97-AF65-F5344CB8AC3E}">
        <p14:creationId xmlns:p14="http://schemas.microsoft.com/office/powerpoint/2010/main" val="20801822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23</a:t>
            </a:fld>
            <a:endParaRPr lang="en-US"/>
          </a:p>
        </p:txBody>
      </p:sp>
    </p:spTree>
    <p:extLst>
      <p:ext uri="{BB962C8B-B14F-4D97-AF65-F5344CB8AC3E}">
        <p14:creationId xmlns:p14="http://schemas.microsoft.com/office/powerpoint/2010/main" val="1133472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455CA1-8AB9-7F4B-8B56-30FA76A0413A}" type="slidenum">
              <a:rPr lang="en-US" smtClean="0"/>
              <a:t>2</a:t>
            </a:fld>
            <a:endParaRPr lang="en-US"/>
          </a:p>
        </p:txBody>
      </p:sp>
    </p:spTree>
    <p:extLst>
      <p:ext uri="{BB962C8B-B14F-4D97-AF65-F5344CB8AC3E}">
        <p14:creationId xmlns:p14="http://schemas.microsoft.com/office/powerpoint/2010/main" val="172770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text of the rule includes valuable commentary from </a:t>
            </a:r>
            <a:r>
              <a:rPr lang="en-GB" dirty="0" err="1"/>
              <a:t>DoJ</a:t>
            </a:r>
            <a:r>
              <a:rPr lang="en-GB" dirty="0"/>
              <a:t> on how </a:t>
            </a:r>
            <a:r>
              <a:rPr lang="en-GB"/>
              <a:t>the Department </a:t>
            </a:r>
            <a:r>
              <a:rPr lang="en-GB" dirty="0"/>
              <a:t>responded to public feedback, including rationale for changing the text of the proposed rule (or not)</a:t>
            </a:r>
          </a:p>
        </p:txBody>
      </p:sp>
      <p:sp>
        <p:nvSpPr>
          <p:cNvPr id="4" name="Slide Number Placeholder 3"/>
          <p:cNvSpPr>
            <a:spLocks noGrp="1"/>
          </p:cNvSpPr>
          <p:nvPr>
            <p:ph type="sldNum" sz="quarter" idx="5"/>
          </p:nvPr>
        </p:nvSpPr>
        <p:spPr/>
        <p:txBody>
          <a:bodyPr/>
          <a:lstStyle/>
          <a:p>
            <a:fld id="{2F455CA1-8AB9-7F4B-8B56-30FA76A0413A}" type="slidenum">
              <a:rPr lang="en-US" smtClean="0"/>
              <a:t>24</a:t>
            </a:fld>
            <a:endParaRPr lang="en-US"/>
          </a:p>
        </p:txBody>
      </p:sp>
    </p:spTree>
    <p:extLst>
      <p:ext uri="{BB962C8B-B14F-4D97-AF65-F5344CB8AC3E}">
        <p14:creationId xmlns:p14="http://schemas.microsoft.com/office/powerpoint/2010/main" val="34331184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F455CA1-8AB9-7F4B-8B56-30FA76A0413A}" type="slidenum">
              <a:rPr lang="en-US" smtClean="0"/>
              <a:t>25</a:t>
            </a:fld>
            <a:endParaRPr lang="en-US"/>
          </a:p>
        </p:txBody>
      </p:sp>
    </p:spTree>
    <p:extLst>
      <p:ext uri="{BB962C8B-B14F-4D97-AF65-F5344CB8AC3E}">
        <p14:creationId xmlns:p14="http://schemas.microsoft.com/office/powerpoint/2010/main" val="604985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3</a:t>
            </a:fld>
            <a:endParaRPr lang="en-US"/>
          </a:p>
        </p:txBody>
      </p:sp>
    </p:spTree>
    <p:extLst>
      <p:ext uri="{BB962C8B-B14F-4D97-AF65-F5344CB8AC3E}">
        <p14:creationId xmlns:p14="http://schemas.microsoft.com/office/powerpoint/2010/main" val="31163144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0" dirty="0"/>
              <a:t>Over the last 10 years, the number of ADA lawsuits has generally increased </a:t>
            </a:r>
            <a:r>
              <a:rPr lang="en-GB" sz="1200" kern="0" dirty="0" err="1"/>
              <a:t>increased</a:t>
            </a:r>
            <a:r>
              <a:rPr lang="en-GB" sz="1200" kern="0" dirty="0"/>
              <a:t> in relation to digital accessibility. They have mostly addressed ADA Title III, rather than Title II.</a:t>
            </a:r>
            <a:endParaRPr lang="en-GB" sz="1200" dirty="0"/>
          </a:p>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5</a:t>
            </a:fld>
            <a:endParaRPr lang="en-US"/>
          </a:p>
        </p:txBody>
      </p:sp>
    </p:spTree>
    <p:extLst>
      <p:ext uri="{BB962C8B-B14F-4D97-AF65-F5344CB8AC3E}">
        <p14:creationId xmlns:p14="http://schemas.microsoft.com/office/powerpoint/2010/main" val="4231944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6</a:t>
            </a:fld>
            <a:endParaRPr lang="en-US"/>
          </a:p>
        </p:txBody>
      </p:sp>
    </p:spTree>
    <p:extLst>
      <p:ext uri="{BB962C8B-B14F-4D97-AF65-F5344CB8AC3E}">
        <p14:creationId xmlns:p14="http://schemas.microsoft.com/office/powerpoint/2010/main" val="74526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t>
            </a:r>
            <a:r>
              <a:rPr lang="en-GB" dirty="0" err="1"/>
              <a:t>DoJ</a:t>
            </a:r>
            <a:r>
              <a:rPr lang="en-GB" dirty="0"/>
              <a:t> has always maintained that ADA Title II applies to services and programs provided through websites and mobile apps. This rule communicates that through an extension to the ADA.</a:t>
            </a:r>
          </a:p>
          <a:p>
            <a:r>
              <a:rPr lang="en-GB" dirty="0"/>
              <a:t>Technically, the rule </a:t>
            </a:r>
            <a:r>
              <a:rPr lang="en-US" dirty="0"/>
              <a:t>adds a new subpart H to the title II ADA regulation, </a:t>
            </a:r>
            <a:r>
              <a:rPr lang="en-US" dirty="0">
                <a:hlinkClick r:id="rId3"/>
              </a:rPr>
              <a:t>28 CFR part 35</a:t>
            </a:r>
            <a:r>
              <a:rPr lang="en-US" dirty="0"/>
              <a:t>.</a:t>
            </a:r>
          </a:p>
          <a:p>
            <a:endParaRPr lang="en-US" dirty="0"/>
          </a:p>
          <a:p>
            <a:r>
              <a:rPr lang="en-US" dirty="0"/>
              <a:t>If another applicable federal, state or local law sets a higher requirement for a covered entity, that would still apply</a:t>
            </a:r>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8</a:t>
            </a:fld>
            <a:endParaRPr lang="en-US"/>
          </a:p>
        </p:txBody>
      </p:sp>
    </p:spTree>
    <p:extLst>
      <p:ext uri="{BB962C8B-B14F-4D97-AF65-F5344CB8AC3E}">
        <p14:creationId xmlns:p14="http://schemas.microsoft.com/office/powerpoint/2010/main" val="3507002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F455CA1-8AB9-7F4B-8B56-30FA76A0413A}" type="slidenum">
              <a:rPr lang="en-US" smtClean="0"/>
              <a:t>9</a:t>
            </a:fld>
            <a:endParaRPr lang="en-US"/>
          </a:p>
        </p:txBody>
      </p:sp>
    </p:spTree>
    <p:extLst>
      <p:ext uri="{BB962C8B-B14F-4D97-AF65-F5344CB8AC3E}">
        <p14:creationId xmlns:p14="http://schemas.microsoft.com/office/powerpoint/2010/main" val="248982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Section 504 rule specifies the same technical accessibility standards and exceptions as the ADA Title II rule</a:t>
            </a:r>
          </a:p>
          <a:p>
            <a:r>
              <a:rPr lang="en-GB" dirty="0"/>
              <a:t>The Section 1557 rule references the Section 504 rule for digital accessibility requirements</a:t>
            </a:r>
          </a:p>
          <a:p>
            <a:r>
              <a:rPr lang="en-GB" dirty="0"/>
              <a:t>This may be a trend toward harmonization of accessibility requirements in the public sector at least, and potentially also the private sector</a:t>
            </a:r>
          </a:p>
        </p:txBody>
      </p:sp>
      <p:sp>
        <p:nvSpPr>
          <p:cNvPr id="4" name="Slide Number Placeholder 3"/>
          <p:cNvSpPr>
            <a:spLocks noGrp="1"/>
          </p:cNvSpPr>
          <p:nvPr>
            <p:ph type="sldNum" sz="quarter" idx="5"/>
          </p:nvPr>
        </p:nvSpPr>
        <p:spPr/>
        <p:txBody>
          <a:bodyPr/>
          <a:lstStyle/>
          <a:p>
            <a:fld id="{2F455CA1-8AB9-7F4B-8B56-30FA76A0413A}" type="slidenum">
              <a:rPr lang="en-US" smtClean="0"/>
              <a:t>10</a:t>
            </a:fld>
            <a:endParaRPr lang="en-US"/>
          </a:p>
        </p:txBody>
      </p:sp>
    </p:spTree>
    <p:extLst>
      <p:ext uri="{BB962C8B-B14F-4D97-AF65-F5344CB8AC3E}">
        <p14:creationId xmlns:p14="http://schemas.microsoft.com/office/powerpoint/2010/main" val="3329761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some exceptions, discussed later in this presentation</a:t>
            </a:r>
          </a:p>
        </p:txBody>
      </p:sp>
      <p:sp>
        <p:nvSpPr>
          <p:cNvPr id="4" name="Slide Number Placeholder 3"/>
          <p:cNvSpPr>
            <a:spLocks noGrp="1"/>
          </p:cNvSpPr>
          <p:nvPr>
            <p:ph type="sldNum" sz="quarter" idx="5"/>
          </p:nvPr>
        </p:nvSpPr>
        <p:spPr/>
        <p:txBody>
          <a:bodyPr/>
          <a:lstStyle/>
          <a:p>
            <a:fld id="{2F455CA1-8AB9-7F4B-8B56-30FA76A0413A}" type="slidenum">
              <a:rPr lang="en-US" smtClean="0"/>
              <a:t>11</a:t>
            </a:fld>
            <a:endParaRPr lang="en-US"/>
          </a:p>
        </p:txBody>
      </p:sp>
    </p:spTree>
    <p:extLst>
      <p:ext uri="{BB962C8B-B14F-4D97-AF65-F5344CB8AC3E}">
        <p14:creationId xmlns:p14="http://schemas.microsoft.com/office/powerpoint/2010/main" val="13392794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EB146D3-C2CA-114D-AFBB-6BE6BD3840A4}"/>
              </a:ext>
            </a:extLst>
          </p:cNvPr>
          <p:cNvSpPr/>
          <p:nvPr userDrawn="1"/>
        </p:nvSpPr>
        <p:spPr>
          <a:xfrm>
            <a:off x="0" y="0"/>
            <a:ext cx="8621486"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915883" y="4618041"/>
            <a:ext cx="3840460" cy="369459"/>
          </a:xfrm>
        </p:spPr>
        <p:txBody>
          <a:bodyPr>
            <a:noAutofit/>
          </a:bodyPr>
          <a:lstStyle>
            <a:lvl1pPr marL="0" indent="0" algn="l">
              <a:buNone/>
              <a:defRPr sz="20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6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7" name="Graphic 6">
            <a:extLst>
              <a:ext uri="{FF2B5EF4-FFF2-40B4-BE49-F238E27FC236}">
                <a16:creationId xmlns:a16="http://schemas.microsoft.com/office/drawing/2014/main" id="{48A7D4F1-6B69-3343-9061-E645B995C58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4782" y="344634"/>
            <a:ext cx="6168732" cy="6168732"/>
          </a:xfrm>
          <a:prstGeom prst="rect">
            <a:avLst/>
          </a:prstGeom>
        </p:spPr>
      </p:pic>
      <p:pic>
        <p:nvPicPr>
          <p:cNvPr id="10" name="Picture 9" descr="Logo&#10;&#10;Description automatically generated">
            <a:extLst>
              <a:ext uri="{FF2B5EF4-FFF2-40B4-BE49-F238E27FC236}">
                <a16:creationId xmlns:a16="http://schemas.microsoft.com/office/drawing/2014/main" id="{0B6DD8C9-F29A-994C-BABD-DD7A451571F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pic>
        <p:nvPicPr>
          <p:cNvPr id="12" name="Graphic 11" descr="User outline">
            <a:extLst>
              <a:ext uri="{FF2B5EF4-FFF2-40B4-BE49-F238E27FC236}">
                <a16:creationId xmlns:a16="http://schemas.microsoft.com/office/drawing/2014/main" id="{98B39284-94E1-D84A-B46B-C1AF674ED0EE}"/>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6411933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Section Blu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1" name="Diagonal Stripe 10">
            <a:extLst>
              <a:ext uri="{FF2B5EF4-FFF2-40B4-BE49-F238E27FC236}">
                <a16:creationId xmlns:a16="http://schemas.microsoft.com/office/drawing/2014/main" id="{F4D2313D-445B-1749-9332-140F28D8FA48}"/>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ontent Placeholder 2">
            <a:extLst>
              <a:ext uri="{FF2B5EF4-FFF2-40B4-BE49-F238E27FC236}">
                <a16:creationId xmlns:a16="http://schemas.microsoft.com/office/drawing/2014/main" id="{CFCB8FB9-1DFE-DF48-B927-892C67DADE00}"/>
              </a:ext>
            </a:extLst>
          </p:cNvPr>
          <p:cNvSpPr>
            <a:spLocks noGrp="1"/>
          </p:cNvSpPr>
          <p:nvPr>
            <p:ph idx="1" hasCustomPrompt="1"/>
          </p:nvPr>
        </p:nvSpPr>
        <p:spPr>
          <a:xfrm>
            <a:off x="1066799" y="2254827"/>
            <a:ext cx="8131791" cy="3922136"/>
          </a:xfrm>
        </p:spPr>
        <p:txBody>
          <a:bodyPr numCol="1"/>
          <a:lstStyle>
            <a:lvl1pPr>
              <a:buClr>
                <a:srgbClr val="3877BB"/>
              </a:buClr>
              <a:defRPr>
                <a:solidFill>
                  <a:schemeClr val="accent1">
                    <a:lumMod val="10000"/>
                  </a:schemeClr>
                </a:solidFill>
              </a:defRPr>
            </a:lvl1pPr>
            <a:lvl2pPr>
              <a:buClr>
                <a:srgbClr val="3877BB"/>
              </a:buClr>
              <a:defRPr>
                <a:solidFill>
                  <a:schemeClr val="accent1">
                    <a:lumMod val="10000"/>
                  </a:schemeClr>
                </a:solidFill>
              </a:defRPr>
            </a:lvl2pPr>
            <a:lvl3pPr>
              <a:buClr>
                <a:srgbClr val="3877BB"/>
              </a:buClr>
              <a:defRPr>
                <a:solidFill>
                  <a:schemeClr val="accent1">
                    <a:lumMod val="10000"/>
                  </a:schemeClr>
                </a:solidFill>
              </a:defRPr>
            </a:lvl3pPr>
            <a:lvl4pPr>
              <a:buClr>
                <a:srgbClr val="3877BB"/>
              </a:buClr>
              <a:defRPr>
                <a:solidFill>
                  <a:schemeClr val="accent1">
                    <a:lumMod val="10000"/>
                  </a:schemeClr>
                </a:solidFill>
              </a:defRPr>
            </a:lvl4pPr>
            <a:lvl5pPr>
              <a:buClr>
                <a:srgbClr val="3877BB"/>
              </a:buClr>
              <a:defRPr>
                <a:solidFill>
                  <a:schemeClr val="accent1">
                    <a:lumMod val="1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4E78468F-6640-2043-896C-0F489B894DE6}"/>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7002147-2B19-F846-8342-4AB09A07BE24}"/>
              </a:ext>
            </a:extLst>
          </p:cNvPr>
          <p:cNvSpPr/>
          <p:nvPr userDrawn="1"/>
        </p:nvSpPr>
        <p:spPr>
          <a:xfrm>
            <a:off x="0" y="0"/>
            <a:ext cx="12191999" cy="1912139"/>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4E6F4"/>
              </a:solidFill>
            </a:endParaRPr>
          </a:p>
        </p:txBody>
      </p:sp>
      <p:sp>
        <p:nvSpPr>
          <p:cNvPr id="18" name="Title 1">
            <a:extLst>
              <a:ext uri="{FF2B5EF4-FFF2-40B4-BE49-F238E27FC236}">
                <a16:creationId xmlns:a16="http://schemas.microsoft.com/office/drawing/2014/main" id="{60339787-6830-C548-B652-89566B645CD4}"/>
              </a:ext>
            </a:extLst>
          </p:cNvPr>
          <p:cNvSpPr>
            <a:spLocks noGrp="1"/>
          </p:cNvSpPr>
          <p:nvPr>
            <p:ph type="title" hasCustomPrompt="1"/>
          </p:nvPr>
        </p:nvSpPr>
        <p:spPr>
          <a:xfrm>
            <a:off x="1066800" y="218364"/>
            <a:ext cx="9783170" cy="1433015"/>
          </a:xfrm>
        </p:spPr>
        <p:txBody>
          <a:bodyPr anchor="b" anchorCtr="0"/>
          <a:lstStyle>
            <a:lvl1pP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01560922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3877B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lvl1pPr>
            <a:lvl2pPr>
              <a:buClr>
                <a:srgbClr val="EB4D00"/>
              </a:buClr>
              <a:defRPr/>
            </a:lvl2pPr>
            <a:lvl3pPr>
              <a:buClr>
                <a:srgbClr val="EB4D00"/>
              </a:buClr>
              <a:defRPr/>
            </a:lvl3pPr>
            <a:lvl4pPr>
              <a:buClr>
                <a:srgbClr val="EB4D00"/>
              </a:buClr>
              <a:defRPr/>
            </a:lvl4pPr>
            <a:lvl5pPr>
              <a:buClr>
                <a:srgbClr val="EB4D0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387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334652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solidFill>
                  <a:schemeClr val="accent1">
                    <a:lumMod val="25000"/>
                  </a:schemeClr>
                </a:solidFill>
              </a:defRPr>
            </a:lvl1pPr>
            <a:lvl2pPr>
              <a:buClr>
                <a:srgbClr val="EB4D00"/>
              </a:buClr>
              <a:defRPr>
                <a:solidFill>
                  <a:schemeClr val="accent1">
                    <a:lumMod val="25000"/>
                  </a:schemeClr>
                </a:solidFill>
              </a:defRPr>
            </a:lvl2pPr>
            <a:lvl3pPr>
              <a:buClr>
                <a:srgbClr val="EB4D00"/>
              </a:buClr>
              <a:defRPr>
                <a:solidFill>
                  <a:schemeClr val="accent1">
                    <a:lumMod val="25000"/>
                  </a:schemeClr>
                </a:solidFill>
              </a:defRPr>
            </a:lvl3pPr>
            <a:lvl4pPr>
              <a:buClr>
                <a:srgbClr val="EB4D00"/>
              </a:buClr>
              <a:defRPr>
                <a:solidFill>
                  <a:schemeClr val="accent1">
                    <a:lumMod val="25000"/>
                  </a:schemeClr>
                </a:solidFill>
              </a:defRPr>
            </a:lvl4pPr>
            <a:lvl5pPr>
              <a:buClr>
                <a:srgbClr val="EB4D00"/>
              </a:buClr>
              <a:defRPr>
                <a:solidFill>
                  <a:schemeClr val="accent1">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844445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de Layou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p:txBody>
          <a:bodyPr/>
          <a:lstStyle>
            <a:lvl1pPr marL="0" indent="0">
              <a:spcBef>
                <a:spcPts val="0"/>
              </a:spcBef>
              <a:spcAft>
                <a:spcPts val="0"/>
              </a:spcAft>
              <a:buNone/>
              <a:defRPr>
                <a:latin typeface="Courier New" panose="02070309020205020404" pitchFamily="49" charset="0"/>
                <a:cs typeface="Courier New" panose="02070309020205020404" pitchFamily="49" charset="0"/>
              </a:defRPr>
            </a:lvl1pPr>
            <a:lvl2pPr marL="365760" indent="0">
              <a:spcBef>
                <a:spcPts val="0"/>
              </a:spcBef>
              <a:spcAft>
                <a:spcPts val="0"/>
              </a:spcAft>
              <a:buNone/>
              <a:defRPr>
                <a:latin typeface="Courier New" panose="02070309020205020404" pitchFamily="49" charset="0"/>
                <a:cs typeface="Courier New" panose="02070309020205020404" pitchFamily="49" charset="0"/>
              </a:defRPr>
            </a:lvl2pPr>
            <a:lvl3pPr marL="731520" indent="0">
              <a:spcBef>
                <a:spcPts val="0"/>
              </a:spcBef>
              <a:spcAft>
                <a:spcPts val="0"/>
              </a:spcAft>
              <a:buNone/>
              <a:defRPr>
                <a:latin typeface="Courier New" panose="02070309020205020404" pitchFamily="49" charset="0"/>
                <a:cs typeface="Courier New" panose="02070309020205020404" pitchFamily="49" charset="0"/>
              </a:defRPr>
            </a:lvl3pPr>
            <a:lvl4pPr marL="1097280" indent="0">
              <a:spcBef>
                <a:spcPts val="0"/>
              </a:spcBef>
              <a:spcAft>
                <a:spcPts val="0"/>
              </a:spcAft>
              <a:buNone/>
              <a:defRPr>
                <a:latin typeface="Courier New" panose="02070309020205020404" pitchFamily="49" charset="0"/>
                <a:cs typeface="Courier New" panose="02070309020205020404" pitchFamily="49" charset="0"/>
              </a:defRPr>
            </a:lvl4pPr>
            <a:lvl5pPr marL="1463040" indent="0">
              <a:spcBef>
                <a:spcPts val="0"/>
              </a:spcBef>
              <a:spcAft>
                <a:spcPts val="0"/>
              </a:spcAft>
              <a:buNone/>
              <a:defRPr>
                <a:latin typeface="Courier New" panose="02070309020205020404" pitchFamily="49" charset="0"/>
                <a:cs typeface="Courier New" panose="02070309020205020404" pitchFamily="49" charset="0"/>
              </a:defRPr>
            </a:lvl5pPr>
          </a:lstStyle>
          <a:p>
            <a:pPr lvl="0"/>
            <a:r>
              <a:rPr lang="en-US" dirty="0"/>
              <a:t>&lt;code examples&gt;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EEEFD1BD-01CC-4A4A-B6E4-2A6AA57D2D15}"/>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pic>
        <p:nvPicPr>
          <p:cNvPr id="5" name="Graphic 4">
            <a:extLst>
              <a:ext uri="{FF2B5EF4-FFF2-40B4-BE49-F238E27FC236}">
                <a16:creationId xmlns:a16="http://schemas.microsoft.com/office/drawing/2014/main" id="{525E4F7E-9D5C-0647-AE44-C114E20D4B7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366096815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Audi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reakou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Breakout</a:t>
            </a:r>
          </a:p>
        </p:txBody>
      </p:sp>
    </p:spTree>
    <p:extLst>
      <p:ext uri="{BB962C8B-B14F-4D97-AF65-F5344CB8AC3E}">
        <p14:creationId xmlns:p14="http://schemas.microsoft.com/office/powerpoint/2010/main" val="20571952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xercise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Exercise</a:t>
            </a:r>
          </a:p>
        </p:txBody>
      </p:sp>
    </p:spTree>
    <p:extLst>
      <p:ext uri="{BB962C8B-B14F-4D97-AF65-F5344CB8AC3E}">
        <p14:creationId xmlns:p14="http://schemas.microsoft.com/office/powerpoint/2010/main" val="348536852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estion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3" y="253693"/>
            <a:ext cx="10324353"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203384402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2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86875097"/>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11296609" y="6217621"/>
            <a:ext cx="731600" cy="5248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168832299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rgbClr val="1A3B5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pic>
        <p:nvPicPr>
          <p:cNvPr id="4" name="Picture 3" descr="Logo&#10;&#10;Description automatically generated">
            <a:extLst>
              <a:ext uri="{FF2B5EF4-FFF2-40B4-BE49-F238E27FC236}">
                <a16:creationId xmlns:a16="http://schemas.microsoft.com/office/drawing/2014/main" id="{D9DE154A-C79F-0F47-91E0-C4490C2FE6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sp>
        <p:nvSpPr>
          <p:cNvPr id="16" name="Rectangle 15">
            <a:extLst>
              <a:ext uri="{FF2B5EF4-FFF2-40B4-BE49-F238E27FC236}">
                <a16:creationId xmlns:a16="http://schemas.microsoft.com/office/drawing/2014/main" id="{81483517-6F39-774D-930D-AFDD4891821C}"/>
              </a:ext>
            </a:extLst>
          </p:cNvPr>
          <p:cNvSpPr/>
          <p:nvPr userDrawn="1"/>
        </p:nvSpPr>
        <p:spPr>
          <a:xfrm rot="20785132">
            <a:off x="7296447" y="-1107483"/>
            <a:ext cx="5959043" cy="8820185"/>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28E1A8D-8B79-6646-A108-3735C332D570}"/>
              </a:ext>
            </a:extLst>
          </p:cNvPr>
          <p:cNvSpPr/>
          <p:nvPr userDrawn="1"/>
        </p:nvSpPr>
        <p:spPr>
          <a:xfrm rot="20785132">
            <a:off x="7374430" y="-452585"/>
            <a:ext cx="381222" cy="8820185"/>
          </a:xfrm>
          <a:prstGeom prst="rect">
            <a:avLst/>
          </a:prstGeom>
          <a:solidFill>
            <a:srgbClr val="1A3B5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726DB18-06AA-0541-90F5-5EEBDE0F82AE}"/>
              </a:ext>
            </a:extLst>
          </p:cNvPr>
          <p:cNvSpPr/>
          <p:nvPr userDrawn="1"/>
        </p:nvSpPr>
        <p:spPr>
          <a:xfrm rot="5400000" flipH="1">
            <a:off x="9218991" y="-3235706"/>
            <a:ext cx="182648" cy="6207652"/>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D94ABFB-C94B-8045-9556-45C4E7D1038F}"/>
              </a:ext>
            </a:extLst>
          </p:cNvPr>
          <p:cNvSpPr/>
          <p:nvPr userDrawn="1"/>
        </p:nvSpPr>
        <p:spPr>
          <a:xfrm rot="5400000" flipH="1">
            <a:off x="10053382" y="4717989"/>
            <a:ext cx="182648" cy="4538873"/>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666351C-7F29-3C40-ABDA-9C808235A295}"/>
              </a:ext>
            </a:extLst>
          </p:cNvPr>
          <p:cNvSpPr/>
          <p:nvPr userDrawn="1"/>
        </p:nvSpPr>
        <p:spPr>
          <a:xfrm flipH="1">
            <a:off x="12252486" y="-40552"/>
            <a:ext cx="161656" cy="6936651"/>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ubtitle 2">
            <a:extLst>
              <a:ext uri="{FF2B5EF4-FFF2-40B4-BE49-F238E27FC236}">
                <a16:creationId xmlns:a16="http://schemas.microsoft.com/office/drawing/2014/main" id="{04D7C28C-CA19-8449-8852-7FF0B7A46A15}"/>
              </a:ext>
            </a:extLst>
          </p:cNvPr>
          <p:cNvSpPr>
            <a:spLocks noGrp="1"/>
          </p:cNvSpPr>
          <p:nvPr>
            <p:ph type="subTitle" idx="1" hasCustomPrompt="1"/>
          </p:nvPr>
        </p:nvSpPr>
        <p:spPr>
          <a:xfrm>
            <a:off x="1915883" y="4618041"/>
            <a:ext cx="3840460"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4" name="Text Placeholder 26">
            <a:extLst>
              <a:ext uri="{FF2B5EF4-FFF2-40B4-BE49-F238E27FC236}">
                <a16:creationId xmlns:a16="http://schemas.microsoft.com/office/drawing/2014/main" id="{C992668E-CFC3-D744-BBA3-1B3FCA29AC46}"/>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2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25" name="Graphic 24" descr="User outline">
            <a:extLst>
              <a:ext uri="{FF2B5EF4-FFF2-40B4-BE49-F238E27FC236}">
                <a16:creationId xmlns:a16="http://schemas.microsoft.com/office/drawing/2014/main" id="{91A24D51-61CC-F542-810A-6A75C4C5D5B8}"/>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380266322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ext Present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47414" y="699330"/>
            <a:ext cx="10023859" cy="1325563"/>
          </a:xfrm>
        </p:spPr>
        <p:txBody>
          <a:bodyPr wrap="square" anchor="b" anchorCtr="0">
            <a:normAutofit/>
          </a:bodyPr>
          <a:lstStyle>
            <a:lvl1pPr>
              <a:defRPr sz="7500"/>
            </a:lvl1pPr>
          </a:lstStyle>
          <a:p>
            <a:r>
              <a:rPr lang="en-US"/>
              <a:t>[Contents]</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2151893"/>
            <a:ext cx="5213684"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DEC458-5D80-4297-BD94-822086139C8E}"/>
              </a:ext>
            </a:extLst>
          </p:cNvPr>
          <p:cNvSpPr>
            <a:spLocks noGrp="1"/>
          </p:cNvSpPr>
          <p:nvPr>
            <p:ph idx="1"/>
          </p:nvPr>
        </p:nvSpPr>
        <p:spPr>
          <a:xfrm>
            <a:off x="959370" y="2999873"/>
            <a:ext cx="10043410" cy="3177089"/>
          </a:xfrm>
          <a:prstGeom prst="rect">
            <a:avLst/>
          </a:prstGeom>
        </p:spPr>
        <p:txBody>
          <a:bodyPr vert="horz" lIns="91440" tIns="45720" rIns="91440" bIns="45720" rtlCol="0">
            <a:normAutofit/>
          </a:bodyPr>
          <a:lstStyle>
            <a:lvl1pPr marL="342900" indent="-342900">
              <a:spcBef>
                <a:spcPts val="0"/>
              </a:spcBef>
              <a:buClr>
                <a:schemeClr val="accent6"/>
              </a:buClr>
              <a:buFont typeface="Wingdings" charset="2"/>
              <a:buChar char="§"/>
              <a:defRPr lang="en-US" dirty="0"/>
            </a:lvl1pPr>
            <a:lvl2pPr marL="822960" indent="-457200">
              <a:spcBef>
                <a:spcPts val="0"/>
              </a:spcBef>
              <a:buClr>
                <a:schemeClr val="tx1"/>
              </a:buClr>
              <a:buFont typeface="+mj-lt"/>
              <a:buAutoNum type="alphaUcPeriod"/>
              <a:defRPr lang="en-US" dirty="0"/>
            </a:lvl2pPr>
            <a:lvl3pPr marL="1188720" indent="-457200">
              <a:spcBef>
                <a:spcPts val="0"/>
              </a:spcBef>
              <a:buClr>
                <a:schemeClr val="tx1"/>
              </a:buClr>
              <a:buFont typeface="+mj-lt"/>
              <a:buAutoNum type="romanUcPeriod"/>
              <a:defRPr lang="en-US" dirty="0"/>
            </a:lvl3pPr>
            <a:lvl4pPr marL="1554480" indent="-457200">
              <a:spcBef>
                <a:spcPts val="0"/>
              </a:spcBef>
              <a:buClr>
                <a:schemeClr val="tx1"/>
              </a:buClr>
              <a:buFont typeface="+mj-lt"/>
              <a:buAutoNum type="romanUcPeriod"/>
              <a:defRPr lang="en-US" dirty="0"/>
            </a:lvl4pPr>
            <a:lvl5pPr marL="1920240" indent="-457200">
              <a:spcBef>
                <a:spcPts val="0"/>
              </a:spcBef>
              <a:buClr>
                <a:schemeClr val="tx1"/>
              </a:buClr>
              <a:buFont typeface="+mj-lt"/>
              <a:buAutoNum type="romanUcPeriod"/>
              <a:defRPr lang="en-US" dirty="0"/>
            </a:lvl5pPr>
          </a:lstStyle>
          <a:p>
            <a:pPr lvl="0"/>
            <a:endParaRPr lang="en-US"/>
          </a:p>
        </p:txBody>
      </p:sp>
    </p:spTree>
    <p:extLst>
      <p:ext uri="{BB962C8B-B14F-4D97-AF65-F5344CB8AC3E}">
        <p14:creationId xmlns:p14="http://schemas.microsoft.com/office/powerpoint/2010/main" val="97882004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ection Break - Cherry Re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74FDDAE-A0EC-49C9-B178-2C07AFAD2282}"/>
              </a:ext>
            </a:extLst>
          </p:cNvPr>
          <p:cNvSpPr/>
          <p:nvPr userDrawn="1"/>
        </p:nvSpPr>
        <p:spPr>
          <a:xfrm rot="956757">
            <a:off x="4541663" y="-2135007"/>
            <a:ext cx="9448800" cy="9448800"/>
          </a:xfrm>
          <a:prstGeom prst="roundRect">
            <a:avLst/>
          </a:prstGeom>
          <a:solidFill>
            <a:srgbClr val="1A3B5B"/>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5" name="Picture Placeholder 4">
            <a:extLst>
              <a:ext uri="{FF2B5EF4-FFF2-40B4-BE49-F238E27FC236}">
                <a16:creationId xmlns:a16="http://schemas.microsoft.com/office/drawing/2014/main" id="{53BE769F-B5D5-4386-9117-D4E89CC57978}"/>
              </a:ext>
            </a:extLst>
          </p:cNvPr>
          <p:cNvSpPr>
            <a:spLocks noGrp="1"/>
          </p:cNvSpPr>
          <p:nvPr>
            <p:ph type="pic" sz="quarter" idx="10" hasCustomPrompt="1"/>
          </p:nvPr>
        </p:nvSpPr>
        <p:spPr>
          <a:xfrm>
            <a:off x="695325" y="695325"/>
            <a:ext cx="4640263" cy="5514975"/>
          </a:xfrm>
        </p:spPr>
        <p:txBody>
          <a:bodyPr/>
          <a:lstStyle>
            <a:lvl1pPr marL="0" indent="0">
              <a:buFontTx/>
              <a:buNone/>
              <a:defRPr/>
            </a:lvl1pPr>
          </a:lstStyle>
          <a:p>
            <a:r>
              <a:rPr lang="en-US"/>
              <a:t>[Icon]</a:t>
            </a:r>
          </a:p>
        </p:txBody>
      </p:sp>
      <p:sp>
        <p:nvSpPr>
          <p:cNvPr id="10" name="Title 1">
            <a:extLst>
              <a:ext uri="{FF2B5EF4-FFF2-40B4-BE49-F238E27FC236}">
                <a16:creationId xmlns:a16="http://schemas.microsoft.com/office/drawing/2014/main" id="{43198589-936B-4C71-9C7D-DC138C9961F3}"/>
              </a:ext>
            </a:extLst>
          </p:cNvPr>
          <p:cNvSpPr>
            <a:spLocks noGrp="1"/>
          </p:cNvSpPr>
          <p:nvPr>
            <p:ph type="title" hasCustomPrompt="1"/>
          </p:nvPr>
        </p:nvSpPr>
        <p:spPr>
          <a:xfrm>
            <a:off x="5091939" y="2766218"/>
            <a:ext cx="6276644" cy="1325563"/>
          </a:xfrm>
        </p:spPr>
        <p:txBody>
          <a:bodyPr anchor="b" anchorCtr="0">
            <a:noAutofit/>
          </a:bodyPr>
          <a:lstStyle>
            <a:lvl1pPr>
              <a:defRPr sz="7200">
                <a:solidFill>
                  <a:schemeClr val="bg1"/>
                </a:solidFill>
              </a:defRPr>
            </a:lvl1pPr>
          </a:lstStyle>
          <a:p>
            <a:r>
              <a:rPr lang="en-US"/>
              <a:t>[Section Title]</a:t>
            </a:r>
          </a:p>
        </p:txBody>
      </p:sp>
      <p:cxnSp>
        <p:nvCxnSpPr>
          <p:cNvPr id="11" name="Straight Connector 10">
            <a:extLst>
              <a:ext uri="{FF2B5EF4-FFF2-40B4-BE49-F238E27FC236}">
                <a16:creationId xmlns:a16="http://schemas.microsoft.com/office/drawing/2014/main" id="{6A767EEA-301D-4909-8ECE-79411707884F}"/>
              </a:ext>
            </a:extLst>
          </p:cNvPr>
          <p:cNvCxnSpPr>
            <a:cxnSpLocks/>
          </p:cNvCxnSpPr>
          <p:nvPr userDrawn="1"/>
        </p:nvCxnSpPr>
        <p:spPr>
          <a:xfrm>
            <a:off x="5240741" y="4390126"/>
            <a:ext cx="7915701"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23500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5">
            <a:extLst>
              <a:ext uri="{FF2B5EF4-FFF2-40B4-BE49-F238E27FC236}">
                <a16:creationId xmlns:a16="http://schemas.microsoft.com/office/drawing/2014/main" id="{C5D4B8B4-D064-49FF-8181-6F2F29C7CF9C}"/>
              </a:ext>
            </a:extLst>
          </p:cNvPr>
          <p:cNvSpPr>
            <a:spLocks/>
          </p:cNvSpPr>
          <p:nvPr userDrawn="1"/>
        </p:nvSpPr>
        <p:spPr bwMode="auto">
          <a:xfrm>
            <a:off x="0" y="0"/>
            <a:ext cx="1476375" cy="6858000"/>
          </a:xfrm>
          <a:custGeom>
            <a:avLst/>
            <a:gdLst>
              <a:gd name="T0" fmla="*/ 0 w 930"/>
              <a:gd name="T1" fmla="*/ 0 h 4320"/>
              <a:gd name="T2" fmla="*/ 0 w 930"/>
              <a:gd name="T3" fmla="*/ 4320 h 4320"/>
              <a:gd name="T4" fmla="*/ 137 w 930"/>
              <a:gd name="T5" fmla="*/ 4320 h 4320"/>
              <a:gd name="T6" fmla="*/ 296 w 930"/>
              <a:gd name="T7" fmla="*/ 737 h 4320"/>
              <a:gd name="T8" fmla="*/ 296 w 930"/>
              <a:gd name="T9" fmla="*/ 737 h 4320"/>
              <a:gd name="T10" fmla="*/ 296 w 930"/>
              <a:gd name="T11" fmla="*/ 737 h 4320"/>
              <a:gd name="T12" fmla="*/ 296 w 930"/>
              <a:gd name="T13" fmla="*/ 737 h 4320"/>
              <a:gd name="T14" fmla="*/ 299 w 930"/>
              <a:gd name="T15" fmla="*/ 696 h 4320"/>
              <a:gd name="T16" fmla="*/ 307 w 930"/>
              <a:gd name="T17" fmla="*/ 658 h 4320"/>
              <a:gd name="T18" fmla="*/ 316 w 930"/>
              <a:gd name="T19" fmla="*/ 623 h 4320"/>
              <a:gd name="T20" fmla="*/ 327 w 930"/>
              <a:gd name="T21" fmla="*/ 593 h 4320"/>
              <a:gd name="T22" fmla="*/ 341 w 930"/>
              <a:gd name="T23" fmla="*/ 564 h 4320"/>
              <a:gd name="T24" fmla="*/ 354 w 930"/>
              <a:gd name="T25" fmla="*/ 542 h 4320"/>
              <a:gd name="T26" fmla="*/ 367 w 930"/>
              <a:gd name="T27" fmla="*/ 521 h 4320"/>
              <a:gd name="T28" fmla="*/ 380 w 930"/>
              <a:gd name="T29" fmla="*/ 504 h 4320"/>
              <a:gd name="T30" fmla="*/ 930 w 930"/>
              <a:gd name="T31" fmla="*/ 0 h 4320"/>
              <a:gd name="T32" fmla="*/ 0 w 930"/>
              <a:gd name="T33"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30" h="4320">
                <a:moveTo>
                  <a:pt x="0" y="0"/>
                </a:moveTo>
                <a:lnTo>
                  <a:pt x="0" y="4320"/>
                </a:lnTo>
                <a:lnTo>
                  <a:pt x="137" y="4320"/>
                </a:lnTo>
                <a:lnTo>
                  <a:pt x="296" y="737"/>
                </a:lnTo>
                <a:lnTo>
                  <a:pt x="296" y="737"/>
                </a:lnTo>
                <a:lnTo>
                  <a:pt x="296" y="737"/>
                </a:lnTo>
                <a:lnTo>
                  <a:pt x="296" y="737"/>
                </a:lnTo>
                <a:lnTo>
                  <a:pt x="299" y="696"/>
                </a:lnTo>
                <a:lnTo>
                  <a:pt x="307" y="658"/>
                </a:lnTo>
                <a:lnTo>
                  <a:pt x="316" y="623"/>
                </a:lnTo>
                <a:lnTo>
                  <a:pt x="327" y="593"/>
                </a:lnTo>
                <a:lnTo>
                  <a:pt x="341" y="564"/>
                </a:lnTo>
                <a:lnTo>
                  <a:pt x="354" y="542"/>
                </a:lnTo>
                <a:lnTo>
                  <a:pt x="367" y="521"/>
                </a:lnTo>
                <a:lnTo>
                  <a:pt x="380" y="504"/>
                </a:lnTo>
                <a:lnTo>
                  <a:pt x="930" y="0"/>
                </a:lnTo>
                <a:lnTo>
                  <a:pt x="0"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Picture Placeholder 9">
            <a:extLst>
              <a:ext uri="{FF2B5EF4-FFF2-40B4-BE49-F238E27FC236}">
                <a16:creationId xmlns:a16="http://schemas.microsoft.com/office/drawing/2014/main" id="{02F21F96-5A43-415F-A9BA-49D344A7E31B}"/>
              </a:ext>
            </a:extLst>
          </p:cNvPr>
          <p:cNvSpPr>
            <a:spLocks noGrp="1"/>
          </p:cNvSpPr>
          <p:nvPr>
            <p:ph type="pic" sz="quarter" idx="10" hasCustomPrompt="1"/>
          </p:nvPr>
        </p:nvSpPr>
        <p:spPr>
          <a:xfrm>
            <a:off x="228686" y="128588"/>
            <a:ext cx="497054" cy="497054"/>
          </a:xfrm>
        </p:spPr>
        <p:txBody>
          <a:bodyPr>
            <a:normAutofit/>
          </a:bodyPr>
          <a:lstStyle>
            <a:lvl1pPr marL="0" indent="0">
              <a:buNone/>
              <a:defRPr sz="1000">
                <a:solidFill>
                  <a:schemeClr val="bg1"/>
                </a:solidFill>
              </a:defRPr>
            </a:lvl1pPr>
          </a:lstStyle>
          <a:p>
            <a:r>
              <a:rPr lang="en-US"/>
              <a:t>[Icon]</a:t>
            </a:r>
          </a:p>
        </p:txBody>
      </p:sp>
    </p:spTree>
    <p:extLst>
      <p:ext uri="{BB962C8B-B14F-4D97-AF65-F5344CB8AC3E}">
        <p14:creationId xmlns:p14="http://schemas.microsoft.com/office/powerpoint/2010/main" val="65830417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12" name="Graphic 11" descr="User outline">
            <a:extLst>
              <a:ext uri="{FF2B5EF4-FFF2-40B4-BE49-F238E27FC236}">
                <a16:creationId xmlns:a16="http://schemas.microsoft.com/office/drawing/2014/main" id="{16F1F9C0-9FF4-1C42-B1AF-8B998DD8A19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24495002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8" name="Graphic 7">
            <a:extLst>
              <a:ext uri="{FF2B5EF4-FFF2-40B4-BE49-F238E27FC236}">
                <a16:creationId xmlns:a16="http://schemas.microsoft.com/office/drawing/2014/main" id="{AE081D44-91E6-A045-861F-0348210A6DE6}"/>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84343" y="399324"/>
            <a:ext cx="2260229" cy="870744"/>
          </a:xfrm>
          <a:prstGeom prst="rect">
            <a:avLst/>
          </a:prstGeom>
        </p:spPr>
      </p:pic>
      <p:sp>
        <p:nvSpPr>
          <p:cNvPr id="14" name="Subtitle 2">
            <a:extLst>
              <a:ext uri="{FF2B5EF4-FFF2-40B4-BE49-F238E27FC236}">
                <a16:creationId xmlns:a16="http://schemas.microsoft.com/office/drawing/2014/main" id="{8CD563B8-9D34-DE4B-9511-868DB976E250}"/>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5" name="Text Placeholder 26">
            <a:extLst>
              <a:ext uri="{FF2B5EF4-FFF2-40B4-BE49-F238E27FC236}">
                <a16:creationId xmlns:a16="http://schemas.microsoft.com/office/drawing/2014/main" id="{79E38193-CC8D-6847-AC32-38019B61AC29}"/>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16" name="Graphic 15" descr="User outline">
            <a:extLst>
              <a:ext uri="{FF2B5EF4-FFF2-40B4-BE49-F238E27FC236}">
                <a16:creationId xmlns:a16="http://schemas.microsoft.com/office/drawing/2014/main" id="{26026E31-AB6E-8340-8261-80152C949196}"/>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156396615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67419"/>
            <a:ext cx="4237794" cy="3451891"/>
          </a:xfrm>
        </p:spPr>
        <p:txBody>
          <a:bodyPr anchor="b">
            <a:normAutofit/>
          </a:bodyPr>
          <a:lstStyle>
            <a:lvl1pPr algn="l">
              <a:defRPr sz="550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2" name="Rectangle 11"/>
          <p:cNvSpPr/>
          <p:nvPr userDrawn="1"/>
        </p:nvSpPr>
        <p:spPr>
          <a:xfrm>
            <a:off x="0" y="4810325"/>
            <a:ext cx="12192000" cy="2047676"/>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4" name="Rectangle 3"/>
          <p:cNvSpPr/>
          <p:nvPr userDrawn="1"/>
        </p:nvSpPr>
        <p:spPr>
          <a:xfrm>
            <a:off x="6716068" y="0"/>
            <a:ext cx="3504378" cy="5625296"/>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5421275" y="1624205"/>
            <a:ext cx="6298092" cy="4001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29137" y="1433191"/>
            <a:ext cx="8048625" cy="4748110"/>
          </a:xfrm>
          <a:prstGeom prst="rect">
            <a:avLst/>
          </a:prstGeom>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7882360" y="0"/>
            <a:ext cx="2604304" cy="6858000"/>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4755636"/>
            <a:ext cx="12192000" cy="2102364"/>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03251"/>
            <a:ext cx="5751924" cy="3451891"/>
          </a:xfrm>
        </p:spPr>
        <p:txBody>
          <a:bodyPr anchor="b">
            <a:normAutofit/>
          </a:bodyPr>
          <a:lstStyle>
            <a:lvl1pPr algn="l">
              <a:defRPr sz="55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11" name="Freeform 13">
            <a:extLst>
              <a:ext uri="{FF2B5EF4-FFF2-40B4-BE49-F238E27FC236}">
                <a16:creationId xmlns:a16="http://schemas.microsoft.com/office/drawing/2014/main" id="{D82B087F-9B39-4634-A2AD-3D2D0D736FC7}"/>
              </a:ext>
            </a:extLst>
          </p:cNvPr>
          <p:cNvSpPr>
            <a:spLocks/>
          </p:cNvSpPr>
          <p:nvPr userDrawn="1"/>
        </p:nvSpPr>
        <p:spPr bwMode="auto">
          <a:xfrm flipV="1">
            <a:off x="-11576" y="4667693"/>
            <a:ext cx="12292315" cy="87942"/>
          </a:xfrm>
          <a:custGeom>
            <a:avLst/>
            <a:gdLst>
              <a:gd name="T0" fmla="*/ 7680 w 7680"/>
              <a:gd name="T1" fmla="*/ 16 h 32"/>
              <a:gd name="T2" fmla="*/ 7680 w 7680"/>
              <a:gd name="T3" fmla="*/ 16 h 32"/>
              <a:gd name="T4" fmla="*/ 7655 w 7680"/>
              <a:gd name="T5" fmla="*/ 0 h 32"/>
              <a:gd name="T6" fmla="*/ 0 w 7680"/>
              <a:gd name="T7" fmla="*/ 0 h 32"/>
              <a:gd name="T8" fmla="*/ 0 w 7680"/>
              <a:gd name="T9" fmla="*/ 32 h 32"/>
              <a:gd name="T10" fmla="*/ 7675 w 7680"/>
              <a:gd name="T11" fmla="*/ 32 h 32"/>
              <a:gd name="T12" fmla="*/ 7680 w 7680"/>
              <a:gd name="T13" fmla="*/ 16 h 32"/>
              <a:gd name="connsiteX0" fmla="*/ 9852 w 10000"/>
              <a:gd name="connsiteY0" fmla="*/ 6562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52 w 10000"/>
              <a:gd name="connsiteY6" fmla="*/ 6562 h 10000"/>
              <a:gd name="connsiteX0" fmla="*/ 9875 w 10000"/>
              <a:gd name="connsiteY0" fmla="*/ 4479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75 w 10000"/>
              <a:gd name="connsiteY6" fmla="*/ 4479 h 10000"/>
              <a:gd name="connsiteX0" fmla="*/ 9993 w 10736"/>
              <a:gd name="connsiteY0" fmla="*/ 10000 h 10000"/>
              <a:gd name="connsiteX1" fmla="*/ 10000 w 10736"/>
              <a:gd name="connsiteY1" fmla="*/ 5000 h 10000"/>
              <a:gd name="connsiteX2" fmla="*/ 9967 w 10736"/>
              <a:gd name="connsiteY2" fmla="*/ 0 h 10000"/>
              <a:gd name="connsiteX3" fmla="*/ 0 w 10736"/>
              <a:gd name="connsiteY3" fmla="*/ 0 h 10000"/>
              <a:gd name="connsiteX4" fmla="*/ 0 w 10736"/>
              <a:gd name="connsiteY4" fmla="*/ 10000 h 10000"/>
              <a:gd name="connsiteX5" fmla="*/ 9993 w 10736"/>
              <a:gd name="connsiteY5" fmla="*/ 10000 h 10000"/>
              <a:gd name="connsiteX0" fmla="*/ 9993 w 10022"/>
              <a:gd name="connsiteY0" fmla="*/ 10000 h 10541"/>
              <a:gd name="connsiteX1" fmla="*/ 10000 w 10022"/>
              <a:gd name="connsiteY1" fmla="*/ 5000 h 10541"/>
              <a:gd name="connsiteX2" fmla="*/ 9967 w 10022"/>
              <a:gd name="connsiteY2" fmla="*/ 0 h 10541"/>
              <a:gd name="connsiteX3" fmla="*/ 0 w 10022"/>
              <a:gd name="connsiteY3" fmla="*/ 0 h 10541"/>
              <a:gd name="connsiteX4" fmla="*/ 0 w 10022"/>
              <a:gd name="connsiteY4" fmla="*/ 10000 h 10541"/>
              <a:gd name="connsiteX5" fmla="*/ 9993 w 10022"/>
              <a:gd name="connsiteY5" fmla="*/ 10000 h 10541"/>
              <a:gd name="connsiteX0" fmla="*/ 9993 w 10736"/>
              <a:gd name="connsiteY0" fmla="*/ 10000 h 10962"/>
              <a:gd name="connsiteX1" fmla="*/ 10000 w 10736"/>
              <a:gd name="connsiteY1" fmla="*/ 5000 h 10962"/>
              <a:gd name="connsiteX2" fmla="*/ 9967 w 10736"/>
              <a:gd name="connsiteY2" fmla="*/ 0 h 10962"/>
              <a:gd name="connsiteX3" fmla="*/ 0 w 10736"/>
              <a:gd name="connsiteY3" fmla="*/ 0 h 10962"/>
              <a:gd name="connsiteX4" fmla="*/ 0 w 10736"/>
              <a:gd name="connsiteY4" fmla="*/ 10000 h 10962"/>
              <a:gd name="connsiteX5" fmla="*/ 9993 w 10736"/>
              <a:gd name="connsiteY5" fmla="*/ 10000 h 10962"/>
              <a:gd name="connsiteX0" fmla="*/ 9993 w 10736"/>
              <a:gd name="connsiteY0" fmla="*/ 10000 h 10740"/>
              <a:gd name="connsiteX1" fmla="*/ 10000 w 10736"/>
              <a:gd name="connsiteY1" fmla="*/ 5000 h 10740"/>
              <a:gd name="connsiteX2" fmla="*/ 9967 w 10736"/>
              <a:gd name="connsiteY2" fmla="*/ 0 h 10740"/>
              <a:gd name="connsiteX3" fmla="*/ 0 w 10736"/>
              <a:gd name="connsiteY3" fmla="*/ 0 h 10740"/>
              <a:gd name="connsiteX4" fmla="*/ 0 w 10736"/>
              <a:gd name="connsiteY4" fmla="*/ 10000 h 10740"/>
              <a:gd name="connsiteX5" fmla="*/ 9993 w 10736"/>
              <a:gd name="connsiteY5" fmla="*/ 10000 h 10740"/>
              <a:gd name="connsiteX0" fmla="*/ 9993 w 10000"/>
              <a:gd name="connsiteY0" fmla="*/ 10000 h 10740"/>
              <a:gd name="connsiteX1" fmla="*/ 10000 w 10000"/>
              <a:gd name="connsiteY1" fmla="*/ 5000 h 10740"/>
              <a:gd name="connsiteX2" fmla="*/ 9967 w 10000"/>
              <a:gd name="connsiteY2" fmla="*/ 0 h 10740"/>
              <a:gd name="connsiteX3" fmla="*/ 0 w 10000"/>
              <a:gd name="connsiteY3" fmla="*/ 0 h 10740"/>
              <a:gd name="connsiteX4" fmla="*/ 0 w 10000"/>
              <a:gd name="connsiteY4" fmla="*/ 10000 h 10740"/>
              <a:gd name="connsiteX5" fmla="*/ 9993 w 10000"/>
              <a:gd name="connsiteY5" fmla="*/ 10000 h 10740"/>
              <a:gd name="connsiteX0" fmla="*/ 9993 w 9993"/>
              <a:gd name="connsiteY0" fmla="*/ 10000 h 10740"/>
              <a:gd name="connsiteX1" fmla="*/ 9812 w 9993"/>
              <a:gd name="connsiteY1" fmla="*/ 3958 h 10740"/>
              <a:gd name="connsiteX2" fmla="*/ 9967 w 9993"/>
              <a:gd name="connsiteY2" fmla="*/ 0 h 10740"/>
              <a:gd name="connsiteX3" fmla="*/ 0 w 9993"/>
              <a:gd name="connsiteY3" fmla="*/ 0 h 10740"/>
              <a:gd name="connsiteX4" fmla="*/ 0 w 9993"/>
              <a:gd name="connsiteY4" fmla="*/ 10000 h 10740"/>
              <a:gd name="connsiteX5" fmla="*/ 9993 w 9993"/>
              <a:gd name="connsiteY5" fmla="*/ 10000 h 10740"/>
              <a:gd name="connsiteX0" fmla="*/ 10000 w 10010"/>
              <a:gd name="connsiteY0" fmla="*/ 9311 h 10000"/>
              <a:gd name="connsiteX1" fmla="*/ 10010 w 10010"/>
              <a:gd name="connsiteY1" fmla="*/ 4170 h 10000"/>
              <a:gd name="connsiteX2" fmla="*/ 9974 w 10010"/>
              <a:gd name="connsiteY2" fmla="*/ 0 h 10000"/>
              <a:gd name="connsiteX3" fmla="*/ 0 w 10010"/>
              <a:gd name="connsiteY3" fmla="*/ 0 h 10000"/>
              <a:gd name="connsiteX4" fmla="*/ 0 w 10010"/>
              <a:gd name="connsiteY4" fmla="*/ 9311 h 10000"/>
              <a:gd name="connsiteX5" fmla="*/ 10000 w 10010"/>
              <a:gd name="connsiteY5" fmla="*/ 931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0" h="10000">
                <a:moveTo>
                  <a:pt x="10000" y="9311"/>
                </a:moveTo>
                <a:cubicBezTo>
                  <a:pt x="9998" y="9506"/>
                  <a:pt x="10014" y="5722"/>
                  <a:pt x="10010" y="4170"/>
                </a:cubicBezTo>
                <a:cubicBezTo>
                  <a:pt x="9999" y="2618"/>
                  <a:pt x="9985" y="1552"/>
                  <a:pt x="9974" y="0"/>
                </a:cubicBezTo>
                <a:lnTo>
                  <a:pt x="0" y="0"/>
                </a:lnTo>
                <a:lnTo>
                  <a:pt x="0" y="9311"/>
                </a:lnTo>
                <a:cubicBezTo>
                  <a:pt x="1666" y="10863"/>
                  <a:pt x="4999" y="9311"/>
                  <a:pt x="10000" y="9311"/>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Rectangle 9"/>
          <p:cNvSpPr/>
          <p:nvPr userDrawn="1"/>
        </p:nvSpPr>
        <p:spPr>
          <a:xfrm>
            <a:off x="7377396" y="1951151"/>
            <a:ext cx="3572255" cy="4906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phon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57457" y="673355"/>
            <a:ext cx="4135262" cy="6272588"/>
          </a:xfrm>
          <a:prstGeom prst="rect">
            <a:avLst/>
          </a:prstGeom>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lank">
    <p:bg>
      <p:bgPr>
        <a:solidFill>
          <a:srgbClr val="1A3B5B"/>
        </a:solid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rgbClr val="1A3B5B"/>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447" y="365125"/>
            <a:ext cx="3103353" cy="1325563"/>
          </a:xfrm>
        </p:spPr>
        <p:txBody>
          <a:bodyPr/>
          <a:lstStyle>
            <a:lvl1pPr>
              <a:defRPr>
                <a:solidFill>
                  <a:schemeClr val="bg1"/>
                </a:solidFill>
              </a:defRPr>
            </a:lvl1pPr>
          </a:lstStyle>
          <a:p>
            <a:r>
              <a:rPr lang="en-US" dirty="0"/>
              <a:t>Master title style</a:t>
            </a:r>
          </a:p>
        </p:txBody>
      </p:sp>
      <p:sp>
        <p:nvSpPr>
          <p:cNvPr id="3" name="Rectangle 2">
            <a:extLst>
              <a:ext uri="{FF2B5EF4-FFF2-40B4-BE49-F238E27FC236}">
                <a16:creationId xmlns:a16="http://schemas.microsoft.com/office/drawing/2014/main" id="{8A0B3300-0BE5-4BEB-9CC4-0065B5212F73}"/>
              </a:ext>
            </a:extLst>
          </p:cNvPr>
          <p:cNvSpPr/>
          <p:nvPr userDrawn="1"/>
        </p:nvSpPr>
        <p:spPr>
          <a:xfrm>
            <a:off x="4051300" y="0"/>
            <a:ext cx="81407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sz="quarter" idx="10"/>
          </p:nvPr>
        </p:nvSpPr>
        <p:spPr>
          <a:xfrm>
            <a:off x="503238" y="2171700"/>
            <a:ext cx="3103562" cy="4152900"/>
          </a:xfrm>
        </p:spPr>
        <p:txBody>
          <a:bodyPr>
            <a:normAutofit/>
          </a:bodyPr>
          <a:lstStyle>
            <a:lvl1pPr marL="0" indent="0">
              <a:buNone/>
              <a:defRPr sz="1800">
                <a:solidFill>
                  <a:schemeClr val="bg1"/>
                </a:solidFill>
              </a:defRPr>
            </a:lvl1pPr>
            <a:lvl2pPr marL="365760" indent="0">
              <a:buNone/>
              <a:defRPr/>
            </a:lvl2pPr>
            <a:lvl3pPr marL="731520" indent="0">
              <a:buNone/>
              <a:defRPr/>
            </a:lvl3pPr>
            <a:lvl4pPr marL="1097280" indent="0">
              <a:buNone/>
              <a:defRPr/>
            </a:lvl4pPr>
            <a:lvl5pPr marL="1463040" indent="0">
              <a:buNone/>
              <a:defRPr/>
            </a:lvl5pPr>
          </a:lstStyle>
          <a:p>
            <a:pPr lvl="0"/>
            <a:r>
              <a:rPr lang="en-US"/>
              <a:t>Click to edit Master text styles</a:t>
            </a:r>
          </a:p>
        </p:txBody>
      </p:sp>
      <p:cxnSp>
        <p:nvCxnSpPr>
          <p:cNvPr id="9" name="Straight Connector 8"/>
          <p:cNvCxnSpPr/>
          <p:nvPr userDrawn="1"/>
        </p:nvCxnSpPr>
        <p:spPr>
          <a:xfrm>
            <a:off x="287079" y="1924493"/>
            <a:ext cx="3764221" cy="0"/>
          </a:xfrm>
          <a:prstGeom prst="line">
            <a:avLst/>
          </a:prstGeom>
          <a:ln w="44450">
            <a:solidFill>
              <a:srgbClr val="FE663B"/>
            </a:solidFill>
          </a:ln>
        </p:spPr>
        <p:style>
          <a:lnRef idx="1">
            <a:schemeClr val="accent1"/>
          </a:lnRef>
          <a:fillRef idx="0">
            <a:schemeClr val="accent1"/>
          </a:fillRef>
          <a:effectRef idx="0">
            <a:schemeClr val="accent1"/>
          </a:effectRef>
          <a:fontRef idx="minor">
            <a:schemeClr val="tx1"/>
          </a:fontRef>
        </p:style>
      </p:cxnSp>
      <p:pic>
        <p:nvPicPr>
          <p:cNvPr id="6" name="Graphic 5">
            <a:extLst>
              <a:ext uri="{FF2B5EF4-FFF2-40B4-BE49-F238E27FC236}">
                <a16:creationId xmlns:a16="http://schemas.microsoft.com/office/drawing/2014/main" id="{D3FE8917-ED19-0B41-911F-AF0EA731E7F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293048706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3877BB"/>
              </a:buClr>
              <a:defRPr/>
            </a:lvl1pPr>
            <a:lvl2pPr>
              <a:buClr>
                <a:srgbClr val="3877BB"/>
              </a:buClr>
              <a:defRPr/>
            </a:lvl2pPr>
            <a:lvl3pPr>
              <a:buClr>
                <a:srgbClr val="3877BB"/>
              </a:buClr>
              <a:defRPr/>
            </a:lvl3pPr>
            <a:lvl4pPr>
              <a:buClr>
                <a:srgbClr val="3877BB"/>
              </a:buClr>
              <a:defRPr/>
            </a:lvl4pPr>
            <a:lvl5pPr>
              <a:buClr>
                <a:srgbClr val="3877BB"/>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iagonal Stripe 13">
            <a:extLst>
              <a:ext uri="{FF2B5EF4-FFF2-40B4-BE49-F238E27FC236}">
                <a16:creationId xmlns:a16="http://schemas.microsoft.com/office/drawing/2014/main" id="{FBA41FFF-7DFC-094C-96A5-36C884F2F375}"/>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696672-4053-40B2-8D5A-353AB7048B49}"/>
              </a:ext>
            </a:extLst>
          </p:cNvPr>
          <p:cNvSpPr>
            <a:spLocks noGrp="1"/>
          </p:cNvSpPr>
          <p:nvPr>
            <p:ph type="title"/>
          </p:nvPr>
        </p:nvSpPr>
        <p:spPr>
          <a:xfrm>
            <a:off x="1066800" y="365125"/>
            <a:ext cx="10058400" cy="1325563"/>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0669E07F-966D-40C4-889D-88FA8BC10479}"/>
              </a:ext>
            </a:extLst>
          </p:cNvPr>
          <p:cNvSpPr>
            <a:spLocks noGrp="1"/>
          </p:cNvSpPr>
          <p:nvPr>
            <p:ph type="body" idx="1"/>
          </p:nvPr>
        </p:nvSpPr>
        <p:spPr>
          <a:xfrm>
            <a:off x="1066800" y="2254827"/>
            <a:ext cx="10058400" cy="3922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8251081"/>
      </p:ext>
    </p:extLst>
  </p:cSld>
  <p:clrMap bg1="lt1" tx1="dk1" bg2="lt2" tx2="dk2" accent1="accent1" accent2="accent2" accent3="accent3" accent4="accent4" accent5="accent5" accent6="accent6" hlink="hlink" folHlink="folHlink"/>
  <p:sldLayoutIdLst>
    <p:sldLayoutId id="2147483734" r:id="rId1"/>
    <p:sldLayoutId id="2147483740" r:id="rId2"/>
    <p:sldLayoutId id="2147483741" r:id="rId3"/>
    <p:sldLayoutId id="2147483746" r:id="rId4"/>
    <p:sldLayoutId id="2147483727" r:id="rId5"/>
    <p:sldLayoutId id="2147483724" r:id="rId6"/>
    <p:sldLayoutId id="2147483723" r:id="rId7"/>
    <p:sldLayoutId id="2147483742" r:id="rId8"/>
    <p:sldLayoutId id="2147483679" r:id="rId9"/>
    <p:sldLayoutId id="2147483747" r:id="rId10"/>
    <p:sldLayoutId id="2147483743" r:id="rId11"/>
    <p:sldLayoutId id="2147483744" r:id="rId12"/>
    <p:sldLayoutId id="2147483662" r:id="rId13"/>
    <p:sldLayoutId id="2147483702" r:id="rId14"/>
    <p:sldLayoutId id="2147483748" r:id="rId15"/>
    <p:sldLayoutId id="2147483749" r:id="rId16"/>
    <p:sldLayoutId id="2147483750" r:id="rId17"/>
    <p:sldLayoutId id="2147483751" r:id="rId18"/>
    <p:sldLayoutId id="2147483754" r:id="rId19"/>
    <p:sldLayoutId id="2147483755" r:id="rId20"/>
    <p:sldLayoutId id="2147483756" r:id="rId21"/>
    <p:sldLayoutId id="2147483757" r:id="rId22"/>
  </p:sldLayoutIdLst>
  <p:transition>
    <p:fade/>
  </p:transition>
  <p:txStyles>
    <p:titleStyle>
      <a:lvl1pPr algn="l" defTabSz="914400" rtl="0" eaLnBrk="1" latinLnBrk="0" hangingPunct="1">
        <a:lnSpc>
          <a:spcPct val="90000"/>
        </a:lnSpc>
        <a:spcBef>
          <a:spcPct val="0"/>
        </a:spcBef>
        <a:buNone/>
        <a:defRPr sz="4400" b="1" kern="1200" spc="-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365760" indent="-365760" algn="l" defTabSz="914400" rtl="0" eaLnBrk="1" latinLnBrk="0" hangingPunct="1">
        <a:lnSpc>
          <a:spcPct val="100000"/>
        </a:lnSpc>
        <a:spcBef>
          <a:spcPts val="1200"/>
        </a:spcBef>
        <a:spcAft>
          <a:spcPts val="1200"/>
        </a:spcAft>
        <a:buClr>
          <a:schemeClr val="accent4"/>
        </a:buClr>
        <a:buFont typeface="Wingdings" panose="05000000000000000000" pitchFamily="2" charset="2"/>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73152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109728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46304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182880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s://www.federalregister.gov/documents/2024/04/24/2024-07758/nondiscrimination-on-the-basis-of-disability-accessibility-of-web-information-and-services-of-state" TargetMode="External"/><Relationship Id="rId2" Type="http://schemas.openxmlformats.org/officeDocument/2006/relationships/notesSlide" Target="../notesSlides/notesSlide20.xml"/><Relationship Id="rId1" Type="http://schemas.openxmlformats.org/officeDocument/2006/relationships/slideLayout" Target="../slideLayouts/slideLayout12.xml"/><Relationship Id="rId6" Type="http://schemas.openxmlformats.org/officeDocument/2006/relationships/hyperlink" Target="https://www.adacoordinator.org/" TargetMode="External"/><Relationship Id="rId5" Type="http://schemas.openxmlformats.org/officeDocument/2006/relationships/hyperlink" Target="https://www.ada.gov/resources/small-entity-compliance-guide/" TargetMode="External"/><Relationship Id="rId4" Type="http://schemas.openxmlformats.org/officeDocument/2006/relationships/hyperlink" Target="https://www.ada.gov/resources/2024-03-08-web-rule/"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368EE50C-1076-4C66-B3FD-1742C217902E}"/>
              </a:ext>
            </a:extLst>
          </p:cNvPr>
          <p:cNvSpPr>
            <a:spLocks noGrp="1"/>
          </p:cNvSpPr>
          <p:nvPr>
            <p:ph type="title"/>
          </p:nvPr>
        </p:nvSpPr>
        <p:spPr>
          <a:xfrm>
            <a:off x="1184342" y="1672684"/>
            <a:ext cx="6397557" cy="1964748"/>
          </a:xfrm>
        </p:spPr>
        <p:txBody>
          <a:bodyPr>
            <a:noAutofit/>
          </a:bodyPr>
          <a:lstStyle/>
          <a:p>
            <a:r>
              <a:rPr lang="en-US" sz="4000" dirty="0">
                <a:solidFill>
                  <a:schemeClr val="tx1">
                    <a:lumMod val="75000"/>
                  </a:schemeClr>
                </a:solidFill>
              </a:rPr>
              <a:t>Catching up with ADA Title II Regulations for Web Content and Mobile App Accessibility</a:t>
            </a:r>
            <a:endParaRPr lang="en-US" sz="4000" b="0" dirty="0">
              <a:solidFill>
                <a:schemeClr val="tx1">
                  <a:lumMod val="75000"/>
                </a:schemeClr>
              </a:solidFill>
            </a:endParaRPr>
          </a:p>
        </p:txBody>
      </p:sp>
      <p:sp>
        <p:nvSpPr>
          <p:cNvPr id="2" name="Subtitle 1">
            <a:extLst>
              <a:ext uri="{FF2B5EF4-FFF2-40B4-BE49-F238E27FC236}">
                <a16:creationId xmlns:a16="http://schemas.microsoft.com/office/drawing/2014/main" id="{DB1514D8-7DC4-B448-8E5B-A3C7BC3F9F7E}"/>
              </a:ext>
            </a:extLst>
          </p:cNvPr>
          <p:cNvSpPr>
            <a:spLocks noGrp="1"/>
          </p:cNvSpPr>
          <p:nvPr>
            <p:ph type="subTitle" idx="1"/>
          </p:nvPr>
        </p:nvSpPr>
        <p:spPr/>
        <p:txBody>
          <a:bodyPr>
            <a:noAutofit/>
          </a:bodyPr>
          <a:lstStyle/>
          <a:p>
            <a:pPr>
              <a:spcAft>
                <a:spcPts val="0"/>
              </a:spcAft>
            </a:pPr>
            <a:r>
              <a:rPr lang="en-US" sz="2000" b="1" dirty="0">
                <a:solidFill>
                  <a:schemeClr val="bg1"/>
                </a:solidFill>
              </a:rPr>
              <a:t>David Sloan, </a:t>
            </a:r>
          </a:p>
          <a:p>
            <a:pPr>
              <a:spcAft>
                <a:spcPts val="0"/>
              </a:spcAft>
            </a:pPr>
            <a:r>
              <a:rPr lang="en-US" sz="2000" dirty="0">
                <a:solidFill>
                  <a:schemeClr val="bg1"/>
                </a:solidFill>
              </a:rPr>
              <a:t>Chief Accessibility Officer and User Experience Practice Manager</a:t>
            </a:r>
          </a:p>
        </p:txBody>
      </p:sp>
      <p:sp>
        <p:nvSpPr>
          <p:cNvPr id="3" name="Text Placeholder 2">
            <a:extLst>
              <a:ext uri="{FF2B5EF4-FFF2-40B4-BE49-F238E27FC236}">
                <a16:creationId xmlns:a16="http://schemas.microsoft.com/office/drawing/2014/main" id="{17CF9E71-8A5A-DE47-9BA1-5FBE77AB2F6D}"/>
              </a:ext>
            </a:extLst>
          </p:cNvPr>
          <p:cNvSpPr>
            <a:spLocks noGrp="1"/>
          </p:cNvSpPr>
          <p:nvPr>
            <p:ph type="body" sz="quarter" idx="11"/>
          </p:nvPr>
        </p:nvSpPr>
        <p:spPr>
          <a:xfrm>
            <a:off x="1814285" y="6085099"/>
            <a:ext cx="4500454" cy="493606"/>
          </a:xfrm>
        </p:spPr>
        <p:txBody>
          <a:bodyPr>
            <a:normAutofit/>
          </a:bodyPr>
          <a:lstStyle/>
          <a:p>
            <a:r>
              <a:rPr lang="en-US" sz="1600" b="1" dirty="0">
                <a:solidFill>
                  <a:schemeClr val="bg1"/>
                </a:solidFill>
              </a:rPr>
              <a:t>November 12</a:t>
            </a:r>
            <a:r>
              <a:rPr lang="en-US" sz="1600" b="1" baseline="30000" dirty="0">
                <a:solidFill>
                  <a:schemeClr val="bg1"/>
                </a:solidFill>
              </a:rPr>
              <a:t>th</a:t>
            </a:r>
            <a:r>
              <a:rPr lang="en-US" sz="1600" b="1" dirty="0">
                <a:solidFill>
                  <a:schemeClr val="bg1"/>
                </a:solidFill>
              </a:rPr>
              <a:t> 2024</a:t>
            </a:r>
            <a:endParaRPr lang="en-US" sz="1600" dirty="0">
              <a:solidFill>
                <a:schemeClr val="bg1"/>
              </a:solidFill>
            </a:endParaRPr>
          </a:p>
        </p:txBody>
      </p:sp>
    </p:spTree>
    <p:extLst>
      <p:ext uri="{BB962C8B-B14F-4D97-AF65-F5344CB8AC3E}">
        <p14:creationId xmlns:p14="http://schemas.microsoft.com/office/powerpoint/2010/main" val="206284446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rule has wider influence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The rule does not apply to ADA Title III, which addresses public accommodations</a:t>
            </a:r>
          </a:p>
          <a:p>
            <a:pPr marL="708660" lvl="2" indent="-342900">
              <a:buClr>
                <a:schemeClr val="tx1"/>
              </a:buClr>
              <a:buFont typeface="Wingdings" panose="05000000000000000000" pitchFamily="2" charset="2"/>
              <a:buChar char="§"/>
            </a:pPr>
            <a:r>
              <a:rPr lang="en-GB" sz="2000" kern="0" dirty="0"/>
              <a:t>However, organizations that supply web content and mobile apps to state and local governments should pay heed to the rule’s requirements</a:t>
            </a:r>
          </a:p>
          <a:p>
            <a:pPr marL="342900" lvl="1" indent="-342900">
              <a:buClr>
                <a:schemeClr val="tx1"/>
              </a:buClr>
              <a:buFont typeface="Wingdings" panose="05000000000000000000" pitchFamily="2" charset="2"/>
              <a:buChar char="§"/>
            </a:pPr>
            <a:r>
              <a:rPr lang="en-GB" sz="2000" kern="0" dirty="0"/>
              <a:t>The rule requirements have influenced digital accessibility requirements of two other rules, published by Department of Health and Human Services (HHS):</a:t>
            </a:r>
          </a:p>
          <a:p>
            <a:pPr marL="708660" lvl="2" indent="-342900">
              <a:buClr>
                <a:schemeClr val="tx1"/>
              </a:buClr>
              <a:buFont typeface="Wingdings" panose="05000000000000000000" pitchFamily="2" charset="2"/>
              <a:buChar char="§"/>
            </a:pPr>
            <a:r>
              <a:rPr lang="en-US" sz="2000" i="1" kern="0" dirty="0"/>
              <a:t>Discrimination on the Basis of Disability in HHS Programs or Activities</a:t>
            </a:r>
            <a:r>
              <a:rPr lang="en-US" sz="2000" kern="0" dirty="0"/>
              <a:t>,</a:t>
            </a:r>
            <a:r>
              <a:rPr lang="en-GB" sz="2000" kern="0" dirty="0"/>
              <a:t> clarifying requirements of Section 504 of the Rehabilitation Act to healthcare services</a:t>
            </a:r>
          </a:p>
          <a:p>
            <a:pPr marL="708660" lvl="2" indent="-342900">
              <a:buClr>
                <a:schemeClr val="tx1"/>
              </a:buClr>
              <a:buFont typeface="Wingdings" panose="05000000000000000000" pitchFamily="2" charset="2"/>
              <a:buChar char="§"/>
            </a:pPr>
            <a:r>
              <a:rPr lang="en-US" sz="2000" i="1" kern="0" dirty="0"/>
              <a:t>Nondiscrimination in Health Programs and Activities</a:t>
            </a:r>
            <a:r>
              <a:rPr lang="en-US" sz="2000" kern="0" dirty="0"/>
              <a:t>, providing additional requirements of Section 1557 of the Affordable Care Act (ACA)</a:t>
            </a:r>
          </a:p>
          <a:p>
            <a:pPr marL="342900" lvl="1" indent="-342900">
              <a:buClr>
                <a:schemeClr val="tx1"/>
              </a:buClr>
              <a:buFont typeface="Wingdings" panose="05000000000000000000" pitchFamily="2" charset="2"/>
              <a:buChar char="§"/>
            </a:pPr>
            <a:endParaRPr lang="en-GB" sz="2000" kern="0" dirty="0"/>
          </a:p>
          <a:p>
            <a:pPr marL="708660" lvl="2" indent="-342900">
              <a:buClr>
                <a:schemeClr val="tx1"/>
              </a:buClr>
              <a:buFont typeface="Wingdings" panose="05000000000000000000" pitchFamily="2" charset="2"/>
              <a:buChar char="§"/>
            </a:pPr>
            <a:endParaRPr lang="en-GB" sz="2000" dirty="0"/>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578877510"/>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technologies are covered by the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Web content:</a:t>
            </a:r>
          </a:p>
          <a:p>
            <a:pPr marL="708660" lvl="2" indent="-342900">
              <a:buClr>
                <a:schemeClr val="tx1"/>
              </a:buClr>
              <a:buFont typeface="Wingdings" panose="05000000000000000000" pitchFamily="2" charset="2"/>
              <a:buChar char="§"/>
            </a:pPr>
            <a:r>
              <a:rPr lang="en-GB" sz="2000" kern="0" dirty="0"/>
              <a:t>HTML webpages, including embedded audio and video</a:t>
            </a:r>
          </a:p>
          <a:p>
            <a:pPr marL="708660" lvl="2" indent="-342900">
              <a:buClr>
                <a:schemeClr val="tx1"/>
              </a:buClr>
              <a:buFont typeface="Wingdings" panose="05000000000000000000" pitchFamily="2" charset="2"/>
              <a:buChar char="§"/>
            </a:pPr>
            <a:r>
              <a:rPr lang="en-GB" sz="2000" kern="0" dirty="0"/>
              <a:t>Digital documents (e.g. Word, PowerPoint, PDF) made available through the web</a:t>
            </a:r>
          </a:p>
          <a:p>
            <a:pPr marL="342900" lvl="1" indent="-342900">
              <a:buClr>
                <a:schemeClr val="tx1"/>
              </a:buClr>
              <a:buFont typeface="Wingdings" panose="05000000000000000000" pitchFamily="2" charset="2"/>
              <a:buChar char="§"/>
            </a:pPr>
            <a:r>
              <a:rPr lang="en-GB" sz="2000" kern="0" dirty="0"/>
              <a:t>Mobile apps</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83644667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is the technical accessibility requirement?</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Covered web content and mobile apps must meet </a:t>
            </a:r>
            <a:r>
              <a:rPr lang="en-GB" sz="2000" b="1" kern="0" dirty="0"/>
              <a:t>Web Content Accessibility Guidelines (WCAG) 2.1 Level AA</a:t>
            </a:r>
          </a:p>
          <a:p>
            <a:pPr marL="708660" lvl="2" indent="-342900">
              <a:buClr>
                <a:schemeClr val="tx1"/>
              </a:buClr>
              <a:buFont typeface="Wingdings" panose="05000000000000000000" pitchFamily="2" charset="2"/>
              <a:buChar char="§"/>
            </a:pPr>
            <a:r>
              <a:rPr lang="en-GB" sz="2000" kern="0" dirty="0"/>
              <a:t>Although this is one version older than the latest version of WCAG, there’s nothing in the rule to stop organizations adopting WCAG 2.2</a:t>
            </a:r>
          </a:p>
          <a:p>
            <a:pPr marL="708660" lvl="2" indent="-342900">
              <a:buClr>
                <a:schemeClr val="tx1"/>
              </a:buClr>
              <a:buFont typeface="Wingdings" panose="05000000000000000000" pitchFamily="2" charset="2"/>
              <a:buChar char="§"/>
            </a:pPr>
            <a:r>
              <a:rPr lang="en-GB" sz="2000" kern="0" dirty="0"/>
              <a:t>The </a:t>
            </a:r>
            <a:r>
              <a:rPr lang="en-GB" sz="2000" kern="0" dirty="0" err="1"/>
              <a:t>DoJ</a:t>
            </a:r>
            <a:r>
              <a:rPr lang="en-GB" sz="2000" kern="0" dirty="0"/>
              <a:t> could not issue a rule that refers to the “latest version” of a standard </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866424363"/>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Deadlines for compliance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Deadlines are based on the size of the covered organization:</a:t>
            </a:r>
          </a:p>
          <a:p>
            <a:pPr marL="708660" lvl="2" indent="-342900">
              <a:buClr>
                <a:schemeClr val="tx1"/>
              </a:buClr>
              <a:buFont typeface="Wingdings" panose="05000000000000000000" pitchFamily="2" charset="2"/>
              <a:buChar char="§"/>
            </a:pPr>
            <a:r>
              <a:rPr lang="en-GB" sz="2000" kern="0" dirty="0"/>
              <a:t>April 24, 2026 for organizations with populations of 50,000 people or more</a:t>
            </a:r>
          </a:p>
          <a:p>
            <a:pPr marL="708660" lvl="2" indent="-342900">
              <a:buClr>
                <a:schemeClr val="tx1"/>
              </a:buClr>
              <a:buFont typeface="Wingdings" panose="05000000000000000000" pitchFamily="2" charset="2"/>
              <a:buChar char="§"/>
            </a:pPr>
            <a:r>
              <a:rPr lang="en-GB" sz="2000" kern="0" dirty="0"/>
              <a:t>April 24, 2027 for organizations with populations of less than 50,000 people</a:t>
            </a:r>
          </a:p>
          <a:p>
            <a:pPr marL="708660" lvl="2"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12311041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Exceptions on rule’s applicability</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fontScale="92500" lnSpcReduction="20000"/>
          </a:bodyPr>
          <a:lstStyle/>
          <a:p>
            <a:pPr marL="342900" lvl="1" indent="-342900">
              <a:buClr>
                <a:schemeClr val="tx1"/>
              </a:buClr>
              <a:buFont typeface="Wingdings" panose="05000000000000000000" pitchFamily="2" charset="2"/>
              <a:buChar char="§"/>
            </a:pPr>
            <a:r>
              <a:rPr lang="en-GB" sz="2000" kern="0" dirty="0"/>
              <a:t>The presence of exceptions from the rule is intended to help covered organizations </a:t>
            </a:r>
            <a:r>
              <a:rPr lang="en-GB" sz="2000" b="1" kern="0" dirty="0"/>
              <a:t>prioritize efforts </a:t>
            </a:r>
            <a:r>
              <a:rPr lang="en-GB" sz="2000" kern="0" dirty="0"/>
              <a:t>on highest impact areas:</a:t>
            </a:r>
          </a:p>
          <a:p>
            <a:pPr marL="708660" lvl="2" indent="-342900">
              <a:buClr>
                <a:schemeClr val="tx1"/>
              </a:buClr>
              <a:buFont typeface="Wingdings" panose="05000000000000000000" pitchFamily="2" charset="2"/>
              <a:buChar char="§"/>
            </a:pPr>
            <a:r>
              <a:rPr lang="en-GB" sz="2000" dirty="0"/>
              <a:t>Exceptions are </a:t>
            </a:r>
            <a:r>
              <a:rPr lang="en-GB" sz="2000" b="1" dirty="0"/>
              <a:t>specific to the rule,</a:t>
            </a:r>
            <a:r>
              <a:rPr lang="en-GB" sz="2000" dirty="0"/>
              <a:t> not to the ADA</a:t>
            </a:r>
          </a:p>
          <a:p>
            <a:pPr marL="708660" lvl="2" indent="-342900">
              <a:buClr>
                <a:schemeClr val="tx1"/>
              </a:buClr>
              <a:buFont typeface="Wingdings" panose="05000000000000000000" pitchFamily="2" charset="2"/>
              <a:buChar char="§"/>
            </a:pPr>
            <a:r>
              <a:rPr lang="en-GB" sz="2000" dirty="0"/>
              <a:t>So covered organizations still need to be ready to address accessibility to meet ADA requirements to ensure effective communication and provide reasonable accommodations</a:t>
            </a:r>
          </a:p>
          <a:p>
            <a:pPr marL="342900" lvl="1" indent="-342900">
              <a:buClr>
                <a:schemeClr val="tx1"/>
              </a:buClr>
              <a:buFont typeface="Wingdings" panose="05000000000000000000" pitchFamily="2" charset="2"/>
              <a:buChar char="§"/>
            </a:pPr>
            <a:r>
              <a:rPr lang="en-GB" sz="2000" dirty="0"/>
              <a:t>Exceptions apply to certain types of content based on age, format, purpose and who provided it: </a:t>
            </a:r>
          </a:p>
          <a:p>
            <a:pPr marL="708660" lvl="2" indent="-342900">
              <a:buClr>
                <a:schemeClr val="tx1"/>
              </a:buClr>
              <a:buFont typeface="Wingdings" panose="05000000000000000000" pitchFamily="2" charset="2"/>
              <a:buChar char="§"/>
            </a:pPr>
            <a:r>
              <a:rPr lang="en-GB" sz="2000" dirty="0"/>
              <a:t>The rule has </a:t>
            </a:r>
            <a:r>
              <a:rPr lang="en-GB" sz="2000" b="1" dirty="0"/>
              <a:t>very specific definitions </a:t>
            </a:r>
            <a:r>
              <a:rPr lang="en-GB" sz="2000" dirty="0"/>
              <a:t>of content included in exception—if a piece of content doesn’t meet the definition, the exception doesn’t apply</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663043795"/>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Types of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822960" lvl="2" indent="-457200">
              <a:buClr>
                <a:schemeClr val="tx1"/>
              </a:buClr>
              <a:buFont typeface="+mj-lt"/>
              <a:buAutoNum type="arabicPeriod"/>
            </a:pPr>
            <a:r>
              <a:rPr lang="en-GB" sz="2000" kern="0" dirty="0"/>
              <a:t>Archived web content </a:t>
            </a:r>
          </a:p>
          <a:p>
            <a:pPr marL="822960" lvl="2" indent="-457200">
              <a:buClr>
                <a:schemeClr val="tx1"/>
              </a:buClr>
              <a:buFont typeface="+mj-lt"/>
              <a:buAutoNum type="arabicPeriod"/>
            </a:pPr>
            <a:r>
              <a:rPr lang="en-GB" sz="2000" kern="0" dirty="0"/>
              <a:t>Preexisting “conventional electronic documents”</a:t>
            </a:r>
          </a:p>
          <a:p>
            <a:pPr marL="822960" lvl="2" indent="-457200">
              <a:buClr>
                <a:schemeClr val="tx1"/>
              </a:buClr>
              <a:buFont typeface="+mj-lt"/>
              <a:buAutoNum type="arabicPeriod"/>
            </a:pPr>
            <a:r>
              <a:rPr lang="en-GB" sz="2000" kern="0" dirty="0"/>
              <a:t>Content posted by a third party that is not engaged by a covered organization to provide content</a:t>
            </a:r>
          </a:p>
          <a:p>
            <a:pPr marL="822960" lvl="2" indent="-457200">
              <a:buClr>
                <a:schemeClr val="tx1"/>
              </a:buClr>
              <a:buFont typeface="+mj-lt"/>
              <a:buAutoNum type="arabicPeriod"/>
            </a:pPr>
            <a:r>
              <a:rPr lang="en-GB" sz="2000" kern="0" dirty="0"/>
              <a:t>Individualized, password-protected content</a:t>
            </a:r>
          </a:p>
          <a:p>
            <a:pPr marL="822960" lvl="2" indent="-457200">
              <a:buClr>
                <a:schemeClr val="tx1"/>
              </a:buClr>
              <a:buFont typeface="+mj-lt"/>
              <a:buAutoNum type="arabicPeriod"/>
            </a:pPr>
            <a:r>
              <a:rPr lang="en-GB" sz="2000" kern="0" dirty="0"/>
              <a:t>Pre-existing social media content posted by a covered organization</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306608691"/>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Other potential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65760" lvl="2" indent="0">
              <a:buClr>
                <a:schemeClr val="tx1"/>
              </a:buClr>
              <a:buNone/>
            </a:pPr>
            <a:r>
              <a:rPr lang="en-GB" sz="2000" kern="0" dirty="0"/>
              <a:t>When not meeting technical accessibility requirements:</a:t>
            </a:r>
          </a:p>
          <a:p>
            <a:pPr marL="822960" lvl="2" indent="-457200">
              <a:buClr>
                <a:schemeClr val="tx1"/>
              </a:buClr>
              <a:buFont typeface="+mj-lt"/>
              <a:buAutoNum type="arabicPeriod"/>
            </a:pPr>
            <a:r>
              <a:rPr lang="en-GB" sz="2000" kern="0" dirty="0"/>
              <a:t>Would cause undue burden and/or require fundamental alteration (“if it would cost too much or change the resource too much”)</a:t>
            </a:r>
          </a:p>
          <a:p>
            <a:pPr marL="822960" lvl="2" indent="-457200">
              <a:buClr>
                <a:schemeClr val="tx1"/>
              </a:buClr>
              <a:buFont typeface="+mj-lt"/>
              <a:buAutoNum type="arabicPeriod"/>
            </a:pPr>
            <a:r>
              <a:rPr lang="en-GB" sz="2000" kern="0" dirty="0"/>
              <a:t>Can be mitigated by providing a “conforming alternative version” instead of a single version that meets WCAG 2.1 Level AA</a:t>
            </a:r>
          </a:p>
          <a:p>
            <a:pPr marL="822960" lvl="2" indent="-457200">
              <a:buClr>
                <a:schemeClr val="tx1"/>
              </a:buClr>
              <a:buFont typeface="+mj-lt"/>
              <a:buAutoNum type="arabicPeriod"/>
            </a:pPr>
            <a:r>
              <a:rPr lang="en-GB" sz="2000" kern="0" dirty="0"/>
              <a:t>Does not materially affect access to content, functionality, or participation for people with disabilities</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520901740"/>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How does the rule support usability efforts?</a:t>
            </a:r>
          </a:p>
        </p:txBody>
      </p:sp>
    </p:spTree>
    <p:extLst>
      <p:ext uri="{BB962C8B-B14F-4D97-AF65-F5344CB8AC3E}">
        <p14:creationId xmlns:p14="http://schemas.microsoft.com/office/powerpoint/2010/main" val="2874902669"/>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rule provides a baseline set of accessibility requirements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dirty="0"/>
              <a:t>Following technical accessibility standards helps improve usability for people with disabilities</a:t>
            </a:r>
          </a:p>
          <a:p>
            <a:pPr marL="342900" lvl="1" indent="-342900">
              <a:buClr>
                <a:schemeClr val="tx1"/>
              </a:buClr>
              <a:buFont typeface="Wingdings" panose="05000000000000000000" pitchFamily="2" charset="2"/>
              <a:buChar char="§"/>
            </a:pPr>
            <a:r>
              <a:rPr lang="en-GB" sz="2000" dirty="0"/>
              <a:t>While the rule requires WCAG 2.1 Level AA, this doesn’t mean you can’t extend this to include other accessibility requirements, such as:</a:t>
            </a:r>
          </a:p>
          <a:p>
            <a:pPr marL="708660" lvl="2" indent="-342900">
              <a:buClr>
                <a:schemeClr val="tx1"/>
              </a:buClr>
              <a:buFont typeface="Wingdings" panose="05000000000000000000" pitchFamily="2" charset="2"/>
              <a:buChar char="§"/>
            </a:pPr>
            <a:r>
              <a:rPr lang="en-GB" sz="2000" dirty="0"/>
              <a:t>WCAG 2.2</a:t>
            </a:r>
          </a:p>
          <a:p>
            <a:pPr marL="708660" lvl="2" indent="-342900">
              <a:buClr>
                <a:schemeClr val="tx1"/>
              </a:buClr>
              <a:buFont typeface="Wingdings" panose="05000000000000000000" pitchFamily="2" charset="2"/>
              <a:buChar char="§"/>
            </a:pPr>
            <a:r>
              <a:rPr lang="en-GB" sz="2000" dirty="0"/>
              <a:t>Making Content Usable – additional guidance for people with a range of cognitive and learning disabilities</a:t>
            </a:r>
          </a:p>
          <a:p>
            <a:pPr marL="708660" lvl="2" indent="-342900">
              <a:buClr>
                <a:schemeClr val="tx1"/>
              </a:buClr>
              <a:buFont typeface="Wingdings" panose="05000000000000000000" pitchFamily="2" charset="2"/>
              <a:buChar char="§"/>
            </a:pPr>
            <a:r>
              <a:rPr lang="en-GB" sz="2000" dirty="0"/>
              <a:t>Software accessibility requirements in Section 508</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516381857"/>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000" dirty="0"/>
              <a:t>The rule encourages focus on user experience for people with disabilities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dirty="0"/>
              <a:t>The exception allowing resources not to meet WCAG 2.1 AA in a minor way if there is no impact on people with disabilities puts a strong focus on accessible user experience:</a:t>
            </a:r>
          </a:p>
          <a:p>
            <a:pPr marL="708660" lvl="2" indent="-342900">
              <a:buClr>
                <a:schemeClr val="tx1"/>
              </a:buClr>
              <a:buFont typeface="Wingdings" panose="05000000000000000000" pitchFamily="2" charset="2"/>
              <a:buChar char="§"/>
            </a:pPr>
            <a:r>
              <a:rPr lang="en-GB" sz="2000" dirty="0"/>
              <a:t>How would you verify that a conformance issue has no impact on users? By testing with users!</a:t>
            </a:r>
          </a:p>
          <a:p>
            <a:pPr marL="342900" lvl="1" indent="-342900">
              <a:buClr>
                <a:schemeClr val="tx1"/>
              </a:buClr>
              <a:buFont typeface="Wingdings" panose="05000000000000000000" pitchFamily="2" charset="2"/>
              <a:buChar char="§"/>
            </a:pPr>
            <a:r>
              <a:rPr lang="en-GB" sz="2000" dirty="0"/>
              <a:t>So including people with disabilities should be a priority:</a:t>
            </a:r>
          </a:p>
          <a:p>
            <a:pPr marL="708660" lvl="2" indent="-342900">
              <a:buClr>
                <a:schemeClr val="tx1"/>
              </a:buClr>
              <a:buFont typeface="Wingdings" panose="05000000000000000000" pitchFamily="2" charset="2"/>
              <a:buChar char="§"/>
            </a:pPr>
            <a:r>
              <a:rPr lang="en-GB" sz="2000" dirty="0"/>
              <a:t>In evaluating existing resources </a:t>
            </a:r>
          </a:p>
          <a:p>
            <a:pPr marL="708660" lvl="2" indent="-342900">
              <a:buClr>
                <a:schemeClr val="tx1"/>
              </a:buClr>
              <a:buFont typeface="Wingdings" panose="05000000000000000000" pitchFamily="2" charset="2"/>
              <a:buChar char="§"/>
            </a:pPr>
            <a:r>
              <a:rPr lang="en-GB" sz="2000" dirty="0"/>
              <a:t>In the design, development and testing of new resources</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04289631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Overview</a:t>
            </a:r>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dirty="0"/>
              <a:t>Background to the ADA Title II rule</a:t>
            </a:r>
          </a:p>
          <a:p>
            <a:pPr marL="342900" indent="-342900">
              <a:buFont typeface="Arial" panose="020B0604020202020204" pitchFamily="34" charset="0"/>
              <a:buChar char="•"/>
            </a:pPr>
            <a:r>
              <a:rPr lang="en-US" dirty="0"/>
              <a:t>Who does the rule apply to?</a:t>
            </a:r>
          </a:p>
          <a:p>
            <a:pPr marL="342900" indent="-342900">
              <a:buFont typeface="Arial" panose="020B0604020202020204" pitchFamily="34" charset="0"/>
              <a:buChar char="•"/>
            </a:pPr>
            <a:r>
              <a:rPr lang="en-US" dirty="0"/>
              <a:t>What requirements does it place on covered organizations?</a:t>
            </a:r>
          </a:p>
          <a:p>
            <a:pPr marL="342900" indent="-342900">
              <a:buFont typeface="Arial" panose="020B0604020202020204" pitchFamily="34" charset="0"/>
              <a:buChar char="•"/>
            </a:pPr>
            <a:r>
              <a:rPr lang="en-US" dirty="0"/>
              <a:t>How does the rule support usability efforts?</a:t>
            </a:r>
          </a:p>
          <a:p>
            <a:pPr marL="342900" indent="-342900">
              <a:buFont typeface="Arial" panose="020B0604020202020204" pitchFamily="34" charset="0"/>
              <a:buChar char="•"/>
            </a:pPr>
            <a:r>
              <a:rPr lang="en-US" dirty="0"/>
              <a:t>What can organizations do to enhance processes and practices?</a:t>
            </a:r>
          </a:p>
        </p:txBody>
      </p:sp>
    </p:spTree>
    <p:extLst>
      <p:ext uri="{BB962C8B-B14F-4D97-AF65-F5344CB8AC3E}">
        <p14:creationId xmlns:p14="http://schemas.microsoft.com/office/powerpoint/2010/main" val="3000052617"/>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t>How can organizations enhance processes and practices?</a:t>
            </a:r>
          </a:p>
        </p:txBody>
      </p:sp>
    </p:spTree>
    <p:extLst>
      <p:ext uri="{BB962C8B-B14F-4D97-AF65-F5344CB8AC3E}">
        <p14:creationId xmlns:p14="http://schemas.microsoft.com/office/powerpoint/2010/main" val="2130716925"/>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Policy</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254827"/>
            <a:ext cx="10165882" cy="4309602"/>
          </a:xfrm>
        </p:spPr>
        <p:txBody>
          <a:bodyPr>
            <a:normAutofit fontScale="85000" lnSpcReduction="20000"/>
          </a:bodyPr>
          <a:lstStyle/>
          <a:p>
            <a:pPr marL="342900" lvl="1" indent="-342900">
              <a:buClr>
                <a:schemeClr val="tx1"/>
              </a:buClr>
              <a:buFont typeface="Wingdings" panose="05000000000000000000" pitchFamily="2" charset="2"/>
              <a:buChar char="§"/>
            </a:pPr>
            <a:r>
              <a:rPr lang="en-GB" sz="2000" kern="0" dirty="0"/>
              <a:t>Establish an organizational digital accessibility policy that sets out:</a:t>
            </a:r>
          </a:p>
          <a:p>
            <a:pPr marL="708660" lvl="2" indent="-342900">
              <a:buClr>
                <a:schemeClr val="tx1"/>
              </a:buClr>
              <a:buFont typeface="Wingdings" panose="05000000000000000000" pitchFamily="2" charset="2"/>
              <a:buChar char="§"/>
            </a:pPr>
            <a:r>
              <a:rPr lang="en-GB" sz="2000" kern="0" dirty="0"/>
              <a:t>The accessibility standard web content and mobile apps should meet</a:t>
            </a:r>
          </a:p>
          <a:p>
            <a:pPr marL="708660" lvl="2" indent="-342900">
              <a:buClr>
                <a:schemeClr val="tx1"/>
              </a:buClr>
              <a:buFont typeface="Wingdings" panose="05000000000000000000" pitchFamily="2" charset="2"/>
              <a:buChar char="§"/>
            </a:pPr>
            <a:r>
              <a:rPr lang="en-GB" sz="2000" kern="0" dirty="0"/>
              <a:t>Remediation approach</a:t>
            </a:r>
          </a:p>
          <a:p>
            <a:pPr marL="708660" lvl="2" indent="-342900">
              <a:buClr>
                <a:schemeClr val="tx1"/>
              </a:buClr>
              <a:buFont typeface="Wingdings" panose="05000000000000000000" pitchFamily="2" charset="2"/>
              <a:buChar char="§"/>
            </a:pPr>
            <a:r>
              <a:rPr lang="en-GB" sz="2000" kern="0" dirty="0"/>
              <a:t>Plan for new content</a:t>
            </a:r>
          </a:p>
          <a:p>
            <a:pPr marL="708660" lvl="2" indent="-342900">
              <a:buClr>
                <a:schemeClr val="tx1"/>
              </a:buClr>
              <a:buFont typeface="Wingdings" panose="05000000000000000000" pitchFamily="2" charset="2"/>
              <a:buChar char="§"/>
            </a:pPr>
            <a:r>
              <a:rPr lang="en-GB" sz="2000" kern="0" dirty="0"/>
              <a:t>How accessibility of resources provided by third-parties will be addressed</a:t>
            </a:r>
          </a:p>
          <a:p>
            <a:pPr marL="708660" lvl="2" indent="-342900">
              <a:buClr>
                <a:schemeClr val="tx1"/>
              </a:buClr>
              <a:buFont typeface="Wingdings" panose="05000000000000000000" pitchFamily="2" charset="2"/>
              <a:buChar char="§"/>
            </a:pPr>
            <a:r>
              <a:rPr lang="en-GB" sz="2000" kern="0" dirty="0"/>
              <a:t>Who’s accountable and responsible for digital resource accessibility</a:t>
            </a:r>
          </a:p>
          <a:p>
            <a:pPr marL="708660" lvl="2" indent="-342900">
              <a:buClr>
                <a:schemeClr val="tx1"/>
              </a:buClr>
              <a:buFont typeface="Wingdings" panose="05000000000000000000" pitchFamily="2" charset="2"/>
              <a:buChar char="§"/>
            </a:pPr>
            <a:r>
              <a:rPr lang="en-GB" sz="2000" kern="0" dirty="0"/>
              <a:t>How responsible staff will be supported in meeting their accessibility responsibilities</a:t>
            </a:r>
          </a:p>
          <a:p>
            <a:pPr marL="708660" lvl="2" indent="-342900">
              <a:buClr>
                <a:schemeClr val="tx1"/>
              </a:buClr>
              <a:buFont typeface="Wingdings" panose="05000000000000000000" pitchFamily="2" charset="2"/>
              <a:buChar char="§"/>
            </a:pPr>
            <a:r>
              <a:rPr lang="en-US" sz="2000" kern="0" dirty="0"/>
              <a:t>How people with disabilities will be supported, including a feedback loop for submitting reports of inaccessibility </a:t>
            </a:r>
          </a:p>
        </p:txBody>
      </p:sp>
    </p:spTree>
    <p:extLst>
      <p:ext uri="{BB962C8B-B14F-4D97-AF65-F5344CB8AC3E}">
        <p14:creationId xmlns:p14="http://schemas.microsoft.com/office/powerpoint/2010/main" val="2894063075"/>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Capacity building</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fontScale="85000" lnSpcReduction="20000"/>
          </a:bodyPr>
          <a:lstStyle/>
          <a:p>
            <a:pPr marL="342900" lvl="1" indent="-342900">
              <a:buClr>
                <a:schemeClr val="tx1"/>
              </a:buClr>
              <a:buFont typeface="Wingdings" panose="05000000000000000000" pitchFamily="2" charset="2"/>
              <a:buChar char="§"/>
            </a:pPr>
            <a:r>
              <a:rPr lang="en-GB" sz="2000" kern="0" dirty="0"/>
              <a:t>Provide accessibility training for staff</a:t>
            </a:r>
          </a:p>
          <a:p>
            <a:pPr marL="708660" lvl="2" indent="-342900">
              <a:buClr>
                <a:schemeClr val="tx1"/>
              </a:buClr>
              <a:buFont typeface="Wingdings" panose="05000000000000000000" pitchFamily="2" charset="2"/>
              <a:buChar char="§"/>
            </a:pPr>
            <a:r>
              <a:rPr lang="en-GB" sz="2000" kern="0" dirty="0"/>
              <a:t>General accessibility training for everyone involved</a:t>
            </a:r>
          </a:p>
          <a:p>
            <a:pPr marL="708660" lvl="2" indent="-342900">
              <a:buClr>
                <a:schemeClr val="tx1"/>
              </a:buClr>
              <a:buFont typeface="Wingdings" panose="05000000000000000000" pitchFamily="2" charset="2"/>
              <a:buChar char="§"/>
            </a:pPr>
            <a:r>
              <a:rPr lang="en-GB" sz="2000" kern="0" dirty="0"/>
              <a:t>Role-based and technology-specific accessibility training</a:t>
            </a:r>
          </a:p>
          <a:p>
            <a:pPr marL="342900" lvl="1" indent="-342900">
              <a:buClr>
                <a:schemeClr val="tx1"/>
              </a:buClr>
              <a:buFont typeface="Wingdings" panose="05000000000000000000" pitchFamily="2" charset="2"/>
              <a:buChar char="§"/>
            </a:pPr>
            <a:r>
              <a:rPr lang="en-GB" sz="2000" kern="0" dirty="0"/>
              <a:t>Make available tools for monitoring accessibility and identifying issues</a:t>
            </a:r>
          </a:p>
          <a:p>
            <a:pPr marL="342900" lvl="1" indent="-342900">
              <a:buClr>
                <a:schemeClr val="tx1"/>
              </a:buClr>
              <a:buFont typeface="Wingdings" panose="05000000000000000000" pitchFamily="2" charset="2"/>
              <a:buChar char="§"/>
            </a:pPr>
            <a:r>
              <a:rPr lang="en-GB" sz="2000" kern="0" dirty="0"/>
              <a:t>Establish processes and encourage staff to follow them:</a:t>
            </a:r>
          </a:p>
          <a:p>
            <a:pPr marL="708660" lvl="2" indent="-342900">
              <a:buClr>
                <a:schemeClr val="tx1"/>
              </a:buClr>
              <a:buFont typeface="Wingdings" panose="05000000000000000000" pitchFamily="2" charset="2"/>
              <a:buChar char="§"/>
            </a:pPr>
            <a:r>
              <a:rPr lang="en-GB" sz="2000" kern="0" dirty="0"/>
              <a:t>Accessibility test processes for web content, mobile apps, and digital documents</a:t>
            </a:r>
          </a:p>
          <a:p>
            <a:pPr marL="708660" lvl="2" indent="-342900">
              <a:buClr>
                <a:schemeClr val="tx1"/>
              </a:buClr>
              <a:buFont typeface="Wingdings" panose="05000000000000000000" pitchFamily="2" charset="2"/>
              <a:buChar char="§"/>
            </a:pPr>
            <a:r>
              <a:rPr lang="en-GB" sz="2000" kern="0" dirty="0"/>
              <a:t>Processes for including people with disabilities in evaluating digital resources</a:t>
            </a:r>
          </a:p>
          <a:p>
            <a:pPr marL="708660" lvl="2" indent="-342900">
              <a:buClr>
                <a:schemeClr val="tx1"/>
              </a:buClr>
              <a:buFont typeface="Wingdings" panose="05000000000000000000" pitchFamily="2" charset="2"/>
              <a:buChar char="§"/>
            </a:pPr>
            <a:r>
              <a:rPr lang="en-GB" sz="2000" kern="0" dirty="0"/>
              <a:t>Processes for documenting and addressing accessibility issues</a:t>
            </a:r>
          </a:p>
        </p:txBody>
      </p:sp>
    </p:spTree>
    <p:extLst>
      <p:ext uri="{BB962C8B-B14F-4D97-AF65-F5344CB8AC3E}">
        <p14:creationId xmlns:p14="http://schemas.microsoft.com/office/powerpoint/2010/main" val="2485703457"/>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Communication</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Provide communication channels where accessibility issues or concerns can be reported and acted upon, for example:</a:t>
            </a:r>
          </a:p>
          <a:p>
            <a:pPr marL="708660" lvl="2" indent="-342900">
              <a:buClr>
                <a:schemeClr val="tx1"/>
              </a:buClr>
              <a:buFont typeface="Wingdings" panose="05000000000000000000" pitchFamily="2" charset="2"/>
              <a:buChar char="§"/>
            </a:pPr>
            <a:r>
              <a:rPr lang="en-GB" sz="2000" kern="0" dirty="0"/>
              <a:t>An accessibility page on the covered organization’s website</a:t>
            </a:r>
          </a:p>
          <a:p>
            <a:pPr marL="708660" lvl="2" indent="-342900">
              <a:buClr>
                <a:schemeClr val="tx1"/>
              </a:buClr>
              <a:buFont typeface="Wingdings" panose="05000000000000000000" pitchFamily="2" charset="2"/>
              <a:buChar char="§"/>
            </a:pPr>
            <a:r>
              <a:rPr lang="en-GB" sz="2000" kern="0" dirty="0"/>
              <a:t>A dedicated email address to report issues</a:t>
            </a:r>
          </a:p>
          <a:p>
            <a:pPr marL="708660" lvl="2" indent="-342900">
              <a:buClr>
                <a:schemeClr val="tx1"/>
              </a:buClr>
              <a:buFont typeface="Wingdings" panose="05000000000000000000" pitchFamily="2" charset="2"/>
              <a:buChar char="§"/>
            </a:pPr>
            <a:r>
              <a:rPr lang="en-GB" sz="2000" kern="0" dirty="0"/>
              <a:t>A process in place for handling issues, including escalating to responsible staff and responding to the person reporting the issue</a:t>
            </a:r>
          </a:p>
          <a:p>
            <a:pPr marL="708660" lvl="2" indent="-342900">
              <a:buClr>
                <a:schemeClr val="tx1"/>
              </a:buClr>
              <a:buFont typeface="Wingdings" panose="05000000000000000000" pitchFamily="2" charset="2"/>
              <a:buChar char="§"/>
            </a:pPr>
            <a:r>
              <a:rPr lang="en-GB" sz="2000" kern="0" dirty="0"/>
              <a:t>Accessibility reporting – demonstrating progress and identifying where ongoing efforts are needed</a:t>
            </a:r>
          </a:p>
        </p:txBody>
      </p:sp>
    </p:spTree>
    <p:extLst>
      <p:ext uri="{BB962C8B-B14F-4D97-AF65-F5344CB8AC3E}">
        <p14:creationId xmlns:p14="http://schemas.microsoft.com/office/powerpoint/2010/main" val="2286889089"/>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Useful resources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The official text of the Final Rule published in the Federal Register: </a:t>
            </a:r>
            <a:r>
              <a:rPr lang="en-US" sz="1600" dirty="0">
                <a:hlinkClick r:id="rId3"/>
              </a:rPr>
              <a:t>https://www.federalregister.gov/documents/2024/04/24/2024-07758/nondiscrimination-on-the-basis-of-disability-accessibility-of-web-information-and-services-of-state</a:t>
            </a:r>
            <a:endParaRPr lang="en-GB" sz="2000" kern="0" dirty="0">
              <a:hlinkClick r:id="rId4"/>
            </a:endParaRPr>
          </a:p>
          <a:p>
            <a:pPr marL="342900" lvl="1" indent="-342900">
              <a:buClr>
                <a:schemeClr val="tx1"/>
              </a:buClr>
              <a:buFont typeface="Wingdings" panose="05000000000000000000" pitchFamily="2" charset="2"/>
              <a:buChar char="§"/>
            </a:pPr>
            <a:r>
              <a:rPr lang="en-GB" sz="2000" kern="0" dirty="0"/>
              <a:t>Supporting resources from the Department of Justice</a:t>
            </a:r>
            <a:endParaRPr lang="en-GB" sz="2000" kern="0" dirty="0">
              <a:hlinkClick r:id="rId4"/>
            </a:endParaRPr>
          </a:p>
          <a:p>
            <a:pPr marL="708660" lvl="2" indent="-342900">
              <a:buClr>
                <a:schemeClr val="tx1"/>
              </a:buClr>
              <a:buFont typeface="Wingdings" panose="05000000000000000000" pitchFamily="2" charset="2"/>
              <a:buChar char="§"/>
            </a:pPr>
            <a:r>
              <a:rPr lang="en-GB" sz="2000" kern="0" dirty="0"/>
              <a:t>Fact sheet on the rule: </a:t>
            </a:r>
            <a:r>
              <a:rPr lang="en-US" sz="1600" dirty="0">
                <a:hlinkClick r:id="rId4"/>
              </a:rPr>
              <a:t>https://www.ada.gov/resources/2024-03-08-web-rule/</a:t>
            </a:r>
            <a:endParaRPr lang="en-GB" sz="2000" kern="0" dirty="0"/>
          </a:p>
          <a:p>
            <a:pPr marL="708660" lvl="2" indent="-342900">
              <a:buClr>
                <a:schemeClr val="tx1"/>
              </a:buClr>
              <a:buFont typeface="Wingdings" panose="05000000000000000000" pitchFamily="2" charset="2"/>
              <a:buChar char="§"/>
            </a:pPr>
            <a:r>
              <a:rPr lang="en-GB" sz="2000" kern="0" dirty="0"/>
              <a:t>Small Entity Compliance Guide : </a:t>
            </a:r>
            <a:r>
              <a:rPr lang="en-US" sz="1600" dirty="0">
                <a:hlinkClick r:id="rId5"/>
              </a:rPr>
              <a:t>https://www.ada.gov/resources/small-entity-compliance-guide/</a:t>
            </a:r>
            <a:endParaRPr lang="en-GB" sz="2000" kern="0" dirty="0"/>
          </a:p>
          <a:p>
            <a:pPr marL="342900" lvl="1" indent="-342900">
              <a:buClr>
                <a:schemeClr val="tx1"/>
              </a:buClr>
              <a:buFont typeface="Wingdings" panose="05000000000000000000" pitchFamily="2" charset="2"/>
              <a:buChar char="§"/>
            </a:pPr>
            <a:r>
              <a:rPr lang="en-GB" sz="2000" kern="0" dirty="0"/>
              <a:t>ADA Coordinator training: </a:t>
            </a:r>
            <a:r>
              <a:rPr lang="en-GB" sz="1700" kern="0" dirty="0">
                <a:hlinkClick r:id="rId6"/>
              </a:rPr>
              <a:t>https://www.adacoordinator.org</a:t>
            </a:r>
            <a:r>
              <a:rPr lang="en-GB" sz="1700" kern="0">
                <a:hlinkClick r:id="rId6"/>
              </a:rPr>
              <a:t>/</a:t>
            </a:r>
            <a:r>
              <a:rPr lang="en-GB" sz="2000" kern="0"/>
              <a:t> </a:t>
            </a:r>
            <a:endParaRPr lang="en-GB" sz="2000" kern="0" dirty="0"/>
          </a:p>
        </p:txBody>
      </p:sp>
    </p:spTree>
    <p:extLst>
      <p:ext uri="{BB962C8B-B14F-4D97-AF65-F5344CB8AC3E}">
        <p14:creationId xmlns:p14="http://schemas.microsoft.com/office/powerpoint/2010/main" val="3372402366"/>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A3B5B"/>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48E0838-431D-ED42-973B-2400F03E26B6}"/>
              </a:ext>
            </a:extLst>
          </p:cNvPr>
          <p:cNvSpPr txBox="1">
            <a:spLocks noGrp="1"/>
          </p:cNvSpPr>
          <p:nvPr>
            <p:ph type="title" idx="4294967295"/>
          </p:nvPr>
        </p:nvSpPr>
        <p:spPr>
          <a:xfrm>
            <a:off x="2636200" y="1254444"/>
            <a:ext cx="6919600" cy="19858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spc="-200"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7200" b="1" i="0" u="none" strike="noStrike" kern="1200" cap="none" spc="-200" normalizeH="0" baseline="0" noProof="0" dirty="0">
                <a:ln>
                  <a:noFill/>
                </a:ln>
                <a:solidFill>
                  <a:schemeClr val="bg1"/>
                </a:solidFill>
                <a:effectLst/>
                <a:uLnTx/>
                <a:uFillTx/>
                <a:latin typeface="Open Sans" panose="020B0606030504020204" pitchFamily="34" charset="0"/>
                <a:ea typeface="Open Sans" panose="020B0606030504020204" pitchFamily="34" charset="0"/>
                <a:cs typeface="Open Sans" panose="020B0606030504020204" pitchFamily="34" charset="0"/>
              </a:rPr>
              <a:t>Questions</a:t>
            </a:r>
          </a:p>
        </p:txBody>
      </p:sp>
      <p:pic>
        <p:nvPicPr>
          <p:cNvPr id="3" name="Graphic 2" descr="Badge Question Mark with solid fill">
            <a:extLst>
              <a:ext uri="{FF2B5EF4-FFF2-40B4-BE49-F238E27FC236}">
                <a16:creationId xmlns:a16="http://schemas.microsoft.com/office/drawing/2014/main" id="{1D4C300E-A5ED-4842-B7E9-2AC4ADC221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55457" y="3039753"/>
            <a:ext cx="2881086" cy="2881086"/>
          </a:xfrm>
          <a:prstGeom prst="rect">
            <a:avLst/>
          </a:prstGeom>
        </p:spPr>
      </p:pic>
    </p:spTree>
    <p:extLst>
      <p:ext uri="{BB962C8B-B14F-4D97-AF65-F5344CB8AC3E}">
        <p14:creationId xmlns:p14="http://schemas.microsoft.com/office/powerpoint/2010/main" val="455113667"/>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Prologue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This webinar does not offer legal advice!</a:t>
            </a:r>
          </a:p>
          <a:p>
            <a:pPr marL="342900" lvl="1" indent="-342900">
              <a:buClr>
                <a:schemeClr val="tx1"/>
              </a:buClr>
              <a:buFont typeface="Wingdings" panose="05000000000000000000" pitchFamily="2" charset="2"/>
              <a:buChar char="§"/>
            </a:pPr>
            <a:r>
              <a:rPr lang="en-GB" sz="2000" kern="0" dirty="0"/>
              <a:t>Last week’s election result has created some uncertainty over the direction of disability rights legislation and regulation in the United States</a:t>
            </a:r>
          </a:p>
          <a:p>
            <a:pPr marL="342900" lvl="1" indent="-342900">
              <a:buClr>
                <a:schemeClr val="tx1"/>
              </a:buClr>
              <a:buFont typeface="Wingdings" panose="05000000000000000000" pitchFamily="2" charset="2"/>
              <a:buChar char="§"/>
            </a:pPr>
            <a:r>
              <a:rPr lang="en-GB" sz="2000" kern="0" dirty="0"/>
              <a:t>Regardless, people with disabilities need accessible and usable digital resources</a:t>
            </a:r>
          </a:p>
          <a:p>
            <a:pPr marL="342900" lvl="1" indent="-342900">
              <a:buClr>
                <a:schemeClr val="tx1"/>
              </a:buClr>
              <a:buFont typeface="Wingdings" panose="05000000000000000000" pitchFamily="2" charset="2"/>
              <a:buChar char="§"/>
            </a:pPr>
            <a:r>
              <a:rPr lang="en-GB" sz="2000" kern="0" dirty="0"/>
              <a:t>Today’s presentation aligns with World Usability Day in that we focus on the opportunity accessibility standards and regulations bring to support efforts to improve usability for everyone</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51812099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Background to the ADA Title II Rule</a:t>
            </a:r>
          </a:p>
        </p:txBody>
      </p:sp>
    </p:spTree>
    <p:extLst>
      <p:ext uri="{BB962C8B-B14F-4D97-AF65-F5344CB8AC3E}">
        <p14:creationId xmlns:p14="http://schemas.microsoft.com/office/powerpoint/2010/main" val="364877686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A brief timeline</a:t>
            </a:r>
          </a:p>
        </p:txBody>
      </p:sp>
      <p:graphicFrame>
        <p:nvGraphicFramePr>
          <p:cNvPr id="2" name="Content Placeholder 1">
            <a:extLst>
              <a:ext uri="{FF2B5EF4-FFF2-40B4-BE49-F238E27FC236}">
                <a16:creationId xmlns:a16="http://schemas.microsoft.com/office/drawing/2014/main" id="{B9E7CCC3-DA06-CB4D-A80B-35DC7431D06D}"/>
              </a:ext>
            </a:extLst>
          </p:cNvPr>
          <p:cNvGraphicFramePr>
            <a:graphicFrameLocks noGrp="1"/>
          </p:cNvGraphicFramePr>
          <p:nvPr>
            <p:ph idx="1"/>
            <p:extLst>
              <p:ext uri="{D42A27DB-BD31-4B8C-83A1-F6EECF244321}">
                <p14:modId xmlns:p14="http://schemas.microsoft.com/office/powerpoint/2010/main" val="1584272543"/>
              </p:ext>
            </p:extLst>
          </p:nvPr>
        </p:nvGraphicFramePr>
        <p:xfrm>
          <a:off x="1066799" y="2129122"/>
          <a:ext cx="10185133" cy="4011794"/>
        </p:xfrm>
        <a:graphic>
          <a:graphicData uri="http://schemas.openxmlformats.org/drawingml/2006/table">
            <a:tbl>
              <a:tblPr firstRow="1" bandRow="1">
                <a:tableStyleId>{073A0DAA-6AF3-43AB-8588-CEC1D06C72B9}</a:tableStyleId>
              </a:tblPr>
              <a:tblGrid>
                <a:gridCol w="1190010">
                  <a:extLst>
                    <a:ext uri="{9D8B030D-6E8A-4147-A177-3AD203B41FA5}">
                      <a16:colId xmlns:a16="http://schemas.microsoft.com/office/drawing/2014/main" val="370844131"/>
                    </a:ext>
                  </a:extLst>
                </a:gridCol>
                <a:gridCol w="8995123">
                  <a:extLst>
                    <a:ext uri="{9D8B030D-6E8A-4147-A177-3AD203B41FA5}">
                      <a16:colId xmlns:a16="http://schemas.microsoft.com/office/drawing/2014/main" val="3562440788"/>
                    </a:ext>
                  </a:extLst>
                </a:gridCol>
              </a:tblGrid>
              <a:tr h="424436">
                <a:tc>
                  <a:txBody>
                    <a:bodyPr/>
                    <a:lstStyle/>
                    <a:p>
                      <a:r>
                        <a:rPr lang="en-GB" dirty="0">
                          <a:latin typeface="Open Sans" panose="020B0606030504020204" pitchFamily="34" charset="0"/>
                          <a:ea typeface="Open Sans" panose="020B0606030504020204" pitchFamily="34" charset="0"/>
                          <a:cs typeface="Open Sans" panose="020B0606030504020204" pitchFamily="34" charset="0"/>
                        </a:rPr>
                        <a:t>Year</a:t>
                      </a:r>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1A3B5B"/>
                    </a:solidFill>
                  </a:tcPr>
                </a:tc>
                <a:tc>
                  <a:txBody>
                    <a:bodyPr/>
                    <a:lstStyle/>
                    <a:p>
                      <a:r>
                        <a:rPr lang="en-GB" dirty="0">
                          <a:latin typeface="Open Sans" panose="020B0606030504020204" pitchFamily="34" charset="0"/>
                          <a:ea typeface="Open Sans" panose="020B0606030504020204" pitchFamily="34" charset="0"/>
                          <a:cs typeface="Open Sans" panose="020B0606030504020204" pitchFamily="34" charset="0"/>
                        </a:rPr>
                        <a:t>Event</a:t>
                      </a:r>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1A3B5B"/>
                    </a:solidFill>
                  </a:tcPr>
                </a:tc>
                <a:extLst>
                  <a:ext uri="{0D108BD9-81ED-4DB2-BD59-A6C34878D82A}">
                    <a16:rowId xmlns:a16="http://schemas.microsoft.com/office/drawing/2014/main" val="1394414472"/>
                  </a:ext>
                </a:extLst>
              </a:tr>
              <a:tr h="424436">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1989</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The World Wide Web was invented by Tim Berners-Lee</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2948368312"/>
                  </a:ext>
                </a:extLst>
              </a:tr>
              <a:tr h="424436">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1990</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Americans with Disabilities Act (ADA) was signed into law</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1481045760"/>
                  </a:ext>
                </a:extLst>
              </a:tr>
              <a:tr h="424436">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1999</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Version 1 of the W3C Web Content Accessibility Guidelines (WCAG) was published</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473002143"/>
                  </a:ext>
                </a:extLst>
              </a:tr>
              <a:tr h="424436">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2007</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The first iPhone was released for sale by Apple</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435036932"/>
                  </a:ext>
                </a:extLst>
              </a:tr>
              <a:tr h="732589">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2010</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ADA Accessibility Standards for Title II and Title III were adopted by the Department of Justice (</a:t>
                      </a:r>
                      <a:r>
                        <a:rPr lang="en-US" sz="1800" kern="1200" dirty="0" err="1">
                          <a:solidFill>
                            <a:srgbClr val="1A3B5B"/>
                          </a:solidFill>
                          <a:latin typeface="Open Sans" panose="020B0606030504020204" pitchFamily="34" charset="0"/>
                          <a:ea typeface="Open Sans" panose="020B0606030504020204" pitchFamily="34" charset="0"/>
                          <a:cs typeface="Open Sans" panose="020B0606030504020204" pitchFamily="34" charset="0"/>
                        </a:rPr>
                        <a:t>DoJ</a:t>
                      </a:r>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 covering physical environments including ATMs</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2265290365"/>
                  </a:ext>
                </a:extLst>
              </a:tr>
              <a:tr h="732589">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2010</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An Advanced Notice of Proposed Rulemaking (ANPRM) for digital accessibility for Title II and Title III of the ADA was published, subsequently separated into two</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3820413737"/>
                  </a:ext>
                </a:extLst>
              </a:tr>
              <a:tr h="424436">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2017</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All existing ANPRMs on digital accessibility were withdrawn by </a:t>
                      </a:r>
                      <a:r>
                        <a:rPr lang="en-US" sz="1800" kern="1200" dirty="0" err="1">
                          <a:solidFill>
                            <a:srgbClr val="1A3B5B"/>
                          </a:solidFill>
                          <a:latin typeface="Open Sans" panose="020B0606030504020204" pitchFamily="34" charset="0"/>
                          <a:ea typeface="Open Sans" panose="020B0606030504020204" pitchFamily="34" charset="0"/>
                          <a:cs typeface="Open Sans" panose="020B0606030504020204" pitchFamily="34" charset="0"/>
                        </a:rPr>
                        <a:t>DoJ</a:t>
                      </a:r>
                      <a:r>
                        <a:rPr lang="en-US" sz="1800" kern="1200" dirty="0">
                          <a:solidFill>
                            <a:srgbClr val="1A3B5B"/>
                          </a:solidFill>
                          <a:latin typeface="Open Sans" panose="020B0606030504020204" pitchFamily="34" charset="0"/>
                          <a:ea typeface="Open Sans" panose="020B0606030504020204" pitchFamily="34" charset="0"/>
                          <a:cs typeface="Open Sans" panose="020B0606030504020204" pitchFamily="34" charset="0"/>
                        </a:rPr>
                        <a:t> </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extLst>
                  <a:ext uri="{0D108BD9-81ED-4DB2-BD59-A6C34878D82A}">
                    <a16:rowId xmlns:a16="http://schemas.microsoft.com/office/drawing/2014/main" val="1566634853"/>
                  </a:ext>
                </a:extLst>
              </a:tr>
            </a:tbl>
          </a:graphicData>
        </a:graphic>
      </p:graphicFrame>
    </p:spTree>
    <p:extLst>
      <p:ext uri="{BB962C8B-B14F-4D97-AF65-F5344CB8AC3E}">
        <p14:creationId xmlns:p14="http://schemas.microsoft.com/office/powerpoint/2010/main" val="2415990139"/>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latest rulemaking process</a:t>
            </a:r>
          </a:p>
        </p:txBody>
      </p:sp>
      <p:graphicFrame>
        <p:nvGraphicFramePr>
          <p:cNvPr id="2" name="Content Placeholder 1">
            <a:extLst>
              <a:ext uri="{FF2B5EF4-FFF2-40B4-BE49-F238E27FC236}">
                <a16:creationId xmlns:a16="http://schemas.microsoft.com/office/drawing/2014/main" id="{B9E7CCC3-DA06-CB4D-A80B-35DC7431D06D}"/>
              </a:ext>
            </a:extLst>
          </p:cNvPr>
          <p:cNvGraphicFramePr>
            <a:graphicFrameLocks noGrp="1"/>
          </p:cNvGraphicFramePr>
          <p:nvPr>
            <p:ph idx="1"/>
            <p:extLst>
              <p:ext uri="{D42A27DB-BD31-4B8C-83A1-F6EECF244321}">
                <p14:modId xmlns:p14="http://schemas.microsoft.com/office/powerpoint/2010/main" val="1881581048"/>
              </p:ext>
            </p:extLst>
          </p:nvPr>
        </p:nvGraphicFramePr>
        <p:xfrm>
          <a:off x="1066799" y="2129121"/>
          <a:ext cx="10185134" cy="3626785"/>
        </p:xfrm>
        <a:graphic>
          <a:graphicData uri="http://schemas.openxmlformats.org/drawingml/2006/table">
            <a:tbl>
              <a:tblPr firstRow="1" bandRow="1">
                <a:tableStyleId>{073A0DAA-6AF3-43AB-8588-CEC1D06C72B9}</a:tableStyleId>
              </a:tblPr>
              <a:tblGrid>
                <a:gridCol w="1349142">
                  <a:extLst>
                    <a:ext uri="{9D8B030D-6E8A-4147-A177-3AD203B41FA5}">
                      <a16:colId xmlns:a16="http://schemas.microsoft.com/office/drawing/2014/main" val="370844131"/>
                    </a:ext>
                  </a:extLst>
                </a:gridCol>
                <a:gridCol w="8835992">
                  <a:extLst>
                    <a:ext uri="{9D8B030D-6E8A-4147-A177-3AD203B41FA5}">
                      <a16:colId xmlns:a16="http://schemas.microsoft.com/office/drawing/2014/main" val="3562440788"/>
                    </a:ext>
                  </a:extLst>
                </a:gridCol>
              </a:tblGrid>
              <a:tr h="472323">
                <a:tc>
                  <a:txBody>
                    <a:bodyPr/>
                    <a:lstStyle/>
                    <a:p>
                      <a:r>
                        <a:rPr lang="en-GB" dirty="0">
                          <a:latin typeface="Open Sans" panose="020B0606030504020204" pitchFamily="34" charset="0"/>
                          <a:ea typeface="Open Sans" panose="020B0606030504020204" pitchFamily="34" charset="0"/>
                          <a:cs typeface="Open Sans" panose="020B0606030504020204" pitchFamily="34" charset="0"/>
                        </a:rPr>
                        <a:t>Year</a:t>
                      </a:r>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1A3B5B"/>
                    </a:solidFill>
                  </a:tcPr>
                </a:tc>
                <a:tc>
                  <a:txBody>
                    <a:bodyPr/>
                    <a:lstStyle/>
                    <a:p>
                      <a:r>
                        <a:rPr lang="en-GB" dirty="0">
                          <a:latin typeface="Open Sans" panose="020B0606030504020204" pitchFamily="34" charset="0"/>
                          <a:ea typeface="Open Sans" panose="020B0606030504020204" pitchFamily="34" charset="0"/>
                          <a:cs typeface="Open Sans" panose="020B0606030504020204" pitchFamily="34" charset="0"/>
                        </a:rPr>
                        <a:t>Event</a:t>
                      </a:r>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1A3B5B"/>
                    </a:solidFill>
                  </a:tcPr>
                </a:tc>
                <a:extLst>
                  <a:ext uri="{0D108BD9-81ED-4DB2-BD59-A6C34878D82A}">
                    <a16:rowId xmlns:a16="http://schemas.microsoft.com/office/drawing/2014/main" val="1394414472"/>
                  </a:ext>
                </a:extLst>
              </a:tr>
              <a:tr h="712298">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July 2022</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rPr>
                        <a:t>The Department of Justice announced intent to create a rule for digital accessibility for Title II of the ADA</a:t>
                      </a:r>
                    </a:p>
                  </a:txBody>
                  <a:tcPr/>
                </a:tc>
                <a:extLst>
                  <a:ext uri="{0D108BD9-81ED-4DB2-BD59-A6C34878D82A}">
                    <a16:rowId xmlns:a16="http://schemas.microsoft.com/office/drawing/2014/main" val="2948368312"/>
                  </a:ext>
                </a:extLst>
              </a:tr>
              <a:tr h="712298">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July 2023</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rPr>
                        <a:t>A Notice of Proposed Rulemaking (NPRM) was published and made available for public comment</a:t>
                      </a:r>
                    </a:p>
                  </a:txBody>
                  <a:tcPr/>
                </a:tc>
                <a:extLst>
                  <a:ext uri="{0D108BD9-81ED-4DB2-BD59-A6C34878D82A}">
                    <a16:rowId xmlns:a16="http://schemas.microsoft.com/office/drawing/2014/main" val="1481045760"/>
                  </a:ext>
                </a:extLst>
              </a:tr>
              <a:tr h="1017568">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April 2024</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rPr>
                        <a:t>The Final Rule was published, officially titled </a:t>
                      </a:r>
                      <a:r>
                        <a:rPr lang="en-US" b="1" i="1" dirty="0">
                          <a:solidFill>
                            <a:srgbClr val="1A3B5B"/>
                          </a:solidFill>
                          <a:latin typeface="Open Sans" panose="020B0606030504020204" pitchFamily="34" charset="0"/>
                          <a:ea typeface="Open Sans" panose="020B0606030504020204" pitchFamily="34" charset="0"/>
                          <a:cs typeface="Open Sans" panose="020B0606030504020204" pitchFamily="34" charset="0"/>
                        </a:rPr>
                        <a:t>Nondiscrimination on the Basis of Disability; Accessibility of Web Information and Services of State and Local Government Entities</a:t>
                      </a:r>
                    </a:p>
                  </a:txBody>
                  <a:tcPr/>
                </a:tc>
                <a:extLst>
                  <a:ext uri="{0D108BD9-81ED-4DB2-BD59-A6C34878D82A}">
                    <a16:rowId xmlns:a16="http://schemas.microsoft.com/office/drawing/2014/main" val="3473002143"/>
                  </a:ext>
                </a:extLst>
              </a:tr>
              <a:tr h="712298">
                <a:tc>
                  <a:txBody>
                    <a:bodyPr/>
                    <a:lstStyle/>
                    <a:p>
                      <a:r>
                        <a:rPr lang="en-GB" dirty="0">
                          <a:solidFill>
                            <a:srgbClr val="1A3B5B"/>
                          </a:solidFill>
                          <a:latin typeface="Open Sans" panose="020B0606030504020204" pitchFamily="34" charset="0"/>
                          <a:ea typeface="Open Sans" panose="020B0606030504020204" pitchFamily="34" charset="0"/>
                          <a:cs typeface="Open Sans" panose="020B0606030504020204" pitchFamily="34" charset="0"/>
                        </a:rPr>
                        <a:t>June 2024</a:t>
                      </a:r>
                      <a:endPar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endParaRPr>
                    </a:p>
                  </a:txBody>
                  <a:tcPr/>
                </a:tc>
                <a:tc>
                  <a:txBody>
                    <a:bodyPr/>
                    <a:lstStyle/>
                    <a:p>
                      <a:r>
                        <a:rPr lang="en-US" dirty="0">
                          <a:solidFill>
                            <a:srgbClr val="1A3B5B"/>
                          </a:solidFill>
                          <a:latin typeface="Open Sans" panose="020B0606030504020204" pitchFamily="34" charset="0"/>
                          <a:ea typeface="Open Sans" panose="020B0606030504020204" pitchFamily="34" charset="0"/>
                          <a:cs typeface="Open Sans" panose="020B0606030504020204" pitchFamily="34" charset="0"/>
                        </a:rPr>
                        <a:t>The Final Rule appears in the Federal Register and is effective as of June 24 2024</a:t>
                      </a:r>
                    </a:p>
                  </a:txBody>
                  <a:tcPr/>
                </a:tc>
                <a:extLst>
                  <a:ext uri="{0D108BD9-81ED-4DB2-BD59-A6C34878D82A}">
                    <a16:rowId xmlns:a16="http://schemas.microsoft.com/office/drawing/2014/main" val="435036932"/>
                  </a:ext>
                </a:extLst>
              </a:tr>
            </a:tbl>
          </a:graphicData>
        </a:graphic>
      </p:graphicFrame>
    </p:spTree>
    <p:extLst>
      <p:ext uri="{BB962C8B-B14F-4D97-AF65-F5344CB8AC3E}">
        <p14:creationId xmlns:p14="http://schemas.microsoft.com/office/powerpoint/2010/main" val="374854298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Details of the rule</a:t>
            </a:r>
          </a:p>
        </p:txBody>
      </p:sp>
    </p:spTree>
    <p:extLst>
      <p:ext uri="{BB962C8B-B14F-4D97-AF65-F5344CB8AC3E}">
        <p14:creationId xmlns:p14="http://schemas.microsoft.com/office/powerpoint/2010/main" val="297743470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intent of the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US" sz="2000" kern="0" dirty="0"/>
              <a:t>The original text of Title II of the ADA (1990) says: </a:t>
            </a:r>
          </a:p>
          <a:p>
            <a:pPr marL="708660" lvl="2" indent="-342900">
              <a:buClr>
                <a:schemeClr val="tx1"/>
              </a:buClr>
              <a:buFont typeface="Wingdings" panose="05000000000000000000" pitchFamily="2" charset="2"/>
              <a:buChar char="§"/>
            </a:pPr>
            <a:r>
              <a:rPr lang="en-US" sz="2000" kern="0" dirty="0">
                <a:latin typeface="Calibri" panose="020F0502020204030204" pitchFamily="34" charset="0"/>
                <a:cs typeface="Calibri" panose="020F0502020204030204" pitchFamily="34" charset="0"/>
              </a:rPr>
              <a:t>“Subject to the provisions of this subchapter, no qualified individual with a disability shall, by reason of such disability, be excluded from participation in or be denied the benefits of the services, programs, or activities of a public entity, or be subjected to discrimination by any such entity.”</a:t>
            </a:r>
          </a:p>
          <a:p>
            <a:pPr marL="342900" lvl="1" indent="-342900">
              <a:buClr>
                <a:schemeClr val="tx1"/>
              </a:buClr>
              <a:buFont typeface="Wingdings" panose="05000000000000000000" pitchFamily="2" charset="2"/>
              <a:buChar char="§"/>
            </a:pPr>
            <a:r>
              <a:rPr lang="en-GB" sz="2000" kern="0" dirty="0"/>
              <a:t>This rule adds language to the ADA Title II regulation to provide clarity to covered organizations on how they can meet their responsibilities under the ADA when providing websites and mobile apps</a:t>
            </a:r>
          </a:p>
          <a:p>
            <a:pPr marL="342900" lvl="1" indent="-342900">
              <a:buClr>
                <a:schemeClr val="tx1"/>
              </a:buClr>
              <a:buFont typeface="Wingdings" panose="05000000000000000000" pitchFamily="2" charset="2"/>
              <a:buChar char="§"/>
            </a:pPr>
            <a:r>
              <a:rPr lang="en-GB" sz="2000" kern="0" dirty="0"/>
              <a:t>The rule’s intention is not to reduce protection for people with disabilities where other applicable laws or regulations may provide a higher level of protection</a:t>
            </a:r>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69184983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does the rule apply to?</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fontScale="92500" lnSpcReduction="20000"/>
          </a:bodyPr>
          <a:lstStyle/>
          <a:p>
            <a:pPr marL="342900" lvl="1" indent="-342900">
              <a:buClr>
                <a:schemeClr val="tx1"/>
              </a:buClr>
              <a:buFont typeface="Wingdings" panose="05000000000000000000" pitchFamily="2" charset="2"/>
              <a:buChar char="§"/>
            </a:pPr>
            <a:r>
              <a:rPr lang="en-GB" sz="2000" kern="0" dirty="0"/>
              <a:t>Programs and services provided by state and local government organizations in the United States, including:</a:t>
            </a:r>
          </a:p>
          <a:p>
            <a:pPr marL="708660" lvl="2" indent="-342900">
              <a:buClr>
                <a:schemeClr val="tx1"/>
              </a:buClr>
              <a:buFont typeface="Wingdings" panose="05000000000000000000" pitchFamily="2" charset="2"/>
              <a:buChar char="§"/>
            </a:pPr>
            <a:r>
              <a:rPr lang="en-GB" sz="2000" kern="0" dirty="0"/>
              <a:t>Public education (K-12, higher education)</a:t>
            </a:r>
          </a:p>
          <a:p>
            <a:pPr marL="708660" lvl="2" indent="-342900">
              <a:buClr>
                <a:schemeClr val="tx1"/>
              </a:buClr>
              <a:buFont typeface="Wingdings" panose="05000000000000000000" pitchFamily="2" charset="2"/>
              <a:buChar char="§"/>
            </a:pPr>
            <a:r>
              <a:rPr lang="en-GB" sz="2000" kern="0" dirty="0"/>
              <a:t>Public transport</a:t>
            </a:r>
          </a:p>
          <a:p>
            <a:pPr marL="708660" lvl="2" indent="-342900">
              <a:buClr>
                <a:schemeClr val="tx1"/>
              </a:buClr>
              <a:buFont typeface="Wingdings" panose="05000000000000000000" pitchFamily="2" charset="2"/>
              <a:buChar char="§"/>
            </a:pPr>
            <a:r>
              <a:rPr lang="en-GB" sz="2000" kern="0" dirty="0"/>
              <a:t>Voting</a:t>
            </a:r>
          </a:p>
          <a:p>
            <a:pPr marL="708660" lvl="2" indent="-342900">
              <a:buClr>
                <a:schemeClr val="tx1"/>
              </a:buClr>
              <a:buFont typeface="Wingdings" panose="05000000000000000000" pitchFamily="2" charset="2"/>
              <a:buChar char="§"/>
            </a:pPr>
            <a:r>
              <a:rPr lang="en-GB" sz="2000" kern="0" dirty="0"/>
              <a:t>Healthcare</a:t>
            </a:r>
          </a:p>
          <a:p>
            <a:pPr marL="708660" lvl="2" indent="-342900">
              <a:buClr>
                <a:schemeClr val="tx1"/>
              </a:buClr>
              <a:buFont typeface="Wingdings" panose="05000000000000000000" pitchFamily="2" charset="2"/>
              <a:buChar char="§"/>
            </a:pPr>
            <a:r>
              <a:rPr lang="en-GB" sz="2000" kern="0" dirty="0"/>
              <a:t>Social services</a:t>
            </a:r>
          </a:p>
          <a:p>
            <a:pPr marL="708660" lvl="2" indent="-342900">
              <a:buClr>
                <a:schemeClr val="tx1"/>
              </a:buClr>
              <a:buFont typeface="Wingdings" panose="05000000000000000000" pitchFamily="2" charset="2"/>
              <a:buChar char="§"/>
            </a:pPr>
            <a:r>
              <a:rPr lang="en-GB" sz="2000" kern="0" dirty="0"/>
              <a:t>Courts</a:t>
            </a:r>
          </a:p>
          <a:p>
            <a:pPr marL="708660" lvl="2" indent="-342900">
              <a:buClr>
                <a:schemeClr val="tx1"/>
              </a:buClr>
              <a:buFont typeface="Wingdings" panose="05000000000000000000" pitchFamily="2" charset="2"/>
              <a:buChar char="§"/>
            </a:pPr>
            <a:r>
              <a:rPr lang="en-GB" sz="2000" kern="0" dirty="0"/>
              <a:t>Emergency services</a:t>
            </a:r>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615268555"/>
      </p:ext>
    </p:extLst>
  </p:cSld>
  <p:clrMapOvr>
    <a:masterClrMapping/>
  </p:clrMapOvr>
  <p:transition>
    <p:fade/>
  </p:transition>
</p:sld>
</file>

<file path=ppt/theme/theme1.xml><?xml version="1.0" encoding="utf-8"?>
<a:theme xmlns:a="http://schemas.openxmlformats.org/drawingml/2006/main" name="Office Theme">
  <a:themeElements>
    <a:clrScheme name="TPG Colors">
      <a:dk1>
        <a:srgbClr val="1C75BC"/>
      </a:dk1>
      <a:lt1>
        <a:srgbClr val="FFFFFF"/>
      </a:lt1>
      <a:dk2>
        <a:srgbClr val="666666"/>
      </a:dk2>
      <a:lt2>
        <a:srgbClr val="FCB316"/>
      </a:lt2>
      <a:accent1>
        <a:srgbClr val="DFDFDF"/>
      </a:accent1>
      <a:accent2>
        <a:srgbClr val="DA1640"/>
      </a:accent2>
      <a:accent3>
        <a:srgbClr val="20B74A"/>
      </a:accent3>
      <a:accent4>
        <a:srgbClr val="46BFCE"/>
      </a:accent4>
      <a:accent5>
        <a:srgbClr val="8F2653"/>
      </a:accent5>
      <a:accent6>
        <a:srgbClr val="148790"/>
      </a:accent6>
      <a:hlink>
        <a:srgbClr val="1C75BC"/>
      </a:hlink>
      <a:folHlink>
        <a:srgbClr val="6239B4"/>
      </a:folHlink>
    </a:clrScheme>
    <a:fontScheme name="TPG Font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mtClean="0">
            <a:solidFill>
              <a:schemeClr val="bg1"/>
            </a:solidFill>
          </a:defRPr>
        </a:defPPr>
      </a:lstStyle>
    </a:txDef>
  </a:objectDefaults>
  <a:extraClrSchemeLst/>
  <a:extLst>
    <a:ext uri="{05A4C25C-085E-4340-85A3-A5531E510DB2}">
      <thm15:themeFamily xmlns:thm15="http://schemas.microsoft.com/office/thememl/2012/main" name="Real New template TPGi (002)  -  Read-Only" id="{3A9E05F6-C963-4FDF-A049-A7878B522062}" vid="{E839ECBB-1FC0-4F1E-B943-1FB4B6E53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9813ABFD76694AAE8E4BD4CFCA2539" ma:contentTypeVersion="7" ma:contentTypeDescription="Create a new document." ma:contentTypeScope="" ma:versionID="c3abc6363d09cb85930d38c440b5b1f5">
  <xsd:schema xmlns:xsd="http://www.w3.org/2001/XMLSchema" xmlns:xs="http://www.w3.org/2001/XMLSchema" xmlns:p="http://schemas.microsoft.com/office/2006/metadata/properties" xmlns:ns2="c40b3ee9-a4fa-4e11-9f21-2ac0abb0485f" targetNamespace="http://schemas.microsoft.com/office/2006/metadata/properties" ma:root="true" ma:fieldsID="162be38796175fa013f74ff4ef9be80f" ns2:_="">
    <xsd:import namespace="c40b3ee9-a4fa-4e11-9f21-2ac0abb048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0b3ee9-a4fa-4e11-9f21-2ac0abb04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59302F-A0F3-4199-8727-6AEDAD482C5F}">
  <ds:schemaRefs>
    <ds:schemaRef ds:uri="http://purl.org/dc/terms/"/>
    <ds:schemaRef ds:uri="http://purl.org/dc/dcmitype/"/>
    <ds:schemaRef ds:uri="c40b3ee9-a4fa-4e11-9f21-2ac0abb0485f"/>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795A4516-9135-4B04-972C-643D99648D5F}">
  <ds:schemaRefs>
    <ds:schemaRef ds:uri="http://schemas.microsoft.com/sharepoint/v3/contenttype/forms"/>
  </ds:schemaRefs>
</ds:datastoreItem>
</file>

<file path=customXml/itemProps3.xml><?xml version="1.0" encoding="utf-8"?>
<ds:datastoreItem xmlns:ds="http://schemas.openxmlformats.org/officeDocument/2006/customXml" ds:itemID="{E3F74DF3-B02F-4FD3-AD5E-6F6AA80188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0b3ee9-a4fa-4e11-9f21-2ac0abb048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1912</Words>
  <Application>Microsoft Office PowerPoint</Application>
  <PresentationFormat>Widescreen</PresentationFormat>
  <Paragraphs>179</Paragraphs>
  <Slides>25</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HGGothicE</vt:lpstr>
      <vt:lpstr>Arial</vt:lpstr>
      <vt:lpstr>Calibri</vt:lpstr>
      <vt:lpstr>Courier New</vt:lpstr>
      <vt:lpstr>Open Sans</vt:lpstr>
      <vt:lpstr>Wingdings</vt:lpstr>
      <vt:lpstr>Office Theme</vt:lpstr>
      <vt:lpstr>Catching up with ADA Title II Regulations for Web Content and Mobile App Accessibility</vt:lpstr>
      <vt:lpstr>Overview</vt:lpstr>
      <vt:lpstr>Prologue</vt:lpstr>
      <vt:lpstr>Background to the ADA Title II Rule</vt:lpstr>
      <vt:lpstr>A brief timeline</vt:lpstr>
      <vt:lpstr>The latest rulemaking process</vt:lpstr>
      <vt:lpstr>Details of the rule</vt:lpstr>
      <vt:lpstr>The intent of the rule</vt:lpstr>
      <vt:lpstr>What does the rule apply to?</vt:lpstr>
      <vt:lpstr>The rule has wider influence</vt:lpstr>
      <vt:lpstr>What technologies are covered by the rule?</vt:lpstr>
      <vt:lpstr>What is the technical accessibility requirement?</vt:lpstr>
      <vt:lpstr>Deadlines for compliance</vt:lpstr>
      <vt:lpstr>Exceptions on rule’s applicability</vt:lpstr>
      <vt:lpstr>Types of exceptions</vt:lpstr>
      <vt:lpstr>Other potential exceptions</vt:lpstr>
      <vt:lpstr>How does the rule support usability efforts?</vt:lpstr>
      <vt:lpstr>The rule provides a baseline set of accessibility requirements</vt:lpstr>
      <vt:lpstr>The rule encourages focus on user experience for people with disabilities</vt:lpstr>
      <vt:lpstr>How can organizations enhance processes and practices?</vt:lpstr>
      <vt:lpstr>Policy</vt:lpstr>
      <vt:lpstr>Capacity building</vt:lpstr>
      <vt:lpstr>Communication</vt:lpstr>
      <vt:lpstr>Useful resources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Accessibility in Procurement Processes</dc:title>
  <dc:creator>TPGi</dc:creator>
  <cp:lastModifiedBy>David Sloan</cp:lastModifiedBy>
  <cp:revision>52</cp:revision>
  <dcterms:created xsi:type="dcterms:W3CDTF">2021-01-15T13:22:52Z</dcterms:created>
  <dcterms:modified xsi:type="dcterms:W3CDTF">2024-11-12T15:29:56Z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0x010100C29813ABFD76694AAE8E4BD4CFCA2539</vt:lpwstr>
  </property>
</Properties>
</file>