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9"/>
  </p:notesMasterIdLst>
  <p:sldIdLst>
    <p:sldId id="364" r:id="rId5"/>
    <p:sldId id="1376" r:id="rId6"/>
    <p:sldId id="1377" r:id="rId7"/>
    <p:sldId id="928" r:id="rId8"/>
    <p:sldId id="1401" r:id="rId9"/>
    <p:sldId id="1402" r:id="rId10"/>
    <p:sldId id="1400" r:id="rId11"/>
    <p:sldId id="1395" r:id="rId12"/>
    <p:sldId id="1396" r:id="rId13"/>
    <p:sldId id="1385" r:id="rId14"/>
    <p:sldId id="1389" r:id="rId15"/>
    <p:sldId id="1390" r:id="rId16"/>
    <p:sldId id="1391" r:id="rId17"/>
    <p:sldId id="1381" r:id="rId18"/>
    <p:sldId id="1386" r:id="rId19"/>
    <p:sldId id="1392" r:id="rId20"/>
    <p:sldId id="1382" r:id="rId21"/>
    <p:sldId id="1403" r:id="rId22"/>
    <p:sldId id="1415" r:id="rId23"/>
    <p:sldId id="1416" r:id="rId24"/>
    <p:sldId id="1404" r:id="rId25"/>
    <p:sldId id="1405" r:id="rId26"/>
    <p:sldId id="1406" r:id="rId27"/>
    <p:sldId id="1417" r:id="rId28"/>
    <p:sldId id="1408" r:id="rId29"/>
    <p:sldId id="1387" r:id="rId30"/>
    <p:sldId id="1410" r:id="rId31"/>
    <p:sldId id="1411" r:id="rId32"/>
    <p:sldId id="1413" r:id="rId33"/>
    <p:sldId id="1412" r:id="rId34"/>
    <p:sldId id="1394" r:id="rId35"/>
    <p:sldId id="1388" r:id="rId36"/>
    <p:sldId id="257" r:id="rId37"/>
    <p:sldId id="1014"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title" id="{AD4150AC-A4C6-4F26-8AA4-811B18F6245C}">
          <p14:sldIdLst>
            <p14:sldId id="364"/>
          </p14:sldIdLst>
        </p14:section>
        <p14:section name="Introduction" id="{67EA7D85-712E-4560-B79E-9B270195CAC3}">
          <p14:sldIdLst>
            <p14:sldId id="1376"/>
            <p14:sldId id="1377"/>
          </p14:sldIdLst>
        </p14:section>
        <p14:section name="Background" id="{4418F64F-6BF5-449C-AAA8-75B9938D0CD8}">
          <p14:sldIdLst>
            <p14:sldId id="928"/>
          </p14:sldIdLst>
        </p14:section>
        <p14:section name="Details of the rule" id="{397D18C4-3F78-4DB7-9977-AE0CC631A6F0}">
          <p14:sldIdLst>
            <p14:sldId id="1401"/>
            <p14:sldId id="1402"/>
            <p14:sldId id="1400"/>
            <p14:sldId id="1395"/>
            <p14:sldId id="1396"/>
            <p14:sldId id="1385"/>
            <p14:sldId id="1389"/>
            <p14:sldId id="1390"/>
            <p14:sldId id="1391"/>
          </p14:sldIdLst>
        </p14:section>
        <p14:section name="How the rule supports usability" id="{E0BB8F10-AE8E-4A11-B73E-EEC8B4481C4B}">
          <p14:sldIdLst>
            <p14:sldId id="1381"/>
            <p14:sldId id="1386"/>
            <p14:sldId id="1392"/>
          </p14:sldIdLst>
        </p14:section>
        <p14:section name="Adapting to the rule" id="{3F34AE37-5A8A-478C-B326-6250DDEF6B7B}">
          <p14:sldIdLst>
            <p14:sldId id="1382"/>
            <p14:sldId id="1403"/>
            <p14:sldId id="1415"/>
            <p14:sldId id="1416"/>
            <p14:sldId id="1404"/>
            <p14:sldId id="1405"/>
            <p14:sldId id="1406"/>
            <p14:sldId id="1417"/>
            <p14:sldId id="1408"/>
            <p14:sldId id="1387"/>
            <p14:sldId id="1410"/>
            <p14:sldId id="1411"/>
            <p14:sldId id="1413"/>
            <p14:sldId id="1412"/>
            <p14:sldId id="1394"/>
          </p14:sldIdLst>
        </p14:section>
        <p14:section name="Close" id="{667DF4ED-9825-49C8-A24D-6C8DCBF1BC37}">
          <p14:sldIdLst>
            <p14:sldId id="1388"/>
            <p14:sldId id="257"/>
            <p14:sldId id="101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Travis Brown" initials="TB" lastIdx="14" clrIdx="6">
    <p:extLst>
      <p:ext uri="{19B8F6BF-5375-455C-9EA6-DF929625EA0E}">
        <p15:presenceInfo xmlns:p15="http://schemas.microsoft.com/office/powerpoint/2012/main" userId="S::tbrown@tpgi.com::b4a28253-2f7f-4f55-a8bc-05cd32e81a84" providerId="AD"/>
      </p:ext>
    </p:extLst>
  </p:cmAuthor>
  <p:cmAuthor id="1" name="Matt Feldman" initials="MF" lastIdx="1" clrIdx="0"/>
  <p:cmAuthor id="8" name="Brad Henry" initials="BH" lastIdx="4" clrIdx="7">
    <p:extLst>
      <p:ext uri="{19B8F6BF-5375-455C-9EA6-DF929625EA0E}">
        <p15:presenceInfo xmlns:p15="http://schemas.microsoft.com/office/powerpoint/2012/main" userId="S::bhenry@paciellogroup.onmicrosoft.com::4c2f4af8-75e4-4a56-bfc5-8095413d36a6" providerId="AD"/>
      </p:ext>
    </p:extLst>
  </p:cmAuthor>
  <p:cmAuthor id="2" name="Matt Feldman" initials="MF [2]" lastIdx="1" clrIdx="1"/>
  <p:cmAuthor id="3" name="Matt Feldman" initials="MF [3]" lastIdx="1" clrIdx="2"/>
  <p:cmAuthor id="4" name="Marissa Sapega" initials="MS" lastIdx="1" clrIdx="3">
    <p:extLst>
      <p:ext uri="{19B8F6BF-5375-455C-9EA6-DF929625EA0E}">
        <p15:presenceInfo xmlns:p15="http://schemas.microsoft.com/office/powerpoint/2012/main" userId="S::msapega@paciellogroup.onmicrosoft.com::2e4a50be-ddbe-47b0-91e7-d802e67350d0" providerId="AD"/>
      </p:ext>
    </p:extLst>
  </p:cmAuthor>
  <p:cmAuthor id="5" name="Marissa Sapega" initials="MS [2]" lastIdx="1" clrIdx="4">
    <p:extLst>
      <p:ext uri="{19B8F6BF-5375-455C-9EA6-DF929625EA0E}">
        <p15:presenceInfo xmlns:p15="http://schemas.microsoft.com/office/powerpoint/2012/main" userId="S::msapega@tpgi.com::0ec66201-f55b-4757-8792-6d236d6d6d24" providerId="AD"/>
      </p:ext>
    </p:extLst>
  </p:cmAuthor>
  <p:cmAuthor id="6" name="Hans Hillen" initials="HH" lastIdx="9" clrIdx="5">
    <p:extLst>
      <p:ext uri="{19B8F6BF-5375-455C-9EA6-DF929625EA0E}">
        <p15:presenceInfo xmlns:p15="http://schemas.microsoft.com/office/powerpoint/2012/main" userId="S::hhillen@tpgi.com::9f5ea6c4-68ba-48e2-baa1-68285eca040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A3B5B"/>
    <a:srgbClr val="FE663B"/>
    <a:srgbClr val="EB4D00"/>
    <a:srgbClr val="3877BB"/>
    <a:srgbClr val="D4E6F4"/>
    <a:srgbClr val="F9B317"/>
    <a:srgbClr val="941100"/>
    <a:srgbClr val="31A2F1"/>
    <a:srgbClr val="623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81161" autoAdjust="0"/>
  </p:normalViewPr>
  <p:slideViewPr>
    <p:cSldViewPr snapToGrid="0">
      <p:cViewPr varScale="1">
        <p:scale>
          <a:sx n="97" d="100"/>
          <a:sy n="97" d="100"/>
        </p:scale>
        <p:origin x="108"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488D9-06FB-6543-BBFF-1738237CD9EF}" type="datetimeFigureOut">
              <a:rPr lang="en-US" smtClean="0"/>
              <a:t>6/25/2025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55CA1-8AB9-7F4B-8B56-30FA76A0413A}" type="slidenum">
              <a:rPr lang="en-US" smtClean="0"/>
              <a:t>‹#›</a:t>
            </a:fld>
            <a:endParaRPr lang="en-US"/>
          </a:p>
        </p:txBody>
      </p:sp>
    </p:spTree>
    <p:extLst>
      <p:ext uri="{BB962C8B-B14F-4D97-AF65-F5344CB8AC3E}">
        <p14:creationId xmlns:p14="http://schemas.microsoft.com/office/powerpoint/2010/main" val="1395891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55CA1-8AB9-7F4B-8B56-30FA76A0413A}" type="slidenum">
              <a:rPr lang="en-US" smtClean="0"/>
              <a:t>1</a:t>
            </a:fld>
            <a:endParaRPr lang="en-US"/>
          </a:p>
        </p:txBody>
      </p:sp>
    </p:spTree>
    <p:extLst>
      <p:ext uri="{BB962C8B-B14F-4D97-AF65-F5344CB8AC3E}">
        <p14:creationId xmlns:p14="http://schemas.microsoft.com/office/powerpoint/2010/main" val="36183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10</a:t>
            </a:fld>
            <a:endParaRPr lang="en-US"/>
          </a:p>
        </p:txBody>
      </p:sp>
    </p:spTree>
    <p:extLst>
      <p:ext uri="{BB962C8B-B14F-4D97-AF65-F5344CB8AC3E}">
        <p14:creationId xmlns:p14="http://schemas.microsoft.com/office/powerpoint/2010/main" val="34600676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11</a:t>
            </a:fld>
            <a:endParaRPr lang="en-US"/>
          </a:p>
        </p:txBody>
      </p:sp>
    </p:spTree>
    <p:extLst>
      <p:ext uri="{BB962C8B-B14F-4D97-AF65-F5344CB8AC3E}">
        <p14:creationId xmlns:p14="http://schemas.microsoft.com/office/powerpoint/2010/main" val="15701443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12</a:t>
            </a:fld>
            <a:endParaRPr lang="en-US"/>
          </a:p>
        </p:txBody>
      </p:sp>
    </p:spTree>
    <p:extLst>
      <p:ext uri="{BB962C8B-B14F-4D97-AF65-F5344CB8AC3E}">
        <p14:creationId xmlns:p14="http://schemas.microsoft.com/office/powerpoint/2010/main" val="2338710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13</a:t>
            </a:fld>
            <a:endParaRPr lang="en-US"/>
          </a:p>
        </p:txBody>
      </p:sp>
    </p:spTree>
    <p:extLst>
      <p:ext uri="{BB962C8B-B14F-4D97-AF65-F5344CB8AC3E}">
        <p14:creationId xmlns:p14="http://schemas.microsoft.com/office/powerpoint/2010/main" val="2331234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14</a:t>
            </a:fld>
            <a:endParaRPr lang="en-US"/>
          </a:p>
        </p:txBody>
      </p:sp>
    </p:spTree>
    <p:extLst>
      <p:ext uri="{BB962C8B-B14F-4D97-AF65-F5344CB8AC3E}">
        <p14:creationId xmlns:p14="http://schemas.microsoft.com/office/powerpoint/2010/main" val="42049803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15</a:t>
            </a:fld>
            <a:endParaRPr lang="en-US"/>
          </a:p>
        </p:txBody>
      </p:sp>
    </p:spTree>
    <p:extLst>
      <p:ext uri="{BB962C8B-B14F-4D97-AF65-F5344CB8AC3E}">
        <p14:creationId xmlns:p14="http://schemas.microsoft.com/office/powerpoint/2010/main" val="884206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16</a:t>
            </a:fld>
            <a:endParaRPr lang="en-US"/>
          </a:p>
        </p:txBody>
      </p:sp>
    </p:spTree>
    <p:extLst>
      <p:ext uri="{BB962C8B-B14F-4D97-AF65-F5344CB8AC3E}">
        <p14:creationId xmlns:p14="http://schemas.microsoft.com/office/powerpoint/2010/main" val="34934997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Whether you’re a public entity covered under Title II or a supplier to public entities, it’s important to respond intentionally to the rule’s requirements</a:t>
            </a:r>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17</a:t>
            </a:fld>
            <a:endParaRPr lang="en-US"/>
          </a:p>
        </p:txBody>
      </p:sp>
    </p:spTree>
    <p:extLst>
      <p:ext uri="{BB962C8B-B14F-4D97-AF65-F5344CB8AC3E}">
        <p14:creationId xmlns:p14="http://schemas.microsoft.com/office/powerpoint/2010/main" val="15449297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0CF67-B75A-8066-49D9-6149D5C16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A9D7C3-6550-B068-FCEF-1C898A5BF1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CB16F-7C4F-D8E8-3597-969A1D133F5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E3B698E-1624-C565-5FD2-C4F2B8116BAC}"/>
              </a:ext>
            </a:extLst>
          </p:cNvPr>
          <p:cNvSpPr>
            <a:spLocks noGrp="1"/>
          </p:cNvSpPr>
          <p:nvPr>
            <p:ph type="sldNum" sz="quarter" idx="5"/>
          </p:nvPr>
        </p:nvSpPr>
        <p:spPr/>
        <p:txBody>
          <a:bodyPr/>
          <a:lstStyle/>
          <a:p>
            <a:fld id="{2F455CA1-8AB9-7F4B-8B56-30FA76A0413A}" type="slidenum">
              <a:rPr lang="en-US" smtClean="0"/>
              <a:t>18</a:t>
            </a:fld>
            <a:endParaRPr lang="en-US"/>
          </a:p>
        </p:txBody>
      </p:sp>
    </p:spTree>
    <p:extLst>
      <p:ext uri="{BB962C8B-B14F-4D97-AF65-F5344CB8AC3E}">
        <p14:creationId xmlns:p14="http://schemas.microsoft.com/office/powerpoint/2010/main" val="12947282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049E-7491-983B-D9E4-149C29303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4E345-0E6B-3B3E-8A33-A3F9B6DCA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C6BAE6-D2B0-C434-93CD-3FAC317194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725623-04ED-1715-7F6E-52A84CB2796B}"/>
              </a:ext>
            </a:extLst>
          </p:cNvPr>
          <p:cNvSpPr>
            <a:spLocks noGrp="1"/>
          </p:cNvSpPr>
          <p:nvPr>
            <p:ph type="sldNum" sz="quarter" idx="5"/>
          </p:nvPr>
        </p:nvSpPr>
        <p:spPr/>
        <p:txBody>
          <a:bodyPr/>
          <a:lstStyle/>
          <a:p>
            <a:fld id="{2F455CA1-8AB9-7F4B-8B56-30FA76A0413A}" type="slidenum">
              <a:rPr lang="en-US" smtClean="0"/>
              <a:t>20</a:t>
            </a:fld>
            <a:endParaRPr lang="en-US"/>
          </a:p>
        </p:txBody>
      </p:sp>
    </p:spTree>
    <p:extLst>
      <p:ext uri="{BB962C8B-B14F-4D97-AF65-F5344CB8AC3E}">
        <p14:creationId xmlns:p14="http://schemas.microsoft.com/office/powerpoint/2010/main" val="2440796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455CA1-8AB9-7F4B-8B56-30FA76A0413A}" type="slidenum">
              <a:rPr lang="en-US" smtClean="0"/>
              <a:t>2</a:t>
            </a:fld>
            <a:endParaRPr lang="en-US"/>
          </a:p>
        </p:txBody>
      </p:sp>
    </p:spTree>
    <p:extLst>
      <p:ext uri="{BB962C8B-B14F-4D97-AF65-F5344CB8AC3E}">
        <p14:creationId xmlns:p14="http://schemas.microsoft.com/office/powerpoint/2010/main" val="172770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B7570-7D4F-E4A7-1A9A-57F735751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D6C02E-D14B-83EB-E08C-CF33BA97DC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56F61-F4CB-0A86-F90E-9CC1EE53933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4C8FB3D-FF58-2B1D-8B86-9E1DF1FC09A5}"/>
              </a:ext>
            </a:extLst>
          </p:cNvPr>
          <p:cNvSpPr>
            <a:spLocks noGrp="1"/>
          </p:cNvSpPr>
          <p:nvPr>
            <p:ph type="sldNum" sz="quarter" idx="5"/>
          </p:nvPr>
        </p:nvSpPr>
        <p:spPr/>
        <p:txBody>
          <a:bodyPr/>
          <a:lstStyle/>
          <a:p>
            <a:fld id="{2F455CA1-8AB9-7F4B-8B56-30FA76A0413A}" type="slidenum">
              <a:rPr lang="en-US" smtClean="0"/>
              <a:t>21</a:t>
            </a:fld>
            <a:endParaRPr lang="en-US"/>
          </a:p>
        </p:txBody>
      </p:sp>
    </p:spTree>
    <p:extLst>
      <p:ext uri="{BB962C8B-B14F-4D97-AF65-F5344CB8AC3E}">
        <p14:creationId xmlns:p14="http://schemas.microsoft.com/office/powerpoint/2010/main" val="18468659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AF8DF-56F1-DFDF-423F-DAFDC5EFF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A12A7-0591-C0D8-2956-5816523A59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FDAF15-4F65-818E-6690-B382B341873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80D5A10-6B32-F65C-FB69-5E9B0EB6E796}"/>
              </a:ext>
            </a:extLst>
          </p:cNvPr>
          <p:cNvSpPr>
            <a:spLocks noGrp="1"/>
          </p:cNvSpPr>
          <p:nvPr>
            <p:ph type="sldNum" sz="quarter" idx="5"/>
          </p:nvPr>
        </p:nvSpPr>
        <p:spPr/>
        <p:txBody>
          <a:bodyPr/>
          <a:lstStyle/>
          <a:p>
            <a:fld id="{2F455CA1-8AB9-7F4B-8B56-30FA76A0413A}" type="slidenum">
              <a:rPr lang="en-US" smtClean="0"/>
              <a:t>22</a:t>
            </a:fld>
            <a:endParaRPr lang="en-US"/>
          </a:p>
        </p:txBody>
      </p:sp>
    </p:spTree>
    <p:extLst>
      <p:ext uri="{BB962C8B-B14F-4D97-AF65-F5344CB8AC3E}">
        <p14:creationId xmlns:p14="http://schemas.microsoft.com/office/powerpoint/2010/main" val="10179762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EDD9B-4E71-24B7-0CDF-FE787BE480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FA587-82C5-46C0-6167-70784AB5E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275A8E-0442-9B4B-E77A-6B412528C5D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0328C83-5DEE-48ED-86A2-A25B19AF1AFE}"/>
              </a:ext>
            </a:extLst>
          </p:cNvPr>
          <p:cNvSpPr>
            <a:spLocks noGrp="1"/>
          </p:cNvSpPr>
          <p:nvPr>
            <p:ph type="sldNum" sz="quarter" idx="5"/>
          </p:nvPr>
        </p:nvSpPr>
        <p:spPr/>
        <p:txBody>
          <a:bodyPr/>
          <a:lstStyle/>
          <a:p>
            <a:fld id="{2F455CA1-8AB9-7F4B-8B56-30FA76A0413A}" type="slidenum">
              <a:rPr lang="en-US" smtClean="0"/>
              <a:t>23</a:t>
            </a:fld>
            <a:endParaRPr lang="en-US"/>
          </a:p>
        </p:txBody>
      </p:sp>
    </p:spTree>
    <p:extLst>
      <p:ext uri="{BB962C8B-B14F-4D97-AF65-F5344CB8AC3E}">
        <p14:creationId xmlns:p14="http://schemas.microsoft.com/office/powerpoint/2010/main" val="17492754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B71CF-ABB3-6CF0-715F-16558267A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330EB0-CA1D-844B-3D72-19E0AD5BE2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7555B-9448-7EB2-BE5F-40B26F3F0B3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24F77DF-881E-5EAE-EF4D-EBF7AE53BD7B}"/>
              </a:ext>
            </a:extLst>
          </p:cNvPr>
          <p:cNvSpPr>
            <a:spLocks noGrp="1"/>
          </p:cNvSpPr>
          <p:nvPr>
            <p:ph type="sldNum" sz="quarter" idx="5"/>
          </p:nvPr>
        </p:nvSpPr>
        <p:spPr/>
        <p:txBody>
          <a:bodyPr/>
          <a:lstStyle/>
          <a:p>
            <a:fld id="{2F455CA1-8AB9-7F4B-8B56-30FA76A0413A}" type="slidenum">
              <a:rPr lang="en-US" smtClean="0"/>
              <a:t>24</a:t>
            </a:fld>
            <a:endParaRPr lang="en-US"/>
          </a:p>
        </p:txBody>
      </p:sp>
    </p:spTree>
    <p:extLst>
      <p:ext uri="{BB962C8B-B14F-4D97-AF65-F5344CB8AC3E}">
        <p14:creationId xmlns:p14="http://schemas.microsoft.com/office/powerpoint/2010/main" val="24600754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25</a:t>
            </a:fld>
            <a:endParaRPr lang="en-US"/>
          </a:p>
        </p:txBody>
      </p:sp>
    </p:spTree>
    <p:extLst>
      <p:ext uri="{BB962C8B-B14F-4D97-AF65-F5344CB8AC3E}">
        <p14:creationId xmlns:p14="http://schemas.microsoft.com/office/powerpoint/2010/main" val="3411921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26</a:t>
            </a:fld>
            <a:endParaRPr lang="en-US"/>
          </a:p>
        </p:txBody>
      </p:sp>
    </p:spTree>
    <p:extLst>
      <p:ext uri="{BB962C8B-B14F-4D97-AF65-F5344CB8AC3E}">
        <p14:creationId xmlns:p14="http://schemas.microsoft.com/office/powerpoint/2010/main" val="36037993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D6455-1FE4-584F-806F-C04740760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76AEE-B885-37CA-5D27-FF4D6591E9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F78BF8-5BCA-6AF7-DC77-1046E02150D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0AB3364-10F5-6278-53E2-FC9EC70F1DE4}"/>
              </a:ext>
            </a:extLst>
          </p:cNvPr>
          <p:cNvSpPr>
            <a:spLocks noGrp="1"/>
          </p:cNvSpPr>
          <p:nvPr>
            <p:ph type="sldNum" sz="quarter" idx="5"/>
          </p:nvPr>
        </p:nvSpPr>
        <p:spPr/>
        <p:txBody>
          <a:bodyPr/>
          <a:lstStyle/>
          <a:p>
            <a:fld id="{2F455CA1-8AB9-7F4B-8B56-30FA76A0413A}" type="slidenum">
              <a:rPr lang="en-US" smtClean="0"/>
              <a:t>27</a:t>
            </a:fld>
            <a:endParaRPr lang="en-US"/>
          </a:p>
        </p:txBody>
      </p:sp>
    </p:spTree>
    <p:extLst>
      <p:ext uri="{BB962C8B-B14F-4D97-AF65-F5344CB8AC3E}">
        <p14:creationId xmlns:p14="http://schemas.microsoft.com/office/powerpoint/2010/main" val="20860575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7639A-2374-3B8D-6CF6-FA3DF96D8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C6D80-9F48-96D0-3A05-A10DCCE94C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309B8A-E52D-4BC2-872D-918123DEA16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1B08CDE-9EB2-1B5D-0650-7711843856F8}"/>
              </a:ext>
            </a:extLst>
          </p:cNvPr>
          <p:cNvSpPr>
            <a:spLocks noGrp="1"/>
          </p:cNvSpPr>
          <p:nvPr>
            <p:ph type="sldNum" sz="quarter" idx="5"/>
          </p:nvPr>
        </p:nvSpPr>
        <p:spPr/>
        <p:txBody>
          <a:bodyPr/>
          <a:lstStyle/>
          <a:p>
            <a:fld id="{2F455CA1-8AB9-7F4B-8B56-30FA76A0413A}" type="slidenum">
              <a:rPr lang="en-US" smtClean="0"/>
              <a:t>28</a:t>
            </a:fld>
            <a:endParaRPr lang="en-US"/>
          </a:p>
        </p:txBody>
      </p:sp>
    </p:spTree>
    <p:extLst>
      <p:ext uri="{BB962C8B-B14F-4D97-AF65-F5344CB8AC3E}">
        <p14:creationId xmlns:p14="http://schemas.microsoft.com/office/powerpoint/2010/main" val="21749202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E5AF2-2D59-B87D-E136-50B01ECDB3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F3C262-67A5-4E82-0FBE-44553F8C6E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0D1150-3CAF-A9C9-1B7A-109EE877212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FC00AA1-9DD3-3CEE-8DF2-C838F8E245E3}"/>
              </a:ext>
            </a:extLst>
          </p:cNvPr>
          <p:cNvSpPr>
            <a:spLocks noGrp="1"/>
          </p:cNvSpPr>
          <p:nvPr>
            <p:ph type="sldNum" sz="quarter" idx="5"/>
          </p:nvPr>
        </p:nvSpPr>
        <p:spPr/>
        <p:txBody>
          <a:bodyPr/>
          <a:lstStyle/>
          <a:p>
            <a:fld id="{2F455CA1-8AB9-7F4B-8B56-30FA76A0413A}" type="slidenum">
              <a:rPr lang="en-US" smtClean="0"/>
              <a:t>29</a:t>
            </a:fld>
            <a:endParaRPr lang="en-US"/>
          </a:p>
        </p:txBody>
      </p:sp>
    </p:spTree>
    <p:extLst>
      <p:ext uri="{BB962C8B-B14F-4D97-AF65-F5344CB8AC3E}">
        <p14:creationId xmlns:p14="http://schemas.microsoft.com/office/powerpoint/2010/main" val="30487727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2E741-A964-0F4C-66FB-B7F37271D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ADC5EF-114B-66A8-8B31-9773A2AEF3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D413BB-6909-4583-EC0B-76DA8A8D500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F32A966-C015-096F-A24A-D75FF832FCFF}"/>
              </a:ext>
            </a:extLst>
          </p:cNvPr>
          <p:cNvSpPr>
            <a:spLocks noGrp="1"/>
          </p:cNvSpPr>
          <p:nvPr>
            <p:ph type="sldNum" sz="quarter" idx="5"/>
          </p:nvPr>
        </p:nvSpPr>
        <p:spPr/>
        <p:txBody>
          <a:bodyPr/>
          <a:lstStyle/>
          <a:p>
            <a:fld id="{2F455CA1-8AB9-7F4B-8B56-30FA76A0413A}" type="slidenum">
              <a:rPr lang="en-US" smtClean="0"/>
              <a:t>30</a:t>
            </a:fld>
            <a:endParaRPr lang="en-US"/>
          </a:p>
        </p:txBody>
      </p:sp>
    </p:spTree>
    <p:extLst>
      <p:ext uri="{BB962C8B-B14F-4D97-AF65-F5344CB8AC3E}">
        <p14:creationId xmlns:p14="http://schemas.microsoft.com/office/powerpoint/2010/main" val="2493721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dirty="0"/>
          </a:p>
        </p:txBody>
      </p:sp>
      <p:sp>
        <p:nvSpPr>
          <p:cNvPr id="4" name="Slide Number Placeholder 3"/>
          <p:cNvSpPr>
            <a:spLocks noGrp="1"/>
          </p:cNvSpPr>
          <p:nvPr>
            <p:ph type="sldNum" sz="quarter" idx="5"/>
          </p:nvPr>
        </p:nvSpPr>
        <p:spPr/>
        <p:txBody>
          <a:bodyPr/>
          <a:lstStyle/>
          <a:p>
            <a:fld id="{2F455CA1-8AB9-7F4B-8B56-30FA76A0413A}" type="slidenum">
              <a:rPr lang="en-US" smtClean="0"/>
              <a:t>3</a:t>
            </a:fld>
            <a:endParaRPr lang="en-US"/>
          </a:p>
        </p:txBody>
      </p:sp>
    </p:spTree>
    <p:extLst>
      <p:ext uri="{BB962C8B-B14F-4D97-AF65-F5344CB8AC3E}">
        <p14:creationId xmlns:p14="http://schemas.microsoft.com/office/powerpoint/2010/main" val="31163144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31</a:t>
            </a:fld>
            <a:endParaRPr lang="en-US"/>
          </a:p>
        </p:txBody>
      </p:sp>
    </p:spTree>
    <p:extLst>
      <p:ext uri="{BB962C8B-B14F-4D97-AF65-F5344CB8AC3E}">
        <p14:creationId xmlns:p14="http://schemas.microsoft.com/office/powerpoint/2010/main" val="11334728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32</a:t>
            </a:fld>
            <a:endParaRPr lang="en-US"/>
          </a:p>
        </p:txBody>
      </p:sp>
    </p:spTree>
    <p:extLst>
      <p:ext uri="{BB962C8B-B14F-4D97-AF65-F5344CB8AC3E}">
        <p14:creationId xmlns:p14="http://schemas.microsoft.com/office/powerpoint/2010/main" val="34331184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F455CA1-8AB9-7F4B-8B56-30FA76A0413A}" type="slidenum">
              <a:rPr lang="en-US" smtClean="0"/>
              <a:t>34</a:t>
            </a:fld>
            <a:endParaRPr lang="en-US"/>
          </a:p>
        </p:txBody>
      </p:sp>
    </p:spTree>
    <p:extLst>
      <p:ext uri="{BB962C8B-B14F-4D97-AF65-F5344CB8AC3E}">
        <p14:creationId xmlns:p14="http://schemas.microsoft.com/office/powerpoint/2010/main" val="60498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4</a:t>
            </a:fld>
            <a:endParaRPr lang="en-US"/>
          </a:p>
        </p:txBody>
      </p:sp>
    </p:spTree>
    <p:extLst>
      <p:ext uri="{BB962C8B-B14F-4D97-AF65-F5344CB8AC3E}">
        <p14:creationId xmlns:p14="http://schemas.microsoft.com/office/powerpoint/2010/main" val="177661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BA985-DE3E-BA50-964F-8B2547E95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39D3F8-06BF-78F2-1715-E0D8B5E76F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894208-8E00-DF3A-1334-3E8984B5E96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29DCA35-4CF5-A275-92A9-5FC97716CBC1}"/>
              </a:ext>
            </a:extLst>
          </p:cNvPr>
          <p:cNvSpPr>
            <a:spLocks noGrp="1"/>
          </p:cNvSpPr>
          <p:nvPr>
            <p:ph type="sldNum" sz="quarter" idx="5"/>
          </p:nvPr>
        </p:nvSpPr>
        <p:spPr/>
        <p:txBody>
          <a:bodyPr/>
          <a:lstStyle/>
          <a:p>
            <a:fld id="{2F455CA1-8AB9-7F4B-8B56-30FA76A0413A}" type="slidenum">
              <a:rPr lang="en-US" smtClean="0"/>
              <a:t>5</a:t>
            </a:fld>
            <a:endParaRPr lang="en-US"/>
          </a:p>
        </p:txBody>
      </p:sp>
    </p:spTree>
    <p:extLst>
      <p:ext uri="{BB962C8B-B14F-4D97-AF65-F5344CB8AC3E}">
        <p14:creationId xmlns:p14="http://schemas.microsoft.com/office/powerpoint/2010/main" val="211537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D59C5-18E2-6463-D914-0ECE1ED769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BCC878-2631-13A6-D4AE-BDC128B3A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9ADE2F-C945-206B-3FDE-1387C60CA8D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442A4AB-6FAF-2326-1AC1-9C5CF14E8950}"/>
              </a:ext>
            </a:extLst>
          </p:cNvPr>
          <p:cNvSpPr>
            <a:spLocks noGrp="1"/>
          </p:cNvSpPr>
          <p:nvPr>
            <p:ph type="sldNum" sz="quarter" idx="5"/>
          </p:nvPr>
        </p:nvSpPr>
        <p:spPr/>
        <p:txBody>
          <a:bodyPr/>
          <a:lstStyle/>
          <a:p>
            <a:fld id="{2F455CA1-8AB9-7F4B-8B56-30FA76A0413A}" type="slidenum">
              <a:rPr lang="en-US" smtClean="0"/>
              <a:t>6</a:t>
            </a:fld>
            <a:endParaRPr lang="en-US"/>
          </a:p>
        </p:txBody>
      </p:sp>
    </p:spTree>
    <p:extLst>
      <p:ext uri="{BB962C8B-B14F-4D97-AF65-F5344CB8AC3E}">
        <p14:creationId xmlns:p14="http://schemas.microsoft.com/office/powerpoint/2010/main" val="620423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7</a:t>
            </a:fld>
            <a:endParaRPr lang="en-US"/>
          </a:p>
        </p:txBody>
      </p:sp>
    </p:spTree>
    <p:extLst>
      <p:ext uri="{BB962C8B-B14F-4D97-AF65-F5344CB8AC3E}">
        <p14:creationId xmlns:p14="http://schemas.microsoft.com/office/powerpoint/2010/main" val="3507002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8</a:t>
            </a:fld>
            <a:endParaRPr lang="en-US"/>
          </a:p>
        </p:txBody>
      </p:sp>
    </p:spTree>
    <p:extLst>
      <p:ext uri="{BB962C8B-B14F-4D97-AF65-F5344CB8AC3E}">
        <p14:creationId xmlns:p14="http://schemas.microsoft.com/office/powerpoint/2010/main" val="1339279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9</a:t>
            </a:fld>
            <a:endParaRPr lang="en-US"/>
          </a:p>
        </p:txBody>
      </p:sp>
    </p:spTree>
    <p:extLst>
      <p:ext uri="{BB962C8B-B14F-4D97-AF65-F5344CB8AC3E}">
        <p14:creationId xmlns:p14="http://schemas.microsoft.com/office/powerpoint/2010/main" val="22214863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EB146D3-C2CA-114D-AFBB-6BE6BD3840A4}"/>
              </a:ext>
            </a:extLst>
          </p:cNvPr>
          <p:cNvSpPr/>
          <p:nvPr userDrawn="1"/>
        </p:nvSpPr>
        <p:spPr>
          <a:xfrm>
            <a:off x="0" y="0"/>
            <a:ext cx="8621486"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915883" y="4618041"/>
            <a:ext cx="3840460" cy="369459"/>
          </a:xfrm>
        </p:spPr>
        <p:txBody>
          <a:bodyPr>
            <a:noAutofit/>
          </a:bodyPr>
          <a:lstStyle>
            <a:lvl1pPr marL="0" indent="0" algn="l">
              <a:buNone/>
              <a:defRPr sz="20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6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7" name="Graphic 6">
            <a:extLst>
              <a:ext uri="{FF2B5EF4-FFF2-40B4-BE49-F238E27FC236}">
                <a16:creationId xmlns:a16="http://schemas.microsoft.com/office/drawing/2014/main" id="{48A7D4F1-6B69-3343-9061-E645B995C58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4782" y="344634"/>
            <a:ext cx="6168732" cy="6168732"/>
          </a:xfrm>
          <a:prstGeom prst="rect">
            <a:avLst/>
          </a:prstGeom>
        </p:spPr>
      </p:pic>
      <p:pic>
        <p:nvPicPr>
          <p:cNvPr id="10" name="Picture 9" descr="Logo&#10;&#10;Description automatically generated">
            <a:extLst>
              <a:ext uri="{FF2B5EF4-FFF2-40B4-BE49-F238E27FC236}">
                <a16:creationId xmlns:a16="http://schemas.microsoft.com/office/drawing/2014/main" id="{0B6DD8C9-F29A-994C-BABD-DD7A451571F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pic>
        <p:nvPicPr>
          <p:cNvPr id="12" name="Graphic 11" descr="User outline">
            <a:extLst>
              <a:ext uri="{FF2B5EF4-FFF2-40B4-BE49-F238E27FC236}">
                <a16:creationId xmlns:a16="http://schemas.microsoft.com/office/drawing/2014/main" id="{98B39284-94E1-D84A-B46B-C1AF674ED0EE}"/>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6411933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Section Blu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1" name="Diagonal Stripe 10">
            <a:extLst>
              <a:ext uri="{FF2B5EF4-FFF2-40B4-BE49-F238E27FC236}">
                <a16:creationId xmlns:a16="http://schemas.microsoft.com/office/drawing/2014/main" id="{F4D2313D-445B-1749-9332-140F28D8FA48}"/>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ontent Placeholder 2">
            <a:extLst>
              <a:ext uri="{FF2B5EF4-FFF2-40B4-BE49-F238E27FC236}">
                <a16:creationId xmlns:a16="http://schemas.microsoft.com/office/drawing/2014/main" id="{CFCB8FB9-1DFE-DF48-B927-892C67DADE00}"/>
              </a:ext>
            </a:extLst>
          </p:cNvPr>
          <p:cNvSpPr>
            <a:spLocks noGrp="1"/>
          </p:cNvSpPr>
          <p:nvPr>
            <p:ph idx="1" hasCustomPrompt="1"/>
          </p:nvPr>
        </p:nvSpPr>
        <p:spPr>
          <a:xfrm>
            <a:off x="1066799" y="2254827"/>
            <a:ext cx="8131791" cy="3922136"/>
          </a:xfrm>
        </p:spPr>
        <p:txBody>
          <a:bodyPr numCol="1"/>
          <a:lstStyle>
            <a:lvl1pPr>
              <a:buClr>
                <a:srgbClr val="3877BB"/>
              </a:buClr>
              <a:defRPr>
                <a:solidFill>
                  <a:schemeClr val="accent1">
                    <a:lumMod val="10000"/>
                  </a:schemeClr>
                </a:solidFill>
              </a:defRPr>
            </a:lvl1pPr>
            <a:lvl2pPr>
              <a:buClr>
                <a:srgbClr val="3877BB"/>
              </a:buClr>
              <a:defRPr>
                <a:solidFill>
                  <a:schemeClr val="accent1">
                    <a:lumMod val="10000"/>
                  </a:schemeClr>
                </a:solidFill>
              </a:defRPr>
            </a:lvl2pPr>
            <a:lvl3pPr>
              <a:buClr>
                <a:srgbClr val="3877BB"/>
              </a:buClr>
              <a:defRPr>
                <a:solidFill>
                  <a:schemeClr val="accent1">
                    <a:lumMod val="10000"/>
                  </a:schemeClr>
                </a:solidFill>
              </a:defRPr>
            </a:lvl3pPr>
            <a:lvl4pPr>
              <a:buClr>
                <a:srgbClr val="3877BB"/>
              </a:buClr>
              <a:defRPr>
                <a:solidFill>
                  <a:schemeClr val="accent1">
                    <a:lumMod val="10000"/>
                  </a:schemeClr>
                </a:solidFill>
              </a:defRPr>
            </a:lvl4pPr>
            <a:lvl5pPr>
              <a:buClr>
                <a:srgbClr val="3877BB"/>
              </a:buClr>
              <a:defRPr>
                <a:solidFill>
                  <a:schemeClr val="accent1">
                    <a:lumMod val="1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4E78468F-6640-2043-896C-0F489B894DE6}"/>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7002147-2B19-F846-8342-4AB09A07BE24}"/>
              </a:ext>
            </a:extLst>
          </p:cNvPr>
          <p:cNvSpPr/>
          <p:nvPr userDrawn="1"/>
        </p:nvSpPr>
        <p:spPr>
          <a:xfrm>
            <a:off x="0" y="0"/>
            <a:ext cx="12191999" cy="1912139"/>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4E6F4"/>
              </a:solidFill>
            </a:endParaRPr>
          </a:p>
        </p:txBody>
      </p:sp>
      <p:sp>
        <p:nvSpPr>
          <p:cNvPr id="18" name="Title 1">
            <a:extLst>
              <a:ext uri="{FF2B5EF4-FFF2-40B4-BE49-F238E27FC236}">
                <a16:creationId xmlns:a16="http://schemas.microsoft.com/office/drawing/2014/main" id="{60339787-6830-C548-B652-89566B645CD4}"/>
              </a:ext>
            </a:extLst>
          </p:cNvPr>
          <p:cNvSpPr>
            <a:spLocks noGrp="1"/>
          </p:cNvSpPr>
          <p:nvPr>
            <p:ph type="title" hasCustomPrompt="1"/>
          </p:nvPr>
        </p:nvSpPr>
        <p:spPr>
          <a:xfrm>
            <a:off x="1066800" y="218364"/>
            <a:ext cx="9783170" cy="1433015"/>
          </a:xfrm>
        </p:spPr>
        <p:txBody>
          <a:bodyPr anchor="b" anchorCtr="0"/>
          <a:lstStyle>
            <a:lvl1pP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01560922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3877B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lvl1pPr>
            <a:lvl2pPr>
              <a:buClr>
                <a:srgbClr val="EB4D00"/>
              </a:buClr>
              <a:defRPr/>
            </a:lvl2pPr>
            <a:lvl3pPr>
              <a:buClr>
                <a:srgbClr val="EB4D00"/>
              </a:buClr>
              <a:defRPr/>
            </a:lvl3pPr>
            <a:lvl4pPr>
              <a:buClr>
                <a:srgbClr val="EB4D00"/>
              </a:buClr>
              <a:defRPr/>
            </a:lvl4pPr>
            <a:lvl5pPr>
              <a:buClr>
                <a:srgbClr val="EB4D0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387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334652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solidFill>
                  <a:schemeClr val="accent1">
                    <a:lumMod val="25000"/>
                  </a:schemeClr>
                </a:solidFill>
              </a:defRPr>
            </a:lvl1pPr>
            <a:lvl2pPr>
              <a:buClr>
                <a:srgbClr val="EB4D00"/>
              </a:buClr>
              <a:defRPr>
                <a:solidFill>
                  <a:schemeClr val="accent1">
                    <a:lumMod val="25000"/>
                  </a:schemeClr>
                </a:solidFill>
              </a:defRPr>
            </a:lvl2pPr>
            <a:lvl3pPr>
              <a:buClr>
                <a:srgbClr val="EB4D00"/>
              </a:buClr>
              <a:defRPr>
                <a:solidFill>
                  <a:schemeClr val="accent1">
                    <a:lumMod val="25000"/>
                  </a:schemeClr>
                </a:solidFill>
              </a:defRPr>
            </a:lvl3pPr>
            <a:lvl4pPr>
              <a:buClr>
                <a:srgbClr val="EB4D00"/>
              </a:buClr>
              <a:defRPr>
                <a:solidFill>
                  <a:schemeClr val="accent1">
                    <a:lumMod val="25000"/>
                  </a:schemeClr>
                </a:solidFill>
              </a:defRPr>
            </a:lvl4pPr>
            <a:lvl5pPr>
              <a:buClr>
                <a:srgbClr val="EB4D00"/>
              </a:buClr>
              <a:defRPr>
                <a:solidFill>
                  <a:schemeClr val="accent1">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844445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de Layou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p:txBody>
          <a:bodyPr/>
          <a:lstStyle>
            <a:lvl1pPr marL="0" indent="0">
              <a:spcBef>
                <a:spcPts val="0"/>
              </a:spcBef>
              <a:spcAft>
                <a:spcPts val="0"/>
              </a:spcAft>
              <a:buNone/>
              <a:defRPr>
                <a:latin typeface="Courier New" panose="02070309020205020404" pitchFamily="49" charset="0"/>
                <a:cs typeface="Courier New" panose="02070309020205020404" pitchFamily="49" charset="0"/>
              </a:defRPr>
            </a:lvl1pPr>
            <a:lvl2pPr marL="365760" indent="0">
              <a:spcBef>
                <a:spcPts val="0"/>
              </a:spcBef>
              <a:spcAft>
                <a:spcPts val="0"/>
              </a:spcAft>
              <a:buNone/>
              <a:defRPr>
                <a:latin typeface="Courier New" panose="02070309020205020404" pitchFamily="49" charset="0"/>
                <a:cs typeface="Courier New" panose="02070309020205020404" pitchFamily="49" charset="0"/>
              </a:defRPr>
            </a:lvl2pPr>
            <a:lvl3pPr marL="731520" indent="0">
              <a:spcBef>
                <a:spcPts val="0"/>
              </a:spcBef>
              <a:spcAft>
                <a:spcPts val="0"/>
              </a:spcAft>
              <a:buNone/>
              <a:defRPr>
                <a:latin typeface="Courier New" panose="02070309020205020404" pitchFamily="49" charset="0"/>
                <a:cs typeface="Courier New" panose="02070309020205020404" pitchFamily="49" charset="0"/>
              </a:defRPr>
            </a:lvl3pPr>
            <a:lvl4pPr marL="1097280" indent="0">
              <a:spcBef>
                <a:spcPts val="0"/>
              </a:spcBef>
              <a:spcAft>
                <a:spcPts val="0"/>
              </a:spcAft>
              <a:buNone/>
              <a:defRPr>
                <a:latin typeface="Courier New" panose="02070309020205020404" pitchFamily="49" charset="0"/>
                <a:cs typeface="Courier New" panose="02070309020205020404" pitchFamily="49" charset="0"/>
              </a:defRPr>
            </a:lvl4pPr>
            <a:lvl5pPr marL="1463040" indent="0">
              <a:spcBef>
                <a:spcPts val="0"/>
              </a:spcBef>
              <a:spcAft>
                <a:spcPts val="0"/>
              </a:spcAft>
              <a:buNone/>
              <a:defRPr>
                <a:latin typeface="Courier New" panose="02070309020205020404" pitchFamily="49" charset="0"/>
                <a:cs typeface="Courier New" panose="02070309020205020404" pitchFamily="49" charset="0"/>
              </a:defRPr>
            </a:lvl5pPr>
          </a:lstStyle>
          <a:p>
            <a:pPr lvl="0"/>
            <a:r>
              <a:rPr lang="en-US" dirty="0"/>
              <a:t>&lt;code examples&gt;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EEEFD1BD-01CC-4A4A-B6E4-2A6AA57D2D15}"/>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pic>
        <p:nvPicPr>
          <p:cNvPr id="5" name="Graphic 4">
            <a:extLst>
              <a:ext uri="{FF2B5EF4-FFF2-40B4-BE49-F238E27FC236}">
                <a16:creationId xmlns:a16="http://schemas.microsoft.com/office/drawing/2014/main" id="{525E4F7E-9D5C-0647-AE44-C114E20D4B7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366096815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Audi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reakou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Breakout</a:t>
            </a:r>
          </a:p>
        </p:txBody>
      </p:sp>
    </p:spTree>
    <p:extLst>
      <p:ext uri="{BB962C8B-B14F-4D97-AF65-F5344CB8AC3E}">
        <p14:creationId xmlns:p14="http://schemas.microsoft.com/office/powerpoint/2010/main" val="20571952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xercise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Exercise</a:t>
            </a:r>
          </a:p>
        </p:txBody>
      </p:sp>
    </p:spTree>
    <p:extLst>
      <p:ext uri="{BB962C8B-B14F-4D97-AF65-F5344CB8AC3E}">
        <p14:creationId xmlns:p14="http://schemas.microsoft.com/office/powerpoint/2010/main" val="348536852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estion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3" y="253693"/>
            <a:ext cx="10324353"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203384402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2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86875097"/>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11296609" y="6217621"/>
            <a:ext cx="731600" cy="5248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168832299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rgbClr val="1A3B5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pic>
        <p:nvPicPr>
          <p:cNvPr id="4" name="Picture 3" descr="Logo&#10;&#10;Description automatically generated">
            <a:extLst>
              <a:ext uri="{FF2B5EF4-FFF2-40B4-BE49-F238E27FC236}">
                <a16:creationId xmlns:a16="http://schemas.microsoft.com/office/drawing/2014/main" id="{D9DE154A-C79F-0F47-91E0-C4490C2FE6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sp>
        <p:nvSpPr>
          <p:cNvPr id="16" name="Rectangle 15">
            <a:extLst>
              <a:ext uri="{FF2B5EF4-FFF2-40B4-BE49-F238E27FC236}">
                <a16:creationId xmlns:a16="http://schemas.microsoft.com/office/drawing/2014/main" id="{81483517-6F39-774D-930D-AFDD4891821C}"/>
              </a:ext>
            </a:extLst>
          </p:cNvPr>
          <p:cNvSpPr/>
          <p:nvPr userDrawn="1"/>
        </p:nvSpPr>
        <p:spPr>
          <a:xfrm rot="20785132">
            <a:off x="7296447" y="-1107483"/>
            <a:ext cx="5959043" cy="8820185"/>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28E1A8D-8B79-6646-A108-3735C332D570}"/>
              </a:ext>
            </a:extLst>
          </p:cNvPr>
          <p:cNvSpPr/>
          <p:nvPr userDrawn="1"/>
        </p:nvSpPr>
        <p:spPr>
          <a:xfrm rot="20785132">
            <a:off x="7374430" y="-452585"/>
            <a:ext cx="381222" cy="8820185"/>
          </a:xfrm>
          <a:prstGeom prst="rect">
            <a:avLst/>
          </a:prstGeom>
          <a:solidFill>
            <a:srgbClr val="1A3B5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726DB18-06AA-0541-90F5-5EEBDE0F82AE}"/>
              </a:ext>
            </a:extLst>
          </p:cNvPr>
          <p:cNvSpPr/>
          <p:nvPr userDrawn="1"/>
        </p:nvSpPr>
        <p:spPr>
          <a:xfrm rot="5400000" flipH="1">
            <a:off x="9218991" y="-3235706"/>
            <a:ext cx="182648" cy="6207652"/>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D94ABFB-C94B-8045-9556-45C4E7D1038F}"/>
              </a:ext>
            </a:extLst>
          </p:cNvPr>
          <p:cNvSpPr/>
          <p:nvPr userDrawn="1"/>
        </p:nvSpPr>
        <p:spPr>
          <a:xfrm rot="5400000" flipH="1">
            <a:off x="10053382" y="4717989"/>
            <a:ext cx="182648" cy="4538873"/>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666351C-7F29-3C40-ABDA-9C808235A295}"/>
              </a:ext>
            </a:extLst>
          </p:cNvPr>
          <p:cNvSpPr/>
          <p:nvPr userDrawn="1"/>
        </p:nvSpPr>
        <p:spPr>
          <a:xfrm flipH="1">
            <a:off x="12252486" y="-40552"/>
            <a:ext cx="161656" cy="6936651"/>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ubtitle 2">
            <a:extLst>
              <a:ext uri="{FF2B5EF4-FFF2-40B4-BE49-F238E27FC236}">
                <a16:creationId xmlns:a16="http://schemas.microsoft.com/office/drawing/2014/main" id="{04D7C28C-CA19-8449-8852-7FF0B7A46A15}"/>
              </a:ext>
            </a:extLst>
          </p:cNvPr>
          <p:cNvSpPr>
            <a:spLocks noGrp="1"/>
          </p:cNvSpPr>
          <p:nvPr>
            <p:ph type="subTitle" idx="1" hasCustomPrompt="1"/>
          </p:nvPr>
        </p:nvSpPr>
        <p:spPr>
          <a:xfrm>
            <a:off x="1915883" y="4618041"/>
            <a:ext cx="3840460"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4" name="Text Placeholder 26">
            <a:extLst>
              <a:ext uri="{FF2B5EF4-FFF2-40B4-BE49-F238E27FC236}">
                <a16:creationId xmlns:a16="http://schemas.microsoft.com/office/drawing/2014/main" id="{C992668E-CFC3-D744-BBA3-1B3FCA29AC46}"/>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2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25" name="Graphic 24" descr="User outline">
            <a:extLst>
              <a:ext uri="{FF2B5EF4-FFF2-40B4-BE49-F238E27FC236}">
                <a16:creationId xmlns:a16="http://schemas.microsoft.com/office/drawing/2014/main" id="{91A24D51-61CC-F542-810A-6A75C4C5D5B8}"/>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380266322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ext Present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47414" y="699330"/>
            <a:ext cx="10023859" cy="1325563"/>
          </a:xfrm>
        </p:spPr>
        <p:txBody>
          <a:bodyPr wrap="square" anchor="b" anchorCtr="0">
            <a:normAutofit/>
          </a:bodyPr>
          <a:lstStyle>
            <a:lvl1pPr>
              <a:defRPr sz="7500"/>
            </a:lvl1pPr>
          </a:lstStyle>
          <a:p>
            <a:r>
              <a:rPr lang="en-US"/>
              <a:t>[Contents]</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2151893"/>
            <a:ext cx="5213684"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DEC458-5D80-4297-BD94-822086139C8E}"/>
              </a:ext>
            </a:extLst>
          </p:cNvPr>
          <p:cNvSpPr>
            <a:spLocks noGrp="1"/>
          </p:cNvSpPr>
          <p:nvPr>
            <p:ph idx="1"/>
          </p:nvPr>
        </p:nvSpPr>
        <p:spPr>
          <a:xfrm>
            <a:off x="959370" y="2999873"/>
            <a:ext cx="10043410" cy="3177089"/>
          </a:xfrm>
          <a:prstGeom prst="rect">
            <a:avLst/>
          </a:prstGeom>
        </p:spPr>
        <p:txBody>
          <a:bodyPr vert="horz" lIns="91440" tIns="45720" rIns="91440" bIns="45720" rtlCol="0">
            <a:normAutofit/>
          </a:bodyPr>
          <a:lstStyle>
            <a:lvl1pPr marL="342900" indent="-342900">
              <a:spcBef>
                <a:spcPts val="0"/>
              </a:spcBef>
              <a:buClr>
                <a:schemeClr val="accent6"/>
              </a:buClr>
              <a:buFont typeface="Wingdings" charset="2"/>
              <a:buChar char="§"/>
              <a:defRPr lang="en-US" dirty="0"/>
            </a:lvl1pPr>
            <a:lvl2pPr marL="822960" indent="-457200">
              <a:spcBef>
                <a:spcPts val="0"/>
              </a:spcBef>
              <a:buClr>
                <a:schemeClr val="tx1"/>
              </a:buClr>
              <a:buFont typeface="+mj-lt"/>
              <a:buAutoNum type="alphaUcPeriod"/>
              <a:defRPr lang="en-US" dirty="0"/>
            </a:lvl2pPr>
            <a:lvl3pPr marL="1188720" indent="-457200">
              <a:spcBef>
                <a:spcPts val="0"/>
              </a:spcBef>
              <a:buClr>
                <a:schemeClr val="tx1"/>
              </a:buClr>
              <a:buFont typeface="+mj-lt"/>
              <a:buAutoNum type="romanUcPeriod"/>
              <a:defRPr lang="en-US" dirty="0"/>
            </a:lvl3pPr>
            <a:lvl4pPr marL="1554480" indent="-457200">
              <a:spcBef>
                <a:spcPts val="0"/>
              </a:spcBef>
              <a:buClr>
                <a:schemeClr val="tx1"/>
              </a:buClr>
              <a:buFont typeface="+mj-lt"/>
              <a:buAutoNum type="romanUcPeriod"/>
              <a:defRPr lang="en-US" dirty="0"/>
            </a:lvl4pPr>
            <a:lvl5pPr marL="1920240" indent="-457200">
              <a:spcBef>
                <a:spcPts val="0"/>
              </a:spcBef>
              <a:buClr>
                <a:schemeClr val="tx1"/>
              </a:buClr>
              <a:buFont typeface="+mj-lt"/>
              <a:buAutoNum type="romanUcPeriod"/>
              <a:defRPr lang="en-US" dirty="0"/>
            </a:lvl5pPr>
          </a:lstStyle>
          <a:p>
            <a:pPr lvl="0"/>
            <a:endParaRPr lang="en-US"/>
          </a:p>
        </p:txBody>
      </p:sp>
    </p:spTree>
    <p:extLst>
      <p:ext uri="{BB962C8B-B14F-4D97-AF65-F5344CB8AC3E}">
        <p14:creationId xmlns:p14="http://schemas.microsoft.com/office/powerpoint/2010/main" val="97882004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ection Break - Cherry Re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74FDDAE-A0EC-49C9-B178-2C07AFAD2282}"/>
              </a:ext>
            </a:extLst>
          </p:cNvPr>
          <p:cNvSpPr/>
          <p:nvPr userDrawn="1"/>
        </p:nvSpPr>
        <p:spPr>
          <a:xfrm rot="956757">
            <a:off x="4541663" y="-2135007"/>
            <a:ext cx="9448800" cy="9448800"/>
          </a:xfrm>
          <a:prstGeom prst="roundRect">
            <a:avLst/>
          </a:prstGeom>
          <a:solidFill>
            <a:srgbClr val="1A3B5B"/>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5" name="Picture Placeholder 4">
            <a:extLst>
              <a:ext uri="{FF2B5EF4-FFF2-40B4-BE49-F238E27FC236}">
                <a16:creationId xmlns:a16="http://schemas.microsoft.com/office/drawing/2014/main" id="{53BE769F-B5D5-4386-9117-D4E89CC57978}"/>
              </a:ext>
            </a:extLst>
          </p:cNvPr>
          <p:cNvSpPr>
            <a:spLocks noGrp="1"/>
          </p:cNvSpPr>
          <p:nvPr>
            <p:ph type="pic" sz="quarter" idx="10" hasCustomPrompt="1"/>
          </p:nvPr>
        </p:nvSpPr>
        <p:spPr>
          <a:xfrm>
            <a:off x="695325" y="695325"/>
            <a:ext cx="4640263" cy="5514975"/>
          </a:xfrm>
        </p:spPr>
        <p:txBody>
          <a:bodyPr/>
          <a:lstStyle>
            <a:lvl1pPr marL="0" indent="0">
              <a:buFontTx/>
              <a:buNone/>
              <a:defRPr/>
            </a:lvl1pPr>
          </a:lstStyle>
          <a:p>
            <a:r>
              <a:rPr lang="en-US"/>
              <a:t>[Icon]</a:t>
            </a:r>
          </a:p>
        </p:txBody>
      </p:sp>
      <p:sp>
        <p:nvSpPr>
          <p:cNvPr id="10" name="Title 1">
            <a:extLst>
              <a:ext uri="{FF2B5EF4-FFF2-40B4-BE49-F238E27FC236}">
                <a16:creationId xmlns:a16="http://schemas.microsoft.com/office/drawing/2014/main" id="{43198589-936B-4C71-9C7D-DC138C9961F3}"/>
              </a:ext>
            </a:extLst>
          </p:cNvPr>
          <p:cNvSpPr>
            <a:spLocks noGrp="1"/>
          </p:cNvSpPr>
          <p:nvPr>
            <p:ph type="title" hasCustomPrompt="1"/>
          </p:nvPr>
        </p:nvSpPr>
        <p:spPr>
          <a:xfrm>
            <a:off x="5091939" y="2766218"/>
            <a:ext cx="6276644" cy="1325563"/>
          </a:xfrm>
        </p:spPr>
        <p:txBody>
          <a:bodyPr anchor="b" anchorCtr="0">
            <a:noAutofit/>
          </a:bodyPr>
          <a:lstStyle>
            <a:lvl1pPr>
              <a:defRPr sz="7200">
                <a:solidFill>
                  <a:schemeClr val="bg1"/>
                </a:solidFill>
              </a:defRPr>
            </a:lvl1pPr>
          </a:lstStyle>
          <a:p>
            <a:r>
              <a:rPr lang="en-US"/>
              <a:t>[Section Title]</a:t>
            </a:r>
          </a:p>
        </p:txBody>
      </p:sp>
      <p:cxnSp>
        <p:nvCxnSpPr>
          <p:cNvPr id="11" name="Straight Connector 10">
            <a:extLst>
              <a:ext uri="{FF2B5EF4-FFF2-40B4-BE49-F238E27FC236}">
                <a16:creationId xmlns:a16="http://schemas.microsoft.com/office/drawing/2014/main" id="{6A767EEA-301D-4909-8ECE-79411707884F}"/>
              </a:ext>
            </a:extLst>
          </p:cNvPr>
          <p:cNvCxnSpPr>
            <a:cxnSpLocks/>
          </p:cNvCxnSpPr>
          <p:nvPr userDrawn="1"/>
        </p:nvCxnSpPr>
        <p:spPr>
          <a:xfrm>
            <a:off x="5240741" y="4390126"/>
            <a:ext cx="7915701"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23500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5">
            <a:extLst>
              <a:ext uri="{FF2B5EF4-FFF2-40B4-BE49-F238E27FC236}">
                <a16:creationId xmlns:a16="http://schemas.microsoft.com/office/drawing/2014/main" id="{C5D4B8B4-D064-49FF-8181-6F2F29C7CF9C}"/>
              </a:ext>
            </a:extLst>
          </p:cNvPr>
          <p:cNvSpPr>
            <a:spLocks/>
          </p:cNvSpPr>
          <p:nvPr userDrawn="1"/>
        </p:nvSpPr>
        <p:spPr bwMode="auto">
          <a:xfrm>
            <a:off x="0" y="0"/>
            <a:ext cx="1476375" cy="6858000"/>
          </a:xfrm>
          <a:custGeom>
            <a:avLst/>
            <a:gdLst>
              <a:gd name="T0" fmla="*/ 0 w 930"/>
              <a:gd name="T1" fmla="*/ 0 h 4320"/>
              <a:gd name="T2" fmla="*/ 0 w 930"/>
              <a:gd name="T3" fmla="*/ 4320 h 4320"/>
              <a:gd name="T4" fmla="*/ 137 w 930"/>
              <a:gd name="T5" fmla="*/ 4320 h 4320"/>
              <a:gd name="T6" fmla="*/ 296 w 930"/>
              <a:gd name="T7" fmla="*/ 737 h 4320"/>
              <a:gd name="T8" fmla="*/ 296 w 930"/>
              <a:gd name="T9" fmla="*/ 737 h 4320"/>
              <a:gd name="T10" fmla="*/ 296 w 930"/>
              <a:gd name="T11" fmla="*/ 737 h 4320"/>
              <a:gd name="T12" fmla="*/ 296 w 930"/>
              <a:gd name="T13" fmla="*/ 737 h 4320"/>
              <a:gd name="T14" fmla="*/ 299 w 930"/>
              <a:gd name="T15" fmla="*/ 696 h 4320"/>
              <a:gd name="T16" fmla="*/ 307 w 930"/>
              <a:gd name="T17" fmla="*/ 658 h 4320"/>
              <a:gd name="T18" fmla="*/ 316 w 930"/>
              <a:gd name="T19" fmla="*/ 623 h 4320"/>
              <a:gd name="T20" fmla="*/ 327 w 930"/>
              <a:gd name="T21" fmla="*/ 593 h 4320"/>
              <a:gd name="T22" fmla="*/ 341 w 930"/>
              <a:gd name="T23" fmla="*/ 564 h 4320"/>
              <a:gd name="T24" fmla="*/ 354 w 930"/>
              <a:gd name="T25" fmla="*/ 542 h 4320"/>
              <a:gd name="T26" fmla="*/ 367 w 930"/>
              <a:gd name="T27" fmla="*/ 521 h 4320"/>
              <a:gd name="T28" fmla="*/ 380 w 930"/>
              <a:gd name="T29" fmla="*/ 504 h 4320"/>
              <a:gd name="T30" fmla="*/ 930 w 930"/>
              <a:gd name="T31" fmla="*/ 0 h 4320"/>
              <a:gd name="T32" fmla="*/ 0 w 930"/>
              <a:gd name="T33"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30" h="4320">
                <a:moveTo>
                  <a:pt x="0" y="0"/>
                </a:moveTo>
                <a:lnTo>
                  <a:pt x="0" y="4320"/>
                </a:lnTo>
                <a:lnTo>
                  <a:pt x="137" y="4320"/>
                </a:lnTo>
                <a:lnTo>
                  <a:pt x="296" y="737"/>
                </a:lnTo>
                <a:lnTo>
                  <a:pt x="296" y="737"/>
                </a:lnTo>
                <a:lnTo>
                  <a:pt x="296" y="737"/>
                </a:lnTo>
                <a:lnTo>
                  <a:pt x="296" y="737"/>
                </a:lnTo>
                <a:lnTo>
                  <a:pt x="299" y="696"/>
                </a:lnTo>
                <a:lnTo>
                  <a:pt x="307" y="658"/>
                </a:lnTo>
                <a:lnTo>
                  <a:pt x="316" y="623"/>
                </a:lnTo>
                <a:lnTo>
                  <a:pt x="327" y="593"/>
                </a:lnTo>
                <a:lnTo>
                  <a:pt x="341" y="564"/>
                </a:lnTo>
                <a:lnTo>
                  <a:pt x="354" y="542"/>
                </a:lnTo>
                <a:lnTo>
                  <a:pt x="367" y="521"/>
                </a:lnTo>
                <a:lnTo>
                  <a:pt x="380" y="504"/>
                </a:lnTo>
                <a:lnTo>
                  <a:pt x="930" y="0"/>
                </a:lnTo>
                <a:lnTo>
                  <a:pt x="0"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Picture Placeholder 9">
            <a:extLst>
              <a:ext uri="{FF2B5EF4-FFF2-40B4-BE49-F238E27FC236}">
                <a16:creationId xmlns:a16="http://schemas.microsoft.com/office/drawing/2014/main" id="{02F21F96-5A43-415F-A9BA-49D344A7E31B}"/>
              </a:ext>
            </a:extLst>
          </p:cNvPr>
          <p:cNvSpPr>
            <a:spLocks noGrp="1"/>
          </p:cNvSpPr>
          <p:nvPr>
            <p:ph type="pic" sz="quarter" idx="10" hasCustomPrompt="1"/>
          </p:nvPr>
        </p:nvSpPr>
        <p:spPr>
          <a:xfrm>
            <a:off x="228686" y="128588"/>
            <a:ext cx="497054" cy="497054"/>
          </a:xfrm>
        </p:spPr>
        <p:txBody>
          <a:bodyPr>
            <a:normAutofit/>
          </a:bodyPr>
          <a:lstStyle>
            <a:lvl1pPr marL="0" indent="0">
              <a:buNone/>
              <a:defRPr sz="1000">
                <a:solidFill>
                  <a:schemeClr val="bg1"/>
                </a:solidFill>
              </a:defRPr>
            </a:lvl1pPr>
          </a:lstStyle>
          <a:p>
            <a:r>
              <a:rPr lang="en-US"/>
              <a:t>[Icon]</a:t>
            </a:r>
          </a:p>
        </p:txBody>
      </p:sp>
    </p:spTree>
    <p:extLst>
      <p:ext uri="{BB962C8B-B14F-4D97-AF65-F5344CB8AC3E}">
        <p14:creationId xmlns:p14="http://schemas.microsoft.com/office/powerpoint/2010/main" val="65830417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12" name="Graphic 11" descr="User outline">
            <a:extLst>
              <a:ext uri="{FF2B5EF4-FFF2-40B4-BE49-F238E27FC236}">
                <a16:creationId xmlns:a16="http://schemas.microsoft.com/office/drawing/2014/main" id="{16F1F9C0-9FF4-1C42-B1AF-8B998DD8A19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24495002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8" name="Graphic 7">
            <a:extLst>
              <a:ext uri="{FF2B5EF4-FFF2-40B4-BE49-F238E27FC236}">
                <a16:creationId xmlns:a16="http://schemas.microsoft.com/office/drawing/2014/main" id="{AE081D44-91E6-A045-861F-0348210A6DE6}"/>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84343" y="399324"/>
            <a:ext cx="2260229" cy="870744"/>
          </a:xfrm>
          <a:prstGeom prst="rect">
            <a:avLst/>
          </a:prstGeom>
        </p:spPr>
      </p:pic>
      <p:sp>
        <p:nvSpPr>
          <p:cNvPr id="14" name="Subtitle 2">
            <a:extLst>
              <a:ext uri="{FF2B5EF4-FFF2-40B4-BE49-F238E27FC236}">
                <a16:creationId xmlns:a16="http://schemas.microsoft.com/office/drawing/2014/main" id="{8CD563B8-9D34-DE4B-9511-868DB976E250}"/>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5" name="Text Placeholder 26">
            <a:extLst>
              <a:ext uri="{FF2B5EF4-FFF2-40B4-BE49-F238E27FC236}">
                <a16:creationId xmlns:a16="http://schemas.microsoft.com/office/drawing/2014/main" id="{79E38193-CC8D-6847-AC32-38019B61AC29}"/>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16" name="Graphic 15" descr="User outline">
            <a:extLst>
              <a:ext uri="{FF2B5EF4-FFF2-40B4-BE49-F238E27FC236}">
                <a16:creationId xmlns:a16="http://schemas.microsoft.com/office/drawing/2014/main" id="{26026E31-AB6E-8340-8261-80152C949196}"/>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156396615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67419"/>
            <a:ext cx="4237794" cy="3451891"/>
          </a:xfrm>
        </p:spPr>
        <p:txBody>
          <a:bodyPr anchor="b">
            <a:normAutofit/>
          </a:bodyPr>
          <a:lstStyle>
            <a:lvl1pPr algn="l">
              <a:defRPr sz="550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2" name="Rectangle 11"/>
          <p:cNvSpPr/>
          <p:nvPr userDrawn="1"/>
        </p:nvSpPr>
        <p:spPr>
          <a:xfrm>
            <a:off x="0" y="4810325"/>
            <a:ext cx="12192000" cy="2047676"/>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4" name="Rectangle 3"/>
          <p:cNvSpPr/>
          <p:nvPr userDrawn="1"/>
        </p:nvSpPr>
        <p:spPr>
          <a:xfrm>
            <a:off x="6716068" y="0"/>
            <a:ext cx="3504378" cy="5625296"/>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5421275" y="1624205"/>
            <a:ext cx="6298092" cy="4001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29137" y="1433191"/>
            <a:ext cx="8048625" cy="4748110"/>
          </a:xfrm>
          <a:prstGeom prst="rect">
            <a:avLst/>
          </a:prstGeom>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7882360" y="0"/>
            <a:ext cx="2604304" cy="6858000"/>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4755636"/>
            <a:ext cx="12192000" cy="2102364"/>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03251"/>
            <a:ext cx="5751924" cy="3451891"/>
          </a:xfrm>
        </p:spPr>
        <p:txBody>
          <a:bodyPr anchor="b">
            <a:normAutofit/>
          </a:bodyPr>
          <a:lstStyle>
            <a:lvl1pPr algn="l">
              <a:defRPr sz="55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11" name="Freeform 13">
            <a:extLst>
              <a:ext uri="{FF2B5EF4-FFF2-40B4-BE49-F238E27FC236}">
                <a16:creationId xmlns:a16="http://schemas.microsoft.com/office/drawing/2014/main" id="{D82B087F-9B39-4634-A2AD-3D2D0D736FC7}"/>
              </a:ext>
            </a:extLst>
          </p:cNvPr>
          <p:cNvSpPr>
            <a:spLocks/>
          </p:cNvSpPr>
          <p:nvPr userDrawn="1"/>
        </p:nvSpPr>
        <p:spPr bwMode="auto">
          <a:xfrm flipV="1">
            <a:off x="-11576" y="4667693"/>
            <a:ext cx="12292315" cy="87942"/>
          </a:xfrm>
          <a:custGeom>
            <a:avLst/>
            <a:gdLst>
              <a:gd name="T0" fmla="*/ 7680 w 7680"/>
              <a:gd name="T1" fmla="*/ 16 h 32"/>
              <a:gd name="T2" fmla="*/ 7680 w 7680"/>
              <a:gd name="T3" fmla="*/ 16 h 32"/>
              <a:gd name="T4" fmla="*/ 7655 w 7680"/>
              <a:gd name="T5" fmla="*/ 0 h 32"/>
              <a:gd name="T6" fmla="*/ 0 w 7680"/>
              <a:gd name="T7" fmla="*/ 0 h 32"/>
              <a:gd name="T8" fmla="*/ 0 w 7680"/>
              <a:gd name="T9" fmla="*/ 32 h 32"/>
              <a:gd name="T10" fmla="*/ 7675 w 7680"/>
              <a:gd name="T11" fmla="*/ 32 h 32"/>
              <a:gd name="T12" fmla="*/ 7680 w 7680"/>
              <a:gd name="T13" fmla="*/ 16 h 32"/>
              <a:gd name="connsiteX0" fmla="*/ 9852 w 10000"/>
              <a:gd name="connsiteY0" fmla="*/ 6562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52 w 10000"/>
              <a:gd name="connsiteY6" fmla="*/ 6562 h 10000"/>
              <a:gd name="connsiteX0" fmla="*/ 9875 w 10000"/>
              <a:gd name="connsiteY0" fmla="*/ 4479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75 w 10000"/>
              <a:gd name="connsiteY6" fmla="*/ 4479 h 10000"/>
              <a:gd name="connsiteX0" fmla="*/ 9993 w 10736"/>
              <a:gd name="connsiteY0" fmla="*/ 10000 h 10000"/>
              <a:gd name="connsiteX1" fmla="*/ 10000 w 10736"/>
              <a:gd name="connsiteY1" fmla="*/ 5000 h 10000"/>
              <a:gd name="connsiteX2" fmla="*/ 9967 w 10736"/>
              <a:gd name="connsiteY2" fmla="*/ 0 h 10000"/>
              <a:gd name="connsiteX3" fmla="*/ 0 w 10736"/>
              <a:gd name="connsiteY3" fmla="*/ 0 h 10000"/>
              <a:gd name="connsiteX4" fmla="*/ 0 w 10736"/>
              <a:gd name="connsiteY4" fmla="*/ 10000 h 10000"/>
              <a:gd name="connsiteX5" fmla="*/ 9993 w 10736"/>
              <a:gd name="connsiteY5" fmla="*/ 10000 h 10000"/>
              <a:gd name="connsiteX0" fmla="*/ 9993 w 10022"/>
              <a:gd name="connsiteY0" fmla="*/ 10000 h 10541"/>
              <a:gd name="connsiteX1" fmla="*/ 10000 w 10022"/>
              <a:gd name="connsiteY1" fmla="*/ 5000 h 10541"/>
              <a:gd name="connsiteX2" fmla="*/ 9967 w 10022"/>
              <a:gd name="connsiteY2" fmla="*/ 0 h 10541"/>
              <a:gd name="connsiteX3" fmla="*/ 0 w 10022"/>
              <a:gd name="connsiteY3" fmla="*/ 0 h 10541"/>
              <a:gd name="connsiteX4" fmla="*/ 0 w 10022"/>
              <a:gd name="connsiteY4" fmla="*/ 10000 h 10541"/>
              <a:gd name="connsiteX5" fmla="*/ 9993 w 10022"/>
              <a:gd name="connsiteY5" fmla="*/ 10000 h 10541"/>
              <a:gd name="connsiteX0" fmla="*/ 9993 w 10736"/>
              <a:gd name="connsiteY0" fmla="*/ 10000 h 10962"/>
              <a:gd name="connsiteX1" fmla="*/ 10000 w 10736"/>
              <a:gd name="connsiteY1" fmla="*/ 5000 h 10962"/>
              <a:gd name="connsiteX2" fmla="*/ 9967 w 10736"/>
              <a:gd name="connsiteY2" fmla="*/ 0 h 10962"/>
              <a:gd name="connsiteX3" fmla="*/ 0 w 10736"/>
              <a:gd name="connsiteY3" fmla="*/ 0 h 10962"/>
              <a:gd name="connsiteX4" fmla="*/ 0 w 10736"/>
              <a:gd name="connsiteY4" fmla="*/ 10000 h 10962"/>
              <a:gd name="connsiteX5" fmla="*/ 9993 w 10736"/>
              <a:gd name="connsiteY5" fmla="*/ 10000 h 10962"/>
              <a:gd name="connsiteX0" fmla="*/ 9993 w 10736"/>
              <a:gd name="connsiteY0" fmla="*/ 10000 h 10740"/>
              <a:gd name="connsiteX1" fmla="*/ 10000 w 10736"/>
              <a:gd name="connsiteY1" fmla="*/ 5000 h 10740"/>
              <a:gd name="connsiteX2" fmla="*/ 9967 w 10736"/>
              <a:gd name="connsiteY2" fmla="*/ 0 h 10740"/>
              <a:gd name="connsiteX3" fmla="*/ 0 w 10736"/>
              <a:gd name="connsiteY3" fmla="*/ 0 h 10740"/>
              <a:gd name="connsiteX4" fmla="*/ 0 w 10736"/>
              <a:gd name="connsiteY4" fmla="*/ 10000 h 10740"/>
              <a:gd name="connsiteX5" fmla="*/ 9993 w 10736"/>
              <a:gd name="connsiteY5" fmla="*/ 10000 h 10740"/>
              <a:gd name="connsiteX0" fmla="*/ 9993 w 10000"/>
              <a:gd name="connsiteY0" fmla="*/ 10000 h 10740"/>
              <a:gd name="connsiteX1" fmla="*/ 10000 w 10000"/>
              <a:gd name="connsiteY1" fmla="*/ 5000 h 10740"/>
              <a:gd name="connsiteX2" fmla="*/ 9967 w 10000"/>
              <a:gd name="connsiteY2" fmla="*/ 0 h 10740"/>
              <a:gd name="connsiteX3" fmla="*/ 0 w 10000"/>
              <a:gd name="connsiteY3" fmla="*/ 0 h 10740"/>
              <a:gd name="connsiteX4" fmla="*/ 0 w 10000"/>
              <a:gd name="connsiteY4" fmla="*/ 10000 h 10740"/>
              <a:gd name="connsiteX5" fmla="*/ 9993 w 10000"/>
              <a:gd name="connsiteY5" fmla="*/ 10000 h 10740"/>
              <a:gd name="connsiteX0" fmla="*/ 9993 w 9993"/>
              <a:gd name="connsiteY0" fmla="*/ 10000 h 10740"/>
              <a:gd name="connsiteX1" fmla="*/ 9812 w 9993"/>
              <a:gd name="connsiteY1" fmla="*/ 3958 h 10740"/>
              <a:gd name="connsiteX2" fmla="*/ 9967 w 9993"/>
              <a:gd name="connsiteY2" fmla="*/ 0 h 10740"/>
              <a:gd name="connsiteX3" fmla="*/ 0 w 9993"/>
              <a:gd name="connsiteY3" fmla="*/ 0 h 10740"/>
              <a:gd name="connsiteX4" fmla="*/ 0 w 9993"/>
              <a:gd name="connsiteY4" fmla="*/ 10000 h 10740"/>
              <a:gd name="connsiteX5" fmla="*/ 9993 w 9993"/>
              <a:gd name="connsiteY5" fmla="*/ 10000 h 10740"/>
              <a:gd name="connsiteX0" fmla="*/ 10000 w 10010"/>
              <a:gd name="connsiteY0" fmla="*/ 9311 h 10000"/>
              <a:gd name="connsiteX1" fmla="*/ 10010 w 10010"/>
              <a:gd name="connsiteY1" fmla="*/ 4170 h 10000"/>
              <a:gd name="connsiteX2" fmla="*/ 9974 w 10010"/>
              <a:gd name="connsiteY2" fmla="*/ 0 h 10000"/>
              <a:gd name="connsiteX3" fmla="*/ 0 w 10010"/>
              <a:gd name="connsiteY3" fmla="*/ 0 h 10000"/>
              <a:gd name="connsiteX4" fmla="*/ 0 w 10010"/>
              <a:gd name="connsiteY4" fmla="*/ 9311 h 10000"/>
              <a:gd name="connsiteX5" fmla="*/ 10000 w 10010"/>
              <a:gd name="connsiteY5" fmla="*/ 931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0" h="10000">
                <a:moveTo>
                  <a:pt x="10000" y="9311"/>
                </a:moveTo>
                <a:cubicBezTo>
                  <a:pt x="9998" y="9506"/>
                  <a:pt x="10014" y="5722"/>
                  <a:pt x="10010" y="4170"/>
                </a:cubicBezTo>
                <a:cubicBezTo>
                  <a:pt x="9999" y="2618"/>
                  <a:pt x="9985" y="1552"/>
                  <a:pt x="9974" y="0"/>
                </a:cubicBezTo>
                <a:lnTo>
                  <a:pt x="0" y="0"/>
                </a:lnTo>
                <a:lnTo>
                  <a:pt x="0" y="9311"/>
                </a:lnTo>
                <a:cubicBezTo>
                  <a:pt x="1666" y="10863"/>
                  <a:pt x="4999" y="9311"/>
                  <a:pt x="10000" y="9311"/>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Rectangle 9"/>
          <p:cNvSpPr/>
          <p:nvPr userDrawn="1"/>
        </p:nvSpPr>
        <p:spPr>
          <a:xfrm>
            <a:off x="7377396" y="1951151"/>
            <a:ext cx="3572255" cy="4906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phon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57457" y="673355"/>
            <a:ext cx="4135262" cy="6272588"/>
          </a:xfrm>
          <a:prstGeom prst="rect">
            <a:avLst/>
          </a:prstGeom>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lank">
    <p:bg>
      <p:bgPr>
        <a:solidFill>
          <a:srgbClr val="1A3B5B"/>
        </a:solid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rgbClr val="1A3B5B"/>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447" y="365125"/>
            <a:ext cx="3103353" cy="1325563"/>
          </a:xfrm>
        </p:spPr>
        <p:txBody>
          <a:bodyPr/>
          <a:lstStyle>
            <a:lvl1pPr>
              <a:defRPr>
                <a:solidFill>
                  <a:schemeClr val="bg1"/>
                </a:solidFill>
              </a:defRPr>
            </a:lvl1pPr>
          </a:lstStyle>
          <a:p>
            <a:r>
              <a:rPr lang="en-US" dirty="0"/>
              <a:t>Master title style</a:t>
            </a:r>
          </a:p>
        </p:txBody>
      </p:sp>
      <p:sp>
        <p:nvSpPr>
          <p:cNvPr id="3" name="Rectangle 2">
            <a:extLst>
              <a:ext uri="{FF2B5EF4-FFF2-40B4-BE49-F238E27FC236}">
                <a16:creationId xmlns:a16="http://schemas.microsoft.com/office/drawing/2014/main" id="{8A0B3300-0BE5-4BEB-9CC4-0065B5212F73}"/>
              </a:ext>
            </a:extLst>
          </p:cNvPr>
          <p:cNvSpPr/>
          <p:nvPr userDrawn="1"/>
        </p:nvSpPr>
        <p:spPr>
          <a:xfrm>
            <a:off x="4051300" y="0"/>
            <a:ext cx="81407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sz="quarter" idx="10"/>
          </p:nvPr>
        </p:nvSpPr>
        <p:spPr>
          <a:xfrm>
            <a:off x="503238" y="2171700"/>
            <a:ext cx="3103562" cy="4152900"/>
          </a:xfrm>
        </p:spPr>
        <p:txBody>
          <a:bodyPr>
            <a:normAutofit/>
          </a:bodyPr>
          <a:lstStyle>
            <a:lvl1pPr marL="0" indent="0">
              <a:buNone/>
              <a:defRPr sz="1800">
                <a:solidFill>
                  <a:schemeClr val="bg1"/>
                </a:solidFill>
              </a:defRPr>
            </a:lvl1pPr>
            <a:lvl2pPr marL="365760" indent="0">
              <a:buNone/>
              <a:defRPr/>
            </a:lvl2pPr>
            <a:lvl3pPr marL="731520" indent="0">
              <a:buNone/>
              <a:defRPr/>
            </a:lvl3pPr>
            <a:lvl4pPr marL="1097280" indent="0">
              <a:buNone/>
              <a:defRPr/>
            </a:lvl4pPr>
            <a:lvl5pPr marL="1463040" indent="0">
              <a:buNone/>
              <a:defRPr/>
            </a:lvl5pPr>
          </a:lstStyle>
          <a:p>
            <a:pPr lvl="0"/>
            <a:r>
              <a:rPr lang="en-US"/>
              <a:t>Click to edit Master text styles</a:t>
            </a:r>
          </a:p>
        </p:txBody>
      </p:sp>
      <p:cxnSp>
        <p:nvCxnSpPr>
          <p:cNvPr id="9" name="Straight Connector 8"/>
          <p:cNvCxnSpPr/>
          <p:nvPr userDrawn="1"/>
        </p:nvCxnSpPr>
        <p:spPr>
          <a:xfrm>
            <a:off x="287079" y="1924493"/>
            <a:ext cx="3764221" cy="0"/>
          </a:xfrm>
          <a:prstGeom prst="line">
            <a:avLst/>
          </a:prstGeom>
          <a:ln w="44450">
            <a:solidFill>
              <a:srgbClr val="FE663B"/>
            </a:solidFill>
          </a:ln>
        </p:spPr>
        <p:style>
          <a:lnRef idx="1">
            <a:schemeClr val="accent1"/>
          </a:lnRef>
          <a:fillRef idx="0">
            <a:schemeClr val="accent1"/>
          </a:fillRef>
          <a:effectRef idx="0">
            <a:schemeClr val="accent1"/>
          </a:effectRef>
          <a:fontRef idx="minor">
            <a:schemeClr val="tx1"/>
          </a:fontRef>
        </p:style>
      </p:cxnSp>
      <p:pic>
        <p:nvPicPr>
          <p:cNvPr id="6" name="Graphic 5">
            <a:extLst>
              <a:ext uri="{FF2B5EF4-FFF2-40B4-BE49-F238E27FC236}">
                <a16:creationId xmlns:a16="http://schemas.microsoft.com/office/drawing/2014/main" id="{D3FE8917-ED19-0B41-911F-AF0EA731E7F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293048706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3877BB"/>
              </a:buClr>
              <a:defRPr/>
            </a:lvl1pPr>
            <a:lvl2pPr>
              <a:buClr>
                <a:srgbClr val="3877BB"/>
              </a:buClr>
              <a:defRPr/>
            </a:lvl2pPr>
            <a:lvl3pPr>
              <a:buClr>
                <a:srgbClr val="3877BB"/>
              </a:buClr>
              <a:defRPr/>
            </a:lvl3pPr>
            <a:lvl4pPr>
              <a:buClr>
                <a:srgbClr val="3877BB"/>
              </a:buClr>
              <a:defRPr/>
            </a:lvl4pPr>
            <a:lvl5pPr>
              <a:buClr>
                <a:srgbClr val="3877BB"/>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iagonal Stripe 13">
            <a:extLst>
              <a:ext uri="{FF2B5EF4-FFF2-40B4-BE49-F238E27FC236}">
                <a16:creationId xmlns:a16="http://schemas.microsoft.com/office/drawing/2014/main" id="{FBA41FFF-7DFC-094C-96A5-36C884F2F375}"/>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696672-4053-40B2-8D5A-353AB7048B49}"/>
              </a:ext>
            </a:extLst>
          </p:cNvPr>
          <p:cNvSpPr>
            <a:spLocks noGrp="1"/>
          </p:cNvSpPr>
          <p:nvPr>
            <p:ph type="title"/>
          </p:nvPr>
        </p:nvSpPr>
        <p:spPr>
          <a:xfrm>
            <a:off x="1066800" y="365125"/>
            <a:ext cx="10058400" cy="1325563"/>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0669E07F-966D-40C4-889D-88FA8BC10479}"/>
              </a:ext>
            </a:extLst>
          </p:cNvPr>
          <p:cNvSpPr>
            <a:spLocks noGrp="1"/>
          </p:cNvSpPr>
          <p:nvPr>
            <p:ph type="body" idx="1"/>
          </p:nvPr>
        </p:nvSpPr>
        <p:spPr>
          <a:xfrm>
            <a:off x="1066800" y="2254827"/>
            <a:ext cx="10058400" cy="3922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8251081"/>
      </p:ext>
    </p:extLst>
  </p:cSld>
  <p:clrMap bg1="lt1" tx1="dk1" bg2="lt2" tx2="dk2" accent1="accent1" accent2="accent2" accent3="accent3" accent4="accent4" accent5="accent5" accent6="accent6" hlink="hlink" folHlink="folHlink"/>
  <p:sldLayoutIdLst>
    <p:sldLayoutId id="2147483734" r:id="rId1"/>
    <p:sldLayoutId id="2147483740" r:id="rId2"/>
    <p:sldLayoutId id="2147483741" r:id="rId3"/>
    <p:sldLayoutId id="2147483746" r:id="rId4"/>
    <p:sldLayoutId id="2147483727" r:id="rId5"/>
    <p:sldLayoutId id="2147483724" r:id="rId6"/>
    <p:sldLayoutId id="2147483723" r:id="rId7"/>
    <p:sldLayoutId id="2147483742" r:id="rId8"/>
    <p:sldLayoutId id="2147483679" r:id="rId9"/>
    <p:sldLayoutId id="2147483747" r:id="rId10"/>
    <p:sldLayoutId id="2147483743" r:id="rId11"/>
    <p:sldLayoutId id="2147483744" r:id="rId12"/>
    <p:sldLayoutId id="2147483662" r:id="rId13"/>
    <p:sldLayoutId id="2147483702" r:id="rId14"/>
    <p:sldLayoutId id="2147483748" r:id="rId15"/>
    <p:sldLayoutId id="2147483749" r:id="rId16"/>
    <p:sldLayoutId id="2147483750" r:id="rId17"/>
    <p:sldLayoutId id="2147483751" r:id="rId18"/>
    <p:sldLayoutId id="2147483754" r:id="rId19"/>
    <p:sldLayoutId id="2147483755" r:id="rId20"/>
    <p:sldLayoutId id="2147483756" r:id="rId21"/>
    <p:sldLayoutId id="2147483757" r:id="rId22"/>
  </p:sldLayoutIdLst>
  <p:transition>
    <p:fade/>
  </p:transition>
  <p:txStyles>
    <p:titleStyle>
      <a:lvl1pPr algn="l" defTabSz="914400" rtl="0" eaLnBrk="1" latinLnBrk="0" hangingPunct="1">
        <a:lnSpc>
          <a:spcPct val="90000"/>
        </a:lnSpc>
        <a:spcBef>
          <a:spcPct val="0"/>
        </a:spcBef>
        <a:buNone/>
        <a:defRPr sz="4400" b="1" kern="1200" spc="-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365760" indent="-365760" algn="l" defTabSz="914400" rtl="0" eaLnBrk="1" latinLnBrk="0" hangingPunct="1">
        <a:lnSpc>
          <a:spcPct val="100000"/>
        </a:lnSpc>
        <a:spcBef>
          <a:spcPts val="1200"/>
        </a:spcBef>
        <a:spcAft>
          <a:spcPts val="1200"/>
        </a:spcAft>
        <a:buClr>
          <a:schemeClr val="accent4"/>
        </a:buClr>
        <a:buFont typeface="Wingdings" panose="05000000000000000000" pitchFamily="2" charset="2"/>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73152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109728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46304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182880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hyperlink" Target="https://www.federalregister.gov/documents/2024/04/24/2024-07758/nondiscrimination-on-the-basis-of-disability-accessibility-of-web-information-and-services-of-state" TargetMode="External"/><Relationship Id="rId2" Type="http://schemas.openxmlformats.org/officeDocument/2006/relationships/notesSlide" Target="../notesSlides/notesSlide31.xml"/><Relationship Id="rId1" Type="http://schemas.openxmlformats.org/officeDocument/2006/relationships/slideLayout" Target="../slideLayouts/slideLayout10.xml"/><Relationship Id="rId6" Type="http://schemas.openxmlformats.org/officeDocument/2006/relationships/hyperlink" Target="https://www.adacoordinator.org/" TargetMode="External"/><Relationship Id="rId5" Type="http://schemas.openxmlformats.org/officeDocument/2006/relationships/hyperlink" Target="https://www.ada.gov/resources/small-entity-compliance-guide/" TargetMode="External"/><Relationship Id="rId4" Type="http://schemas.openxmlformats.org/officeDocument/2006/relationships/hyperlink" Target="https://www.ada.gov/resources/2024-03-08-web-rule/"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1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www.ada.gov/resources/2024-03-08-web-rule/"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368EE50C-1076-4C66-B3FD-1742C217902E}"/>
              </a:ext>
            </a:extLst>
          </p:cNvPr>
          <p:cNvSpPr>
            <a:spLocks noGrp="1"/>
          </p:cNvSpPr>
          <p:nvPr>
            <p:ph type="title"/>
          </p:nvPr>
        </p:nvSpPr>
        <p:spPr>
          <a:xfrm>
            <a:off x="1184342" y="1672684"/>
            <a:ext cx="6397557" cy="1964748"/>
          </a:xfrm>
        </p:spPr>
        <p:txBody>
          <a:bodyPr>
            <a:noAutofit/>
          </a:bodyPr>
          <a:lstStyle/>
          <a:p>
            <a:r>
              <a:rPr lang="en-US" sz="4000" dirty="0">
                <a:solidFill>
                  <a:schemeClr val="tx1">
                    <a:lumMod val="75000"/>
                  </a:schemeClr>
                </a:solidFill>
              </a:rPr>
              <a:t>Managing Risk and Improving UX: How to Prioritize ADA Title II Digital Accessibility Efforts</a:t>
            </a:r>
            <a:endParaRPr lang="en-US" sz="4000" b="0" dirty="0">
              <a:solidFill>
                <a:schemeClr val="tx1">
                  <a:lumMod val="75000"/>
                </a:schemeClr>
              </a:solidFill>
            </a:endParaRPr>
          </a:p>
        </p:txBody>
      </p:sp>
      <p:sp>
        <p:nvSpPr>
          <p:cNvPr id="2" name="Subtitle 1">
            <a:extLst>
              <a:ext uri="{FF2B5EF4-FFF2-40B4-BE49-F238E27FC236}">
                <a16:creationId xmlns:a16="http://schemas.microsoft.com/office/drawing/2014/main" id="{DB1514D8-7DC4-B448-8E5B-A3C7BC3F9F7E}"/>
              </a:ext>
            </a:extLst>
          </p:cNvPr>
          <p:cNvSpPr>
            <a:spLocks noGrp="1"/>
          </p:cNvSpPr>
          <p:nvPr>
            <p:ph type="subTitle" idx="1"/>
          </p:nvPr>
        </p:nvSpPr>
        <p:spPr/>
        <p:txBody>
          <a:bodyPr>
            <a:noAutofit/>
          </a:bodyPr>
          <a:lstStyle/>
          <a:p>
            <a:pPr>
              <a:spcAft>
                <a:spcPts val="0"/>
              </a:spcAft>
            </a:pPr>
            <a:r>
              <a:rPr lang="en-US" sz="2000" b="1" dirty="0">
                <a:solidFill>
                  <a:schemeClr val="bg1"/>
                </a:solidFill>
              </a:rPr>
              <a:t>David Sloan, </a:t>
            </a:r>
          </a:p>
          <a:p>
            <a:pPr>
              <a:spcAft>
                <a:spcPts val="0"/>
              </a:spcAft>
            </a:pPr>
            <a:r>
              <a:rPr lang="en-US" sz="2000" dirty="0">
                <a:solidFill>
                  <a:schemeClr val="bg1"/>
                </a:solidFill>
              </a:rPr>
              <a:t>Chief Accessibility Officer and User Experience Practice Manager</a:t>
            </a:r>
          </a:p>
        </p:txBody>
      </p:sp>
      <p:sp>
        <p:nvSpPr>
          <p:cNvPr id="3" name="Text Placeholder 2">
            <a:extLst>
              <a:ext uri="{FF2B5EF4-FFF2-40B4-BE49-F238E27FC236}">
                <a16:creationId xmlns:a16="http://schemas.microsoft.com/office/drawing/2014/main" id="{17CF9E71-8A5A-DE47-9BA1-5FBE77AB2F6D}"/>
              </a:ext>
            </a:extLst>
          </p:cNvPr>
          <p:cNvSpPr>
            <a:spLocks noGrp="1"/>
          </p:cNvSpPr>
          <p:nvPr>
            <p:ph type="body" sz="quarter" idx="11"/>
          </p:nvPr>
        </p:nvSpPr>
        <p:spPr>
          <a:xfrm>
            <a:off x="1814285" y="6085099"/>
            <a:ext cx="4500454" cy="493606"/>
          </a:xfrm>
        </p:spPr>
        <p:txBody>
          <a:bodyPr>
            <a:normAutofit/>
          </a:bodyPr>
          <a:lstStyle/>
          <a:p>
            <a:r>
              <a:rPr lang="en-US" sz="1600" b="1" dirty="0">
                <a:solidFill>
                  <a:schemeClr val="bg1"/>
                </a:solidFill>
              </a:rPr>
              <a:t>June 25</a:t>
            </a:r>
            <a:r>
              <a:rPr lang="en-US" sz="1600" b="1" baseline="30000" dirty="0">
                <a:solidFill>
                  <a:schemeClr val="bg1"/>
                </a:solidFill>
              </a:rPr>
              <a:t>th</a:t>
            </a:r>
            <a:r>
              <a:rPr lang="en-US" sz="1600" b="1" dirty="0">
                <a:solidFill>
                  <a:schemeClr val="bg1"/>
                </a:solidFill>
              </a:rPr>
              <a:t> 2025</a:t>
            </a:r>
            <a:endParaRPr lang="en-US" sz="1600" dirty="0">
              <a:solidFill>
                <a:schemeClr val="bg1"/>
              </a:solidFill>
            </a:endParaRPr>
          </a:p>
        </p:txBody>
      </p:sp>
    </p:spTree>
    <p:extLst>
      <p:ext uri="{BB962C8B-B14F-4D97-AF65-F5344CB8AC3E}">
        <p14:creationId xmlns:p14="http://schemas.microsoft.com/office/powerpoint/2010/main" val="206284446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Deadlines for compliance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Deadlines are based on the size of the covered organization:</a:t>
            </a:r>
          </a:p>
          <a:p>
            <a:pPr marL="708660" lvl="2" indent="-342900">
              <a:buClr>
                <a:schemeClr val="tx1"/>
              </a:buClr>
              <a:buFont typeface="Wingdings" panose="05000000000000000000" pitchFamily="2" charset="2"/>
              <a:buChar char="§"/>
            </a:pPr>
            <a:r>
              <a:rPr lang="en-GB" sz="2000" kern="0" dirty="0"/>
              <a:t>April 24, 2026 for state and local government entities with populations of 50,000 people or more</a:t>
            </a:r>
          </a:p>
          <a:p>
            <a:pPr marL="708660" lvl="2" indent="-342900">
              <a:buClr>
                <a:schemeClr val="tx1"/>
              </a:buClr>
              <a:buFont typeface="Wingdings" panose="05000000000000000000" pitchFamily="2" charset="2"/>
              <a:buChar char="§"/>
            </a:pPr>
            <a:r>
              <a:rPr lang="en-GB" sz="2000" kern="0" dirty="0"/>
              <a:t>April 26, 2027 for state and local government entities of less than 50,000 people and for special district governments</a:t>
            </a:r>
          </a:p>
          <a:p>
            <a:pPr marL="708660" lvl="2"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12311041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Exceptions on rule’s applicability</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fontScale="92500" lnSpcReduction="20000"/>
          </a:bodyPr>
          <a:lstStyle/>
          <a:p>
            <a:pPr marL="342900" lvl="1" indent="-342900">
              <a:buClr>
                <a:schemeClr val="tx1"/>
              </a:buClr>
              <a:buFont typeface="Wingdings" panose="05000000000000000000" pitchFamily="2" charset="2"/>
              <a:buChar char="§"/>
            </a:pPr>
            <a:r>
              <a:rPr lang="en-GB" sz="2000" kern="0" dirty="0"/>
              <a:t>The presence of exceptions from the rule is intended to help covered organizations </a:t>
            </a:r>
            <a:r>
              <a:rPr lang="en-GB" sz="2000" b="1" kern="0" dirty="0"/>
              <a:t>prioritize efforts </a:t>
            </a:r>
            <a:r>
              <a:rPr lang="en-GB" sz="2000" kern="0" dirty="0"/>
              <a:t>on highest impact areas:</a:t>
            </a:r>
          </a:p>
          <a:p>
            <a:pPr marL="708660" lvl="2" indent="-342900">
              <a:buClr>
                <a:schemeClr val="tx1"/>
              </a:buClr>
              <a:buFont typeface="Wingdings" panose="05000000000000000000" pitchFamily="2" charset="2"/>
              <a:buChar char="§"/>
            </a:pPr>
            <a:r>
              <a:rPr lang="en-GB" sz="2000" dirty="0"/>
              <a:t>Exceptions are </a:t>
            </a:r>
            <a:r>
              <a:rPr lang="en-GB" sz="2000" b="1" dirty="0"/>
              <a:t>specific to the rule,</a:t>
            </a:r>
            <a:r>
              <a:rPr lang="en-GB" sz="2000" dirty="0"/>
              <a:t> not to the ADA</a:t>
            </a:r>
          </a:p>
          <a:p>
            <a:pPr marL="708660" lvl="2" indent="-342900">
              <a:buClr>
                <a:schemeClr val="tx1"/>
              </a:buClr>
              <a:buFont typeface="Wingdings" panose="05000000000000000000" pitchFamily="2" charset="2"/>
              <a:buChar char="§"/>
            </a:pPr>
            <a:r>
              <a:rPr lang="en-GB" sz="2000" dirty="0"/>
              <a:t>So covered organizations still need to be ready to address accessibility to meet ADA requirements to ensure effective communication and provide reasonable accommodations</a:t>
            </a:r>
          </a:p>
          <a:p>
            <a:pPr marL="342900" lvl="1" indent="-342900">
              <a:buClr>
                <a:schemeClr val="tx1"/>
              </a:buClr>
              <a:buFont typeface="Wingdings" panose="05000000000000000000" pitchFamily="2" charset="2"/>
              <a:buChar char="§"/>
            </a:pPr>
            <a:r>
              <a:rPr lang="en-GB" sz="2000" dirty="0"/>
              <a:t>Exceptions apply to certain types of content based on its age, format, purpose, and who provided it: </a:t>
            </a:r>
          </a:p>
          <a:p>
            <a:pPr marL="708660" lvl="2" indent="-342900">
              <a:buClr>
                <a:schemeClr val="tx1"/>
              </a:buClr>
              <a:buFont typeface="Wingdings" panose="05000000000000000000" pitchFamily="2" charset="2"/>
              <a:buChar char="§"/>
            </a:pPr>
            <a:r>
              <a:rPr lang="en-GB" sz="2000" dirty="0"/>
              <a:t>The rule has </a:t>
            </a:r>
            <a:r>
              <a:rPr lang="en-GB" sz="2000" b="1" dirty="0"/>
              <a:t>very specific definitions </a:t>
            </a:r>
            <a:r>
              <a:rPr lang="en-GB" sz="2000" dirty="0"/>
              <a:t>of content included in exception—if a piece of content doesn’t meet the definition, the exception doesn’t apply</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663043795"/>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Types of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822960" lvl="2" indent="-457200">
              <a:buClr>
                <a:schemeClr val="tx1"/>
              </a:buClr>
              <a:buFont typeface="+mj-lt"/>
              <a:buAutoNum type="arabicPeriod"/>
            </a:pPr>
            <a:r>
              <a:rPr lang="en-GB" sz="2000" kern="0" dirty="0"/>
              <a:t>Archived web content </a:t>
            </a:r>
          </a:p>
          <a:p>
            <a:pPr marL="822960" lvl="2" indent="-457200">
              <a:buClr>
                <a:schemeClr val="tx1"/>
              </a:buClr>
              <a:buFont typeface="+mj-lt"/>
              <a:buAutoNum type="arabicPeriod"/>
            </a:pPr>
            <a:r>
              <a:rPr lang="en-GB" sz="2000" kern="0" dirty="0"/>
              <a:t>Preexisting “conventional electronic documents”</a:t>
            </a:r>
          </a:p>
          <a:p>
            <a:pPr marL="822960" lvl="2" indent="-457200">
              <a:buClr>
                <a:schemeClr val="tx1"/>
              </a:buClr>
              <a:buFont typeface="+mj-lt"/>
              <a:buAutoNum type="arabicPeriod"/>
            </a:pPr>
            <a:r>
              <a:rPr lang="en-GB" sz="2000" kern="0" dirty="0"/>
              <a:t>Content posted by a third party that is not engaged by a covered organization to provide content</a:t>
            </a:r>
          </a:p>
          <a:p>
            <a:pPr marL="822960" lvl="2" indent="-457200">
              <a:buClr>
                <a:schemeClr val="tx1"/>
              </a:buClr>
              <a:buFont typeface="+mj-lt"/>
              <a:buAutoNum type="arabicPeriod"/>
            </a:pPr>
            <a:r>
              <a:rPr lang="en-GB" sz="2000" kern="0" dirty="0"/>
              <a:t>Individualized, password-protected content</a:t>
            </a:r>
          </a:p>
          <a:p>
            <a:pPr marL="822960" lvl="2" indent="-457200">
              <a:buClr>
                <a:schemeClr val="tx1"/>
              </a:buClr>
              <a:buFont typeface="+mj-lt"/>
              <a:buAutoNum type="arabicPeriod"/>
            </a:pPr>
            <a:r>
              <a:rPr lang="en-GB" sz="2000" kern="0" dirty="0"/>
              <a:t>Pre-existing social media content posted by a covered organization</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30660869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Other potential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65760" lvl="2" indent="0">
              <a:buClr>
                <a:schemeClr val="tx1"/>
              </a:buClr>
              <a:buNone/>
            </a:pPr>
            <a:r>
              <a:rPr lang="en-GB" sz="2000" kern="0" dirty="0"/>
              <a:t>When not meeting technical accessibility requirements:</a:t>
            </a:r>
          </a:p>
          <a:p>
            <a:pPr marL="822960" lvl="2" indent="-457200">
              <a:buClr>
                <a:schemeClr val="tx1"/>
              </a:buClr>
              <a:buFont typeface="+mj-lt"/>
              <a:buAutoNum type="arabicPeriod"/>
            </a:pPr>
            <a:r>
              <a:rPr lang="en-GB" sz="2000" kern="0" dirty="0"/>
              <a:t>Would cause undue burden and/or require fundamental alteration (“if it would cost too much or change the resource too much”)</a:t>
            </a:r>
          </a:p>
          <a:p>
            <a:pPr marL="822960" lvl="2" indent="-457200">
              <a:buClr>
                <a:schemeClr val="tx1"/>
              </a:buClr>
              <a:buFont typeface="+mj-lt"/>
              <a:buAutoNum type="arabicPeriod"/>
            </a:pPr>
            <a:r>
              <a:rPr lang="en-GB" sz="2000" kern="0" dirty="0"/>
              <a:t>Can be mitigated by providing a “conforming alternative version” instead of a single version that meets WCAG 2.1 Level AA</a:t>
            </a:r>
          </a:p>
          <a:p>
            <a:pPr marL="822960" lvl="2" indent="-457200">
              <a:buClr>
                <a:schemeClr val="tx1"/>
              </a:buClr>
              <a:buFont typeface="+mj-lt"/>
              <a:buAutoNum type="arabicPeriod"/>
            </a:pPr>
            <a:r>
              <a:rPr lang="en-GB" sz="2000" kern="0" dirty="0"/>
              <a:t>Does not materially affect access to content, functionality, or participation for people with disabilities</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52090174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How does the rule support UX efforts?</a:t>
            </a:r>
          </a:p>
        </p:txBody>
      </p:sp>
    </p:spTree>
    <p:extLst>
      <p:ext uri="{BB962C8B-B14F-4D97-AF65-F5344CB8AC3E}">
        <p14:creationId xmlns:p14="http://schemas.microsoft.com/office/powerpoint/2010/main" val="287490266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rule provides a baseline set of accessibility requirements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dirty="0"/>
              <a:t>Following technical accessibility standards helps improve usability for people with disabilities</a:t>
            </a:r>
          </a:p>
          <a:p>
            <a:pPr marL="342900" lvl="1" indent="-342900">
              <a:buClr>
                <a:schemeClr val="tx1"/>
              </a:buClr>
              <a:buFont typeface="Wingdings" panose="05000000000000000000" pitchFamily="2" charset="2"/>
              <a:buChar char="§"/>
            </a:pPr>
            <a:r>
              <a:rPr lang="en-GB" sz="2000" dirty="0"/>
              <a:t>While the rule requires WCAG 2.1 Level AA, this doesn’t mean you can’t extend this to include other accessibility requirements, such as:</a:t>
            </a:r>
          </a:p>
          <a:p>
            <a:pPr marL="708660" lvl="2" indent="-342900">
              <a:buClr>
                <a:schemeClr val="tx1"/>
              </a:buClr>
              <a:buFont typeface="Wingdings" panose="05000000000000000000" pitchFamily="2" charset="2"/>
              <a:buChar char="§"/>
            </a:pPr>
            <a:r>
              <a:rPr lang="en-GB" sz="2000" dirty="0"/>
              <a:t>WCAG 2.2</a:t>
            </a:r>
          </a:p>
          <a:p>
            <a:pPr marL="708660" lvl="2" indent="-342900">
              <a:buClr>
                <a:schemeClr val="tx1"/>
              </a:buClr>
              <a:buFont typeface="Wingdings" panose="05000000000000000000" pitchFamily="2" charset="2"/>
              <a:buChar char="§"/>
            </a:pPr>
            <a:r>
              <a:rPr lang="en-GB" sz="2000" dirty="0"/>
              <a:t>Making Content Usable – additional guidance for people with a range of cognitive and learning disabilities</a:t>
            </a:r>
          </a:p>
          <a:p>
            <a:pPr marL="708660" lvl="2" indent="-342900">
              <a:buClr>
                <a:schemeClr val="tx1"/>
              </a:buClr>
              <a:buFont typeface="Wingdings" panose="05000000000000000000" pitchFamily="2" charset="2"/>
              <a:buChar char="§"/>
            </a:pPr>
            <a:r>
              <a:rPr lang="en-GB" sz="2000" dirty="0"/>
              <a:t>Software accessibility requirements in Section 508</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51638185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000" dirty="0"/>
              <a:t>The rule encourages focus on user experience for people with disabilities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dirty="0"/>
              <a:t>The exception allowing resources not to meet WCAG 2.1 AA in a minor way if there is no impact on people with disabilities puts a strong focus on accessible user experience:</a:t>
            </a:r>
          </a:p>
          <a:p>
            <a:pPr marL="708660" lvl="2" indent="-342900">
              <a:buClr>
                <a:schemeClr val="tx1"/>
              </a:buClr>
              <a:buFont typeface="Wingdings" panose="05000000000000000000" pitchFamily="2" charset="2"/>
              <a:buChar char="§"/>
            </a:pPr>
            <a:r>
              <a:rPr lang="en-GB" sz="2000" dirty="0"/>
              <a:t>How would you verify that a conformance issue has no impact on users? By testing with users!</a:t>
            </a:r>
          </a:p>
          <a:p>
            <a:pPr marL="342900" lvl="1" indent="-342900">
              <a:buClr>
                <a:schemeClr val="tx1"/>
              </a:buClr>
              <a:buFont typeface="Wingdings" panose="05000000000000000000" pitchFamily="2" charset="2"/>
              <a:buChar char="§"/>
            </a:pPr>
            <a:r>
              <a:rPr lang="en-GB" sz="2000" dirty="0"/>
              <a:t>So including people with disabilities should be a priority:</a:t>
            </a:r>
          </a:p>
          <a:p>
            <a:pPr marL="708660" lvl="2" indent="-342900">
              <a:buClr>
                <a:schemeClr val="tx1"/>
              </a:buClr>
              <a:buFont typeface="Wingdings" panose="05000000000000000000" pitchFamily="2" charset="2"/>
              <a:buChar char="§"/>
            </a:pPr>
            <a:r>
              <a:rPr lang="en-GB" sz="2000" dirty="0"/>
              <a:t>In evaluating existing resources </a:t>
            </a:r>
          </a:p>
          <a:p>
            <a:pPr marL="708660" lvl="2" indent="-342900">
              <a:buClr>
                <a:schemeClr val="tx1"/>
              </a:buClr>
              <a:buFont typeface="Wingdings" panose="05000000000000000000" pitchFamily="2" charset="2"/>
              <a:buChar char="§"/>
            </a:pPr>
            <a:r>
              <a:rPr lang="en-GB" sz="2000" dirty="0"/>
              <a:t>In the design, development and testing of new resources</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04289631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5400" dirty="0"/>
              <a:t>R</a:t>
            </a:r>
            <a:r>
              <a:rPr lang="en-US" sz="5400" dirty="0" err="1"/>
              <a:t>esponding</a:t>
            </a:r>
            <a:r>
              <a:rPr lang="en-US" sz="5400" dirty="0"/>
              <a:t> to the rule</a:t>
            </a:r>
          </a:p>
        </p:txBody>
      </p:sp>
    </p:spTree>
    <p:extLst>
      <p:ext uri="{BB962C8B-B14F-4D97-AF65-F5344CB8AC3E}">
        <p14:creationId xmlns:p14="http://schemas.microsoft.com/office/powerpoint/2010/main" val="213071692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6B27E-D178-253C-79E1-30CA13E569A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379D4F9-F261-4DC7-1C07-9463A6AD23B9}"/>
              </a:ext>
            </a:extLst>
          </p:cNvPr>
          <p:cNvSpPr>
            <a:spLocks noGrp="1"/>
          </p:cNvSpPr>
          <p:nvPr>
            <p:ph type="title"/>
          </p:nvPr>
        </p:nvSpPr>
        <p:spPr/>
        <p:txBody>
          <a:bodyPr>
            <a:noAutofit/>
          </a:bodyPr>
          <a:lstStyle/>
          <a:p>
            <a:r>
              <a:rPr lang="en-GB" sz="4800" dirty="0"/>
              <a:t>Leverage existing ADA processes</a:t>
            </a:r>
          </a:p>
        </p:txBody>
      </p:sp>
      <p:sp>
        <p:nvSpPr>
          <p:cNvPr id="5" name="Content Placeholder 4">
            <a:extLst>
              <a:ext uri="{FF2B5EF4-FFF2-40B4-BE49-F238E27FC236}">
                <a16:creationId xmlns:a16="http://schemas.microsoft.com/office/drawing/2014/main" id="{C089B7B5-A680-1FE5-F335-6312027AAF85}"/>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kern="0" dirty="0"/>
              <a:t>Public entities already have obligations under Title II to:</a:t>
            </a:r>
          </a:p>
          <a:p>
            <a:pPr marL="708660" lvl="2" indent="-342900">
              <a:buClr>
                <a:schemeClr val="tx1"/>
              </a:buClr>
              <a:buFont typeface="Wingdings" panose="05000000000000000000" pitchFamily="2" charset="2"/>
              <a:buChar char="§"/>
            </a:pPr>
            <a:r>
              <a:rPr lang="en-GB" sz="2000" kern="0" dirty="0"/>
              <a:t>Conduct a self-evaluation of programs, activities, and services to identify barriers to access by people with disabilities.</a:t>
            </a:r>
          </a:p>
          <a:p>
            <a:pPr marL="708660" lvl="2" indent="-342900">
              <a:buClr>
                <a:schemeClr val="tx1"/>
              </a:buClr>
              <a:buFont typeface="Wingdings" panose="05000000000000000000" pitchFamily="2" charset="2"/>
              <a:buChar char="§"/>
            </a:pPr>
            <a:r>
              <a:rPr lang="en-GB" sz="2000" kern="0" dirty="0"/>
              <a:t>Create and implement a transition plan that identifies how barriers will be addressed, by whom, and when</a:t>
            </a:r>
          </a:p>
          <a:p>
            <a:pPr marL="342900" lvl="1" indent="-342900">
              <a:buClr>
                <a:schemeClr val="tx1"/>
              </a:buClr>
              <a:buFont typeface="Wingdings" panose="05000000000000000000" pitchFamily="2" charset="2"/>
              <a:buChar char="§"/>
            </a:pPr>
            <a:r>
              <a:rPr lang="en-GB" sz="2000" kern="0" dirty="0"/>
              <a:t>Existing staff, expertise, frameworks and processes can be extended to address websites and mobile apps in more detail</a:t>
            </a:r>
            <a:endParaRPr lang="en-US" sz="2000" kern="0" dirty="0"/>
          </a:p>
        </p:txBody>
      </p:sp>
    </p:spTree>
    <p:extLst>
      <p:ext uri="{BB962C8B-B14F-4D97-AF65-F5344CB8AC3E}">
        <p14:creationId xmlns:p14="http://schemas.microsoft.com/office/powerpoint/2010/main" val="1880004280"/>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2">
            <a:extLst>
              <a:ext uri="{FF2B5EF4-FFF2-40B4-BE49-F238E27FC236}">
                <a16:creationId xmlns:a16="http://schemas.microsoft.com/office/drawing/2014/main" id="{376B0712-BA9F-E391-3D31-191247E68095}"/>
              </a:ext>
            </a:extLst>
          </p:cNvPr>
          <p:cNvSpPr>
            <a:spLocks noGrp="1"/>
          </p:cNvSpPr>
          <p:nvPr>
            <p:ph type="title"/>
          </p:nvPr>
        </p:nvSpPr>
        <p:spPr/>
        <p:txBody>
          <a:bodyPr/>
          <a:lstStyle/>
          <a:p>
            <a:r>
              <a:rPr lang="en-GB" dirty="0"/>
              <a:t>Strategy for responding</a:t>
            </a:r>
            <a:endParaRPr lang="en-US" dirty="0"/>
          </a:p>
        </p:txBody>
      </p:sp>
      <p:sp>
        <p:nvSpPr>
          <p:cNvPr id="10" name="Content Placeholder 1">
            <a:extLst>
              <a:ext uri="{FF2B5EF4-FFF2-40B4-BE49-F238E27FC236}">
                <a16:creationId xmlns:a16="http://schemas.microsoft.com/office/drawing/2014/main" id="{B3EF812A-668C-2ADB-24B0-BA5994AEAD23}"/>
              </a:ext>
            </a:extLst>
          </p:cNvPr>
          <p:cNvSpPr>
            <a:spLocks noGrp="1"/>
          </p:cNvSpPr>
          <p:nvPr>
            <p:ph idx="1"/>
          </p:nvPr>
        </p:nvSpPr>
        <p:spPr/>
        <p:txBody>
          <a:bodyPr/>
          <a:lstStyle/>
          <a:p>
            <a:pPr marL="457200" indent="-457200">
              <a:buClr>
                <a:srgbClr val="1A3B5B"/>
              </a:buClr>
              <a:buFont typeface="+mj-lt"/>
              <a:buAutoNum type="arabicPeriod"/>
            </a:pPr>
            <a:r>
              <a:rPr lang="en-GB" dirty="0"/>
              <a:t>Assessing and addressing current state (Self evaluation)</a:t>
            </a:r>
          </a:p>
          <a:p>
            <a:pPr marL="457200" indent="-457200">
              <a:buClr>
                <a:srgbClr val="1A3B5B"/>
              </a:buClr>
              <a:buFont typeface="+mj-lt"/>
              <a:buAutoNum type="arabicPeriod"/>
            </a:pPr>
            <a:r>
              <a:rPr lang="en-GB" dirty="0"/>
              <a:t>Building capacity to ensure future resources meet requirements and improve user experience (Transition planning) </a:t>
            </a:r>
            <a:endParaRPr lang="en-US" dirty="0"/>
          </a:p>
        </p:txBody>
      </p:sp>
    </p:spTree>
    <p:extLst>
      <p:ext uri="{BB962C8B-B14F-4D97-AF65-F5344CB8AC3E}">
        <p14:creationId xmlns:p14="http://schemas.microsoft.com/office/powerpoint/2010/main" val="90219417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Overview</a:t>
            </a:r>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dirty="0"/>
              <a:t>Overview of the ADA Title II rule</a:t>
            </a:r>
          </a:p>
          <a:p>
            <a:pPr marL="708660" lvl="1" indent="-342900">
              <a:buFont typeface="Arial" panose="020B0604020202020204" pitchFamily="34" charset="0"/>
              <a:buChar char="•"/>
            </a:pPr>
            <a:r>
              <a:rPr lang="en-US" dirty="0"/>
              <a:t>Who and what does the rule apply to?</a:t>
            </a:r>
          </a:p>
          <a:p>
            <a:pPr marL="708660" lvl="1" indent="-342900">
              <a:buFont typeface="Arial" panose="020B0604020202020204" pitchFamily="34" charset="0"/>
              <a:buChar char="•"/>
            </a:pPr>
            <a:r>
              <a:rPr lang="en-US" dirty="0"/>
              <a:t>What requirements does it place on covered organizations?</a:t>
            </a:r>
          </a:p>
          <a:p>
            <a:pPr marL="342900" indent="-342900">
              <a:buFont typeface="Arial" panose="020B0604020202020204" pitchFamily="34" charset="0"/>
              <a:buChar char="•"/>
            </a:pPr>
            <a:r>
              <a:rPr lang="en-US" dirty="0"/>
              <a:t>Strategy for responding to the rule</a:t>
            </a:r>
          </a:p>
          <a:p>
            <a:pPr marL="708660" lvl="1" indent="-342900">
              <a:buFont typeface="Arial" panose="020B0604020202020204" pitchFamily="34" charset="0"/>
              <a:buChar char="•"/>
            </a:pPr>
            <a:r>
              <a:rPr lang="en-US" dirty="0"/>
              <a:t>Evaluating and addressing current state</a:t>
            </a:r>
          </a:p>
          <a:p>
            <a:pPr marL="708660" lvl="1" indent="-342900">
              <a:buFont typeface="Arial" panose="020B0604020202020204" pitchFamily="34" charset="0"/>
              <a:buChar char="•"/>
            </a:pPr>
            <a:r>
              <a:rPr lang="en-US" dirty="0"/>
              <a:t>Building capacity</a:t>
            </a:r>
          </a:p>
        </p:txBody>
      </p:sp>
    </p:spTree>
    <p:extLst>
      <p:ext uri="{BB962C8B-B14F-4D97-AF65-F5344CB8AC3E}">
        <p14:creationId xmlns:p14="http://schemas.microsoft.com/office/powerpoint/2010/main" val="3000052617"/>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032F0-31CD-0162-E53F-B847A72506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DD462-D279-1A2F-AE8F-2C00BE9D5B6F}"/>
              </a:ext>
            </a:extLst>
          </p:cNvPr>
          <p:cNvSpPr>
            <a:spLocks noGrp="1"/>
          </p:cNvSpPr>
          <p:nvPr>
            <p:ph type="title"/>
          </p:nvPr>
        </p:nvSpPr>
        <p:spPr/>
        <p:txBody>
          <a:bodyPr/>
          <a:lstStyle/>
          <a:p>
            <a:r>
              <a:rPr lang="en-GB" sz="5400" dirty="0"/>
              <a:t>1 Assessing and addressing current state</a:t>
            </a:r>
            <a:endParaRPr lang="en-US" sz="5400" dirty="0"/>
          </a:p>
        </p:txBody>
      </p:sp>
    </p:spTree>
    <p:extLst>
      <p:ext uri="{BB962C8B-B14F-4D97-AF65-F5344CB8AC3E}">
        <p14:creationId xmlns:p14="http://schemas.microsoft.com/office/powerpoint/2010/main" val="412705865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F8140-75F4-83D1-1E0D-7A2AB74B8E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63969EE-5B93-A14D-B57C-908508DE5046}"/>
              </a:ext>
            </a:extLst>
          </p:cNvPr>
          <p:cNvSpPr>
            <a:spLocks noGrp="1"/>
          </p:cNvSpPr>
          <p:nvPr>
            <p:ph type="title"/>
          </p:nvPr>
        </p:nvSpPr>
        <p:spPr/>
        <p:txBody>
          <a:bodyPr>
            <a:noAutofit/>
          </a:bodyPr>
          <a:lstStyle/>
          <a:p>
            <a:r>
              <a:rPr lang="en-GB" sz="4800" dirty="0"/>
              <a:t>Inventory existing resources</a:t>
            </a:r>
          </a:p>
        </p:txBody>
      </p:sp>
      <p:sp>
        <p:nvSpPr>
          <p:cNvPr id="5" name="Content Placeholder 4">
            <a:extLst>
              <a:ext uri="{FF2B5EF4-FFF2-40B4-BE49-F238E27FC236}">
                <a16:creationId xmlns:a16="http://schemas.microsoft.com/office/drawing/2014/main" id="{956F69FD-A7EF-4BC9-B309-BE37F1C39636}"/>
              </a:ext>
            </a:extLst>
          </p:cNvPr>
          <p:cNvSpPr>
            <a:spLocks noGrp="1"/>
          </p:cNvSpPr>
          <p:nvPr>
            <p:ph idx="1"/>
          </p:nvPr>
        </p:nvSpPr>
        <p:spPr>
          <a:xfrm>
            <a:off x="1066800" y="2254827"/>
            <a:ext cx="10165882" cy="4309602"/>
          </a:xfrm>
        </p:spPr>
        <p:txBody>
          <a:bodyPr>
            <a:normAutofit lnSpcReduction="10000"/>
          </a:bodyPr>
          <a:lstStyle/>
          <a:p>
            <a:pPr marL="342900" lvl="1" indent="-342900">
              <a:buClr>
                <a:schemeClr val="tx1"/>
              </a:buClr>
              <a:buFont typeface="Wingdings" panose="05000000000000000000" pitchFamily="2" charset="2"/>
              <a:buChar char="§"/>
            </a:pPr>
            <a:r>
              <a:rPr lang="en-GB" sz="2000" b="1" kern="0" dirty="0"/>
              <a:t>Goal: find out what web content and mobile apps are subject to the ADA Title II rule</a:t>
            </a:r>
          </a:p>
          <a:p>
            <a:pPr marL="342900" lvl="1" indent="-342900">
              <a:buClr>
                <a:schemeClr val="tx1"/>
              </a:buClr>
              <a:buFont typeface="Wingdings" panose="05000000000000000000" pitchFamily="2" charset="2"/>
              <a:buChar char="§"/>
            </a:pPr>
            <a:r>
              <a:rPr lang="en-GB" sz="2000" kern="0" dirty="0"/>
              <a:t>Document all covered digital resources</a:t>
            </a:r>
          </a:p>
          <a:p>
            <a:pPr marL="342900" lvl="1" indent="-342900">
              <a:buClr>
                <a:schemeClr val="tx1"/>
              </a:buClr>
              <a:buFont typeface="Wingdings" panose="05000000000000000000" pitchFamily="2" charset="2"/>
              <a:buChar char="§"/>
            </a:pPr>
            <a:r>
              <a:rPr lang="en-GB" sz="2000" kern="0" dirty="0"/>
              <a:t>Prioritize these resources based on factors such as:</a:t>
            </a:r>
          </a:p>
          <a:p>
            <a:pPr marL="708660" lvl="2" indent="-342900">
              <a:buClr>
                <a:schemeClr val="tx1"/>
              </a:buClr>
              <a:buFont typeface="Wingdings" panose="05000000000000000000" pitchFamily="2" charset="2"/>
              <a:buChar char="§"/>
            </a:pPr>
            <a:r>
              <a:rPr lang="en-GB" sz="2000" kern="0" dirty="0"/>
              <a:t>Purpose</a:t>
            </a:r>
          </a:p>
          <a:p>
            <a:pPr marL="708660" lvl="2" indent="-342900">
              <a:buClr>
                <a:schemeClr val="tx1"/>
              </a:buClr>
              <a:buFont typeface="Wingdings" panose="05000000000000000000" pitchFamily="2" charset="2"/>
              <a:buChar char="§"/>
            </a:pPr>
            <a:r>
              <a:rPr lang="en-GB" sz="2000" kern="0" dirty="0"/>
              <a:t>Frequency and criticality of use</a:t>
            </a:r>
          </a:p>
          <a:p>
            <a:pPr marL="708660" lvl="2" indent="-342900">
              <a:buClr>
                <a:schemeClr val="tx1"/>
              </a:buClr>
              <a:buFont typeface="Wingdings" panose="05000000000000000000" pitchFamily="2" charset="2"/>
              <a:buChar char="§"/>
            </a:pPr>
            <a:r>
              <a:rPr lang="en-GB" sz="2000" kern="0" dirty="0"/>
              <a:t>Planned lifetime</a:t>
            </a:r>
          </a:p>
          <a:p>
            <a:pPr marL="708660" lvl="2" indent="-342900">
              <a:buClr>
                <a:schemeClr val="tx1"/>
              </a:buClr>
              <a:buFont typeface="Wingdings" panose="05000000000000000000" pitchFamily="2" charset="2"/>
              <a:buChar char="§"/>
            </a:pPr>
            <a:r>
              <a:rPr lang="en-GB" sz="2000" kern="0" dirty="0"/>
              <a:t>Ownership </a:t>
            </a:r>
            <a:endParaRPr lang="en-US" sz="2000" kern="0" dirty="0"/>
          </a:p>
        </p:txBody>
      </p:sp>
    </p:spTree>
    <p:extLst>
      <p:ext uri="{BB962C8B-B14F-4D97-AF65-F5344CB8AC3E}">
        <p14:creationId xmlns:p14="http://schemas.microsoft.com/office/powerpoint/2010/main" val="202945896"/>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89203-5928-AD10-4205-AEF27E89F7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1CEAF4B-F2E6-03B1-0461-B1CCAEBE01D7}"/>
              </a:ext>
            </a:extLst>
          </p:cNvPr>
          <p:cNvSpPr>
            <a:spLocks noGrp="1"/>
          </p:cNvSpPr>
          <p:nvPr>
            <p:ph type="title"/>
          </p:nvPr>
        </p:nvSpPr>
        <p:spPr/>
        <p:txBody>
          <a:bodyPr>
            <a:noAutofit/>
          </a:bodyPr>
          <a:lstStyle/>
          <a:p>
            <a:r>
              <a:rPr lang="en-GB" sz="4800" dirty="0"/>
              <a:t>Evaluate existing resources</a:t>
            </a:r>
          </a:p>
        </p:txBody>
      </p:sp>
      <p:sp>
        <p:nvSpPr>
          <p:cNvPr id="5" name="Content Placeholder 4">
            <a:extLst>
              <a:ext uri="{FF2B5EF4-FFF2-40B4-BE49-F238E27FC236}">
                <a16:creationId xmlns:a16="http://schemas.microsoft.com/office/drawing/2014/main" id="{8599146F-6754-F461-D5FF-FBB36A404E59}"/>
              </a:ext>
            </a:extLst>
          </p:cNvPr>
          <p:cNvSpPr>
            <a:spLocks noGrp="1"/>
          </p:cNvSpPr>
          <p:nvPr>
            <p:ph idx="1"/>
          </p:nvPr>
        </p:nvSpPr>
        <p:spPr>
          <a:xfrm>
            <a:off x="1066800" y="2254827"/>
            <a:ext cx="10165882" cy="4309602"/>
          </a:xfrm>
        </p:spPr>
        <p:txBody>
          <a:bodyPr>
            <a:normAutofit lnSpcReduction="10000"/>
          </a:bodyPr>
          <a:lstStyle/>
          <a:p>
            <a:pPr marL="342900" lvl="1" indent="-342900">
              <a:buClr>
                <a:schemeClr val="tx1"/>
              </a:buClr>
              <a:buFont typeface="Wingdings" panose="05000000000000000000" pitchFamily="2" charset="2"/>
              <a:buChar char="§"/>
            </a:pPr>
            <a:r>
              <a:rPr lang="en-GB" sz="2000" b="1" kern="0" dirty="0"/>
              <a:t>Goal: find out where the barriers are</a:t>
            </a:r>
          </a:p>
          <a:p>
            <a:pPr marL="342900" lvl="1" indent="-342900">
              <a:buClr>
                <a:schemeClr val="tx1"/>
              </a:buClr>
              <a:buFont typeface="Wingdings" panose="05000000000000000000" pitchFamily="2" charset="2"/>
              <a:buChar char="§"/>
            </a:pPr>
            <a:r>
              <a:rPr lang="en-GB" sz="2000" kern="0" dirty="0"/>
              <a:t>In priority order, evaluate resources for conformance with the technical requirements</a:t>
            </a:r>
          </a:p>
          <a:p>
            <a:pPr marL="342900" lvl="1" indent="-342900">
              <a:buClr>
                <a:schemeClr val="tx1"/>
              </a:buClr>
              <a:buFont typeface="Wingdings" panose="05000000000000000000" pitchFamily="2" charset="2"/>
              <a:buChar char="§"/>
            </a:pPr>
            <a:r>
              <a:rPr lang="en-GB" sz="2000" kern="0" dirty="0"/>
              <a:t>Use a mix of methods:</a:t>
            </a:r>
          </a:p>
          <a:p>
            <a:pPr marL="708660" lvl="2" indent="-342900">
              <a:buClr>
                <a:schemeClr val="tx1"/>
              </a:buClr>
              <a:buFont typeface="Wingdings" panose="05000000000000000000" pitchFamily="2" charset="2"/>
              <a:buChar char="§"/>
            </a:pPr>
            <a:r>
              <a:rPr lang="en-GB" sz="2000" kern="0" dirty="0"/>
              <a:t>Automated testing against WCAG 2.1 AA</a:t>
            </a:r>
          </a:p>
          <a:p>
            <a:pPr marL="708660" lvl="2" indent="-342900">
              <a:buClr>
                <a:schemeClr val="tx1"/>
              </a:buClr>
              <a:buFont typeface="Wingdings" panose="05000000000000000000" pitchFamily="2" charset="2"/>
              <a:buChar char="§"/>
            </a:pPr>
            <a:r>
              <a:rPr lang="en-GB" sz="2000" kern="0" dirty="0"/>
              <a:t>Manual testing against WCAG 2.1 AA</a:t>
            </a:r>
          </a:p>
          <a:p>
            <a:pPr marL="708660" lvl="2" indent="-342900">
              <a:buClr>
                <a:schemeClr val="tx1"/>
              </a:buClr>
              <a:buFont typeface="Wingdings" panose="05000000000000000000" pitchFamily="2" charset="2"/>
              <a:buChar char="§"/>
            </a:pPr>
            <a:r>
              <a:rPr lang="en-GB" sz="2000" kern="0" dirty="0"/>
              <a:t>Usability testing with people with disabilities</a:t>
            </a:r>
          </a:p>
          <a:p>
            <a:pPr marL="708660" lvl="2" indent="-342900">
              <a:buClr>
                <a:schemeClr val="tx1"/>
              </a:buClr>
              <a:buFont typeface="Wingdings" panose="05000000000000000000" pitchFamily="2" charset="2"/>
              <a:buChar char="§"/>
            </a:pPr>
            <a:r>
              <a:rPr lang="en-GB" sz="2000" kern="0" dirty="0"/>
              <a:t>Research into already reported issues</a:t>
            </a:r>
            <a:endParaRPr lang="en-US" sz="2000" kern="0" dirty="0"/>
          </a:p>
        </p:txBody>
      </p:sp>
    </p:spTree>
    <p:extLst>
      <p:ext uri="{BB962C8B-B14F-4D97-AF65-F5344CB8AC3E}">
        <p14:creationId xmlns:p14="http://schemas.microsoft.com/office/powerpoint/2010/main" val="2949246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1E83E-9F2F-486B-E9A6-6B8C0E2FB1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F7A960B-08E1-3870-F80D-072020780888}"/>
              </a:ext>
            </a:extLst>
          </p:cNvPr>
          <p:cNvSpPr>
            <a:spLocks noGrp="1"/>
          </p:cNvSpPr>
          <p:nvPr>
            <p:ph type="title"/>
          </p:nvPr>
        </p:nvSpPr>
        <p:spPr/>
        <p:txBody>
          <a:bodyPr>
            <a:noAutofit/>
          </a:bodyPr>
          <a:lstStyle/>
          <a:p>
            <a:r>
              <a:rPr lang="en-GB" sz="4800" dirty="0"/>
              <a:t>Remediate existing resources</a:t>
            </a:r>
          </a:p>
        </p:txBody>
      </p:sp>
      <p:sp>
        <p:nvSpPr>
          <p:cNvPr id="5" name="Content Placeholder 4">
            <a:extLst>
              <a:ext uri="{FF2B5EF4-FFF2-40B4-BE49-F238E27FC236}">
                <a16:creationId xmlns:a16="http://schemas.microsoft.com/office/drawing/2014/main" id="{6FA64496-2F9E-3AB6-AB2B-C02E43B5FBBD}"/>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b="1" kern="0" dirty="0"/>
              <a:t>Goal: fix the barriers identified</a:t>
            </a:r>
          </a:p>
          <a:p>
            <a:pPr marL="342900" lvl="1" indent="-342900">
              <a:buClr>
                <a:schemeClr val="tx1"/>
              </a:buClr>
              <a:buFont typeface="Wingdings" panose="05000000000000000000" pitchFamily="2" charset="2"/>
              <a:buChar char="§"/>
            </a:pPr>
            <a:r>
              <a:rPr lang="en-GB" sz="2000" kern="0" dirty="0"/>
              <a:t>For each resource, take a prioritized approach to remediation, considering</a:t>
            </a:r>
          </a:p>
          <a:p>
            <a:pPr marL="708660" lvl="2" indent="-342900">
              <a:buClr>
                <a:schemeClr val="tx1"/>
              </a:buClr>
              <a:buFont typeface="Wingdings" panose="05000000000000000000" pitchFamily="2" charset="2"/>
              <a:buChar char="§"/>
            </a:pPr>
            <a:r>
              <a:rPr lang="en-GB" sz="2000" kern="0" dirty="0"/>
              <a:t>Severity of a barrier on affected groups</a:t>
            </a:r>
          </a:p>
          <a:p>
            <a:pPr marL="708660" lvl="2" indent="-342900">
              <a:buClr>
                <a:schemeClr val="tx1"/>
              </a:buClr>
              <a:buFont typeface="Wingdings" panose="05000000000000000000" pitchFamily="2" charset="2"/>
              <a:buChar char="§"/>
            </a:pPr>
            <a:r>
              <a:rPr lang="en-GB" sz="2000" kern="0" dirty="0"/>
              <a:t>Effort to fix</a:t>
            </a:r>
          </a:p>
          <a:p>
            <a:pPr marL="708660" lvl="2" indent="-342900">
              <a:buClr>
                <a:schemeClr val="tx1"/>
              </a:buClr>
              <a:buFont typeface="Wingdings" panose="05000000000000000000" pitchFamily="2" charset="2"/>
              <a:buChar char="§"/>
            </a:pPr>
            <a:r>
              <a:rPr lang="en-GB" sz="2000" kern="0" dirty="0"/>
              <a:t>Availability of workarounds</a:t>
            </a:r>
          </a:p>
          <a:p>
            <a:pPr marL="342900" lvl="1" indent="-342900">
              <a:buClr>
                <a:schemeClr val="tx1"/>
              </a:buClr>
              <a:buFont typeface="Wingdings" panose="05000000000000000000" pitchFamily="2" charset="2"/>
              <a:buChar char="§"/>
            </a:pPr>
            <a:r>
              <a:rPr lang="en-GB" sz="2000" kern="0" dirty="0"/>
              <a:t>Validate remediation efforts through further testing</a:t>
            </a:r>
          </a:p>
          <a:p>
            <a:pPr marL="0" lvl="1" indent="0">
              <a:buClr>
                <a:schemeClr val="tx1"/>
              </a:buClr>
              <a:buNone/>
            </a:pPr>
            <a:endParaRPr lang="en-US" sz="2000" kern="0" dirty="0"/>
          </a:p>
        </p:txBody>
      </p:sp>
    </p:spTree>
    <p:extLst>
      <p:ext uri="{BB962C8B-B14F-4D97-AF65-F5344CB8AC3E}">
        <p14:creationId xmlns:p14="http://schemas.microsoft.com/office/powerpoint/2010/main" val="67278055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C5A6F-63D0-8BB5-FAA2-F4D3731920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D614E09-01E8-8250-1FDD-141E16D50A3E}"/>
              </a:ext>
            </a:extLst>
          </p:cNvPr>
          <p:cNvSpPr>
            <a:spLocks noGrp="1"/>
          </p:cNvSpPr>
          <p:nvPr>
            <p:ph type="title"/>
          </p:nvPr>
        </p:nvSpPr>
        <p:spPr/>
        <p:txBody>
          <a:bodyPr>
            <a:noAutofit/>
          </a:bodyPr>
          <a:lstStyle/>
          <a:p>
            <a:r>
              <a:rPr lang="en-GB" sz="4800" dirty="0"/>
              <a:t>Document remediation efforts</a:t>
            </a:r>
          </a:p>
        </p:txBody>
      </p:sp>
      <p:sp>
        <p:nvSpPr>
          <p:cNvPr id="5" name="Content Placeholder 4">
            <a:extLst>
              <a:ext uri="{FF2B5EF4-FFF2-40B4-BE49-F238E27FC236}">
                <a16:creationId xmlns:a16="http://schemas.microsoft.com/office/drawing/2014/main" id="{CB70A31B-0BED-2A79-14DF-848C7C579FFB}"/>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b="1" kern="0" dirty="0"/>
              <a:t>Goal: provide evidence </a:t>
            </a:r>
            <a:r>
              <a:rPr lang="en-GB" sz="2000" b="1" kern="0"/>
              <a:t>of remediation</a:t>
            </a:r>
            <a:endParaRPr lang="en-GB" sz="2000" b="1" kern="0" dirty="0"/>
          </a:p>
          <a:p>
            <a:pPr marL="342900" lvl="1" indent="-342900">
              <a:buClr>
                <a:schemeClr val="tx1"/>
              </a:buClr>
              <a:buFont typeface="Wingdings" panose="05000000000000000000" pitchFamily="2" charset="2"/>
              <a:buChar char="§"/>
            </a:pPr>
            <a:r>
              <a:rPr lang="en-GB" sz="2000" kern="0" dirty="0"/>
              <a:t>Methodology for evaluation and remediation</a:t>
            </a:r>
          </a:p>
          <a:p>
            <a:pPr marL="342900" lvl="1" indent="-342900">
              <a:buClr>
                <a:schemeClr val="tx1"/>
              </a:buClr>
              <a:buFont typeface="Wingdings" panose="05000000000000000000" pitchFamily="2" charset="2"/>
              <a:buChar char="§"/>
            </a:pPr>
            <a:r>
              <a:rPr lang="en-GB" sz="2000" kern="0" dirty="0"/>
              <a:t>Progress in remediation</a:t>
            </a:r>
          </a:p>
          <a:p>
            <a:pPr marL="342900" lvl="1" indent="-342900">
              <a:buClr>
                <a:schemeClr val="tx1"/>
              </a:buClr>
              <a:buFont typeface="Wingdings" panose="05000000000000000000" pitchFamily="2" charset="2"/>
              <a:buChar char="§"/>
            </a:pPr>
            <a:r>
              <a:rPr lang="en-GB" sz="2000" kern="0" dirty="0"/>
              <a:t>Support for people affected by barriers</a:t>
            </a:r>
          </a:p>
          <a:p>
            <a:pPr marL="342900" lvl="1" indent="-342900">
              <a:buClr>
                <a:schemeClr val="tx1"/>
              </a:buClr>
              <a:buFont typeface="Wingdings" panose="05000000000000000000" pitchFamily="2" charset="2"/>
              <a:buChar char="§"/>
            </a:pPr>
            <a:r>
              <a:rPr lang="en-GB" sz="2000" kern="0" dirty="0"/>
              <a:t>Justification for non-remediation (e.g. invoking exemptions)</a:t>
            </a:r>
          </a:p>
          <a:p>
            <a:pPr marL="0" lvl="1" indent="0">
              <a:buClr>
                <a:schemeClr val="tx1"/>
              </a:buClr>
              <a:buNone/>
            </a:pPr>
            <a:endParaRPr lang="en-US" sz="2000" kern="0" dirty="0"/>
          </a:p>
        </p:txBody>
      </p:sp>
    </p:spTree>
    <p:extLst>
      <p:ext uri="{BB962C8B-B14F-4D97-AF65-F5344CB8AC3E}">
        <p14:creationId xmlns:p14="http://schemas.microsoft.com/office/powerpoint/2010/main" val="3143174964"/>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60955-3E37-6663-0DFE-616FAAD997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F1871-F9CD-3144-D44B-E931CE76AE53}"/>
              </a:ext>
            </a:extLst>
          </p:cNvPr>
          <p:cNvSpPr>
            <a:spLocks noGrp="1"/>
          </p:cNvSpPr>
          <p:nvPr>
            <p:ph type="title"/>
          </p:nvPr>
        </p:nvSpPr>
        <p:spPr/>
        <p:txBody>
          <a:bodyPr/>
          <a:lstStyle/>
          <a:p>
            <a:r>
              <a:rPr lang="en-GB" sz="5400" dirty="0"/>
              <a:t>2 B</a:t>
            </a:r>
            <a:r>
              <a:rPr lang="en-US" sz="5400" dirty="0" err="1"/>
              <a:t>uilding</a:t>
            </a:r>
            <a:r>
              <a:rPr lang="en-US" sz="5400" dirty="0"/>
              <a:t> organizational capacity</a:t>
            </a:r>
          </a:p>
        </p:txBody>
      </p:sp>
    </p:spTree>
    <p:extLst>
      <p:ext uri="{BB962C8B-B14F-4D97-AF65-F5344CB8AC3E}">
        <p14:creationId xmlns:p14="http://schemas.microsoft.com/office/powerpoint/2010/main" val="172897885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Establishing shared ownership</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1852246"/>
            <a:ext cx="10165882" cy="4712183"/>
          </a:xfrm>
        </p:spPr>
        <p:txBody>
          <a:bodyPr>
            <a:normAutofit/>
          </a:bodyPr>
          <a:lstStyle/>
          <a:p>
            <a:pPr marL="342900" lvl="1" indent="-342900">
              <a:buClr>
                <a:schemeClr val="tx1"/>
              </a:buClr>
              <a:buFont typeface="Wingdings" panose="05000000000000000000" pitchFamily="2" charset="2"/>
              <a:buChar char="§"/>
            </a:pPr>
            <a:r>
              <a:rPr lang="en-US" sz="2000" kern="0" dirty="0"/>
              <a:t>Secure </a:t>
            </a:r>
            <a:r>
              <a:rPr lang="en-US" sz="2000" b="1" kern="0" dirty="0"/>
              <a:t>leadership support </a:t>
            </a:r>
            <a:r>
              <a:rPr lang="en-US" sz="2000" kern="0" dirty="0"/>
              <a:t>so that that accessibility is considered an organizational priority and has top-level support rather than being considered a grassroots effort. </a:t>
            </a:r>
          </a:p>
          <a:p>
            <a:pPr marL="342900" lvl="1" indent="-342900">
              <a:buClr>
                <a:schemeClr val="tx1"/>
              </a:buClr>
              <a:buFont typeface="Wingdings" panose="05000000000000000000" pitchFamily="2" charset="2"/>
              <a:buChar char="§"/>
            </a:pPr>
            <a:r>
              <a:rPr lang="en-US" sz="2000" kern="0" dirty="0"/>
              <a:t>Define </a:t>
            </a:r>
            <a:r>
              <a:rPr lang="en-US" sz="2000" b="1" kern="0" dirty="0"/>
              <a:t>accessibility accountability and responsibility for every role </a:t>
            </a:r>
            <a:r>
              <a:rPr lang="en-US" sz="2000" kern="0" dirty="0"/>
              <a:t>involved in creating, managing, procuring, or maintaining digital resources. </a:t>
            </a:r>
          </a:p>
          <a:p>
            <a:pPr marL="708660" lvl="2" indent="-342900">
              <a:buClr>
                <a:schemeClr val="tx1"/>
              </a:buClr>
              <a:buFont typeface="Wingdings" panose="05000000000000000000" pitchFamily="2" charset="2"/>
              <a:buChar char="§"/>
            </a:pPr>
            <a:r>
              <a:rPr lang="en-US" sz="2000" kern="0" dirty="0"/>
              <a:t>Make sure everyone knows how accessibility expectations fit into their job duties</a:t>
            </a:r>
          </a:p>
          <a:p>
            <a:pPr marL="342900" lvl="1" indent="-342900">
              <a:buClr>
                <a:schemeClr val="tx1"/>
              </a:buClr>
              <a:buFont typeface="Wingdings" panose="05000000000000000000" pitchFamily="2" charset="2"/>
              <a:buChar char="§"/>
            </a:pPr>
            <a:endParaRPr lang="en-US" sz="2000" kern="0" dirty="0"/>
          </a:p>
        </p:txBody>
      </p:sp>
    </p:spTree>
    <p:extLst>
      <p:ext uri="{BB962C8B-B14F-4D97-AF65-F5344CB8AC3E}">
        <p14:creationId xmlns:p14="http://schemas.microsoft.com/office/powerpoint/2010/main" val="2894063075"/>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6B7F3-A453-05D1-FF5E-068F72FCFF8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8B9098-974D-5CFA-6D9A-00DAFD02DD55}"/>
              </a:ext>
            </a:extLst>
          </p:cNvPr>
          <p:cNvSpPr>
            <a:spLocks noGrp="1"/>
          </p:cNvSpPr>
          <p:nvPr>
            <p:ph type="title"/>
          </p:nvPr>
        </p:nvSpPr>
        <p:spPr/>
        <p:txBody>
          <a:bodyPr>
            <a:noAutofit/>
          </a:bodyPr>
          <a:lstStyle/>
          <a:p>
            <a:r>
              <a:rPr lang="en-GB" sz="4800" dirty="0"/>
              <a:t>Ensuring a shared understanding</a:t>
            </a:r>
          </a:p>
        </p:txBody>
      </p:sp>
      <p:sp>
        <p:nvSpPr>
          <p:cNvPr id="5" name="Content Placeholder 4">
            <a:extLst>
              <a:ext uri="{FF2B5EF4-FFF2-40B4-BE49-F238E27FC236}">
                <a16:creationId xmlns:a16="http://schemas.microsoft.com/office/drawing/2014/main" id="{F0F87220-3092-37C3-7864-DF1338BB9FE6}"/>
              </a:ext>
            </a:extLst>
          </p:cNvPr>
          <p:cNvSpPr>
            <a:spLocks noGrp="1"/>
          </p:cNvSpPr>
          <p:nvPr>
            <p:ph idx="1"/>
          </p:nvPr>
        </p:nvSpPr>
        <p:spPr>
          <a:xfrm>
            <a:off x="1066800" y="1852246"/>
            <a:ext cx="10165882" cy="4712183"/>
          </a:xfrm>
        </p:spPr>
        <p:txBody>
          <a:bodyPr>
            <a:normAutofit/>
          </a:bodyPr>
          <a:lstStyle/>
          <a:p>
            <a:pPr marL="342900" lvl="1" indent="-342900">
              <a:buClr>
                <a:schemeClr val="tx1"/>
              </a:buClr>
              <a:buFont typeface="Wingdings" panose="05000000000000000000" pitchFamily="2" charset="2"/>
              <a:buChar char="§"/>
            </a:pPr>
            <a:r>
              <a:rPr lang="en-US" sz="2000" kern="0" dirty="0"/>
              <a:t>An </a:t>
            </a:r>
            <a:r>
              <a:rPr lang="en-US" sz="2000" b="1" kern="0" dirty="0"/>
              <a:t>accessibility policy </a:t>
            </a:r>
            <a:r>
              <a:rPr lang="en-US" sz="2000" kern="0" dirty="0"/>
              <a:t>communicates accessibility as a core value of the organization and how it will commit to that value</a:t>
            </a:r>
          </a:p>
          <a:p>
            <a:pPr marL="342900" lvl="1" indent="-342900">
              <a:buClr>
                <a:schemeClr val="tx1"/>
              </a:buClr>
              <a:buFont typeface="Wingdings" panose="05000000000000000000" pitchFamily="2" charset="2"/>
              <a:buChar char="§"/>
            </a:pPr>
            <a:r>
              <a:rPr lang="en-US" sz="2000" kern="0" dirty="0"/>
              <a:t>An organizational </a:t>
            </a:r>
            <a:r>
              <a:rPr lang="en-US" sz="2000" b="1" kern="0" dirty="0"/>
              <a:t>accessibility standard </a:t>
            </a:r>
            <a:r>
              <a:rPr lang="en-US" sz="2000" kern="0" dirty="0"/>
              <a:t>communicates what is meant by “accessible”</a:t>
            </a:r>
          </a:p>
          <a:p>
            <a:pPr marL="342900" lvl="1" indent="-342900">
              <a:buClr>
                <a:schemeClr val="tx1"/>
              </a:buClr>
              <a:buFont typeface="Wingdings" panose="05000000000000000000" pitchFamily="2" charset="2"/>
              <a:buChar char="§"/>
            </a:pPr>
            <a:r>
              <a:rPr lang="en-US" sz="2000" kern="0" dirty="0"/>
              <a:t>A </a:t>
            </a:r>
            <a:r>
              <a:rPr lang="en-US" sz="2000" b="1" kern="0" dirty="0"/>
              <a:t>governance framework </a:t>
            </a:r>
            <a:r>
              <a:rPr lang="en-US" sz="2000" kern="0" dirty="0"/>
              <a:t>communicates how accessibility efforts will be monitored</a:t>
            </a:r>
          </a:p>
          <a:p>
            <a:pPr marL="342900" lvl="1" indent="-342900">
              <a:buClr>
                <a:schemeClr val="tx1"/>
              </a:buClr>
              <a:buFont typeface="Wingdings" panose="05000000000000000000" pitchFamily="2" charset="2"/>
              <a:buChar char="§"/>
            </a:pPr>
            <a:r>
              <a:rPr lang="en-US" sz="2000" kern="0" dirty="0"/>
              <a:t>Including </a:t>
            </a:r>
            <a:r>
              <a:rPr lang="en-US" sz="2000" b="1" kern="0" dirty="0"/>
              <a:t>accessibility requirements </a:t>
            </a:r>
            <a:r>
              <a:rPr lang="en-US" sz="2000" kern="0" dirty="0"/>
              <a:t>in new digital resource specifications communicates accessibility as a priority from the start</a:t>
            </a:r>
          </a:p>
          <a:p>
            <a:pPr marL="342900" lvl="1" indent="-342900">
              <a:buClr>
                <a:schemeClr val="tx1"/>
              </a:buClr>
              <a:buFont typeface="Wingdings" panose="05000000000000000000" pitchFamily="2" charset="2"/>
              <a:buChar char="§"/>
            </a:pPr>
            <a:endParaRPr lang="en-US" sz="2000" kern="0" dirty="0"/>
          </a:p>
        </p:txBody>
      </p:sp>
    </p:spTree>
    <p:extLst>
      <p:ext uri="{BB962C8B-B14F-4D97-AF65-F5344CB8AC3E}">
        <p14:creationId xmlns:p14="http://schemas.microsoft.com/office/powerpoint/2010/main" val="535688526"/>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9AD42-46F3-E4B0-B253-C10DF3AFB38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89C83C4-5A9E-F75F-842F-BCB95DA8B2E2}"/>
              </a:ext>
            </a:extLst>
          </p:cNvPr>
          <p:cNvSpPr>
            <a:spLocks noGrp="1"/>
          </p:cNvSpPr>
          <p:nvPr>
            <p:ph type="title"/>
          </p:nvPr>
        </p:nvSpPr>
        <p:spPr/>
        <p:txBody>
          <a:bodyPr>
            <a:noAutofit/>
          </a:bodyPr>
          <a:lstStyle/>
          <a:p>
            <a:r>
              <a:rPr lang="en-GB" sz="4800" dirty="0"/>
              <a:t>Training and resources</a:t>
            </a:r>
          </a:p>
        </p:txBody>
      </p:sp>
      <p:sp>
        <p:nvSpPr>
          <p:cNvPr id="5" name="Content Placeholder 4">
            <a:extLst>
              <a:ext uri="{FF2B5EF4-FFF2-40B4-BE49-F238E27FC236}">
                <a16:creationId xmlns:a16="http://schemas.microsoft.com/office/drawing/2014/main" id="{6D776524-352C-2F23-EC85-990A5DD564D7}"/>
              </a:ext>
            </a:extLst>
          </p:cNvPr>
          <p:cNvSpPr>
            <a:spLocks noGrp="1"/>
          </p:cNvSpPr>
          <p:nvPr>
            <p:ph idx="1"/>
          </p:nvPr>
        </p:nvSpPr>
        <p:spPr>
          <a:xfrm>
            <a:off x="1066800" y="1852246"/>
            <a:ext cx="10165882" cy="4712183"/>
          </a:xfrm>
        </p:spPr>
        <p:txBody>
          <a:bodyPr>
            <a:normAutofit/>
          </a:bodyPr>
          <a:lstStyle/>
          <a:p>
            <a:pPr marL="342900" lvl="1" indent="-342900">
              <a:buClr>
                <a:schemeClr val="tx1"/>
              </a:buClr>
              <a:buFont typeface="Wingdings" panose="05000000000000000000" pitchFamily="2" charset="2"/>
              <a:buChar char="§"/>
            </a:pPr>
            <a:r>
              <a:rPr lang="en-US" sz="2000" kern="0" dirty="0"/>
              <a:t>Role-based training helps staff understand:</a:t>
            </a:r>
          </a:p>
          <a:p>
            <a:pPr marL="708660" lvl="2" indent="-342900">
              <a:buClr>
                <a:schemeClr val="tx1"/>
              </a:buClr>
              <a:buFont typeface="Wingdings" panose="05000000000000000000" pitchFamily="2" charset="2"/>
              <a:buChar char="§"/>
            </a:pPr>
            <a:r>
              <a:rPr lang="en-US" sz="2000" kern="0" dirty="0"/>
              <a:t>How they can meet their accessibility responsibilities and support the organization’s accessibility goals</a:t>
            </a:r>
          </a:p>
          <a:p>
            <a:pPr marL="708660" lvl="2" indent="-342900">
              <a:buClr>
                <a:schemeClr val="tx1"/>
              </a:buClr>
              <a:buFont typeface="Wingdings" panose="05000000000000000000" pitchFamily="2" charset="2"/>
              <a:buChar char="§"/>
            </a:pPr>
            <a:r>
              <a:rPr lang="en-US" sz="2000" kern="0" dirty="0"/>
              <a:t>Where to go for specialist help</a:t>
            </a:r>
          </a:p>
          <a:p>
            <a:pPr marL="342900" lvl="1" indent="-342900">
              <a:buClr>
                <a:schemeClr val="tx1"/>
              </a:buClr>
              <a:buFont typeface="Wingdings" panose="05000000000000000000" pitchFamily="2" charset="2"/>
              <a:buChar char="§"/>
            </a:pPr>
            <a:r>
              <a:rPr lang="en-US" sz="2000" kern="0" dirty="0"/>
              <a:t>Resources, tools and services help staff meet their accessibility responsibilities:</a:t>
            </a:r>
          </a:p>
          <a:p>
            <a:pPr marL="708660" lvl="2" indent="-342900">
              <a:buClr>
                <a:schemeClr val="tx1"/>
              </a:buClr>
              <a:buFont typeface="Wingdings" panose="05000000000000000000" pitchFamily="2" charset="2"/>
              <a:buChar char="§"/>
            </a:pPr>
            <a:r>
              <a:rPr lang="en-US" sz="2000" kern="0" dirty="0"/>
              <a:t>Creating accessible content</a:t>
            </a:r>
          </a:p>
          <a:p>
            <a:pPr marL="708660" lvl="2" indent="-342900">
              <a:buClr>
                <a:schemeClr val="tx1"/>
              </a:buClr>
              <a:buFont typeface="Wingdings" panose="05000000000000000000" pitchFamily="2" charset="2"/>
              <a:buChar char="§"/>
            </a:pPr>
            <a:r>
              <a:rPr lang="en-US" sz="2000" kern="0" dirty="0"/>
              <a:t>Testing digital content for accessibility</a:t>
            </a:r>
          </a:p>
          <a:p>
            <a:pPr marL="708660" lvl="2" indent="-342900">
              <a:buClr>
                <a:schemeClr val="tx1"/>
              </a:buClr>
              <a:buFont typeface="Wingdings" panose="05000000000000000000" pitchFamily="2" charset="2"/>
              <a:buChar char="§"/>
            </a:pPr>
            <a:r>
              <a:rPr lang="en-US" sz="2000" kern="0" dirty="0"/>
              <a:t>How and engage with accessibility specialists and with people with disabilities</a:t>
            </a:r>
          </a:p>
          <a:p>
            <a:pPr marL="342900" lvl="1" indent="-342900">
              <a:buClr>
                <a:schemeClr val="tx1"/>
              </a:buClr>
              <a:buFont typeface="Wingdings" panose="05000000000000000000" pitchFamily="2" charset="2"/>
              <a:buChar char="§"/>
            </a:pPr>
            <a:endParaRPr lang="en-US" sz="2000" kern="0" dirty="0"/>
          </a:p>
        </p:txBody>
      </p:sp>
    </p:spTree>
    <p:extLst>
      <p:ext uri="{BB962C8B-B14F-4D97-AF65-F5344CB8AC3E}">
        <p14:creationId xmlns:p14="http://schemas.microsoft.com/office/powerpoint/2010/main" val="3134380454"/>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F46B7-5BE1-9573-9664-544627ED8A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769CBE1-2922-203C-80A7-FF3EB01ED20F}"/>
              </a:ext>
            </a:extLst>
          </p:cNvPr>
          <p:cNvSpPr>
            <a:spLocks noGrp="1"/>
          </p:cNvSpPr>
          <p:nvPr>
            <p:ph type="title"/>
          </p:nvPr>
        </p:nvSpPr>
        <p:spPr/>
        <p:txBody>
          <a:bodyPr>
            <a:noAutofit/>
          </a:bodyPr>
          <a:lstStyle/>
          <a:p>
            <a:r>
              <a:rPr lang="en-GB" sz="4800" dirty="0"/>
              <a:t>Recruitment and staff development</a:t>
            </a:r>
          </a:p>
        </p:txBody>
      </p:sp>
      <p:sp>
        <p:nvSpPr>
          <p:cNvPr id="5" name="Content Placeholder 4">
            <a:extLst>
              <a:ext uri="{FF2B5EF4-FFF2-40B4-BE49-F238E27FC236}">
                <a16:creationId xmlns:a16="http://schemas.microsoft.com/office/drawing/2014/main" id="{79DED344-5A49-F130-AB18-C9788ACE1CA1}"/>
              </a:ext>
            </a:extLst>
          </p:cNvPr>
          <p:cNvSpPr>
            <a:spLocks noGrp="1"/>
          </p:cNvSpPr>
          <p:nvPr>
            <p:ph idx="1"/>
          </p:nvPr>
        </p:nvSpPr>
        <p:spPr>
          <a:xfrm>
            <a:off x="1066800" y="1852246"/>
            <a:ext cx="10165882" cy="4712183"/>
          </a:xfrm>
        </p:spPr>
        <p:txBody>
          <a:bodyPr>
            <a:normAutofit/>
          </a:bodyPr>
          <a:lstStyle/>
          <a:p>
            <a:pPr marL="342900" lvl="1" indent="-342900">
              <a:buClr>
                <a:schemeClr val="tx1"/>
              </a:buClr>
              <a:buFont typeface="Wingdings" panose="05000000000000000000" pitchFamily="2" charset="2"/>
              <a:buChar char="§"/>
            </a:pPr>
            <a:r>
              <a:rPr lang="en-US" sz="2000" kern="0" dirty="0"/>
              <a:t>Job descriptions that include accessibility help communicate expectations and support hiring of accessibility-aware staff</a:t>
            </a:r>
          </a:p>
          <a:p>
            <a:pPr marL="342900" lvl="1" indent="-342900">
              <a:buClr>
                <a:schemeClr val="tx1"/>
              </a:buClr>
              <a:buFont typeface="Wingdings" panose="05000000000000000000" pitchFamily="2" charset="2"/>
              <a:buChar char="§"/>
            </a:pPr>
            <a:r>
              <a:rPr lang="en-US" sz="2000" kern="0" dirty="0"/>
              <a:t>Professional development and performance assessment frameworks can reward accessibility excellence</a:t>
            </a:r>
          </a:p>
          <a:p>
            <a:pPr marL="342900" lvl="1" indent="-342900">
              <a:buClr>
                <a:schemeClr val="tx1"/>
              </a:buClr>
              <a:buFont typeface="Wingdings" panose="05000000000000000000" pitchFamily="2" charset="2"/>
              <a:buChar char="§"/>
            </a:pPr>
            <a:r>
              <a:rPr lang="en-US" sz="2000" kern="0" dirty="0"/>
              <a:t>Hiring people with lived experience of disability helps bring insight into accessibility, building connections</a:t>
            </a:r>
          </a:p>
          <a:p>
            <a:pPr marL="342900" lvl="1" indent="-342900">
              <a:buClr>
                <a:schemeClr val="tx1"/>
              </a:buClr>
              <a:buFont typeface="Wingdings" panose="05000000000000000000" pitchFamily="2" charset="2"/>
              <a:buChar char="§"/>
            </a:pPr>
            <a:endParaRPr lang="en-US" sz="2000" kern="0" dirty="0"/>
          </a:p>
        </p:txBody>
      </p:sp>
    </p:spTree>
    <p:extLst>
      <p:ext uri="{BB962C8B-B14F-4D97-AF65-F5344CB8AC3E}">
        <p14:creationId xmlns:p14="http://schemas.microsoft.com/office/powerpoint/2010/main" val="9977255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Prologue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This webinar does not offer legal advice!</a:t>
            </a:r>
          </a:p>
          <a:p>
            <a:pPr marL="342900" lvl="1" indent="-342900">
              <a:buClr>
                <a:schemeClr val="tx1"/>
              </a:buClr>
              <a:buFont typeface="Wingdings" panose="05000000000000000000" pitchFamily="2" charset="2"/>
              <a:buChar char="§"/>
            </a:pPr>
            <a:r>
              <a:rPr lang="en-GB" sz="2000" kern="0" dirty="0"/>
              <a:t>Decisions made by the new administration have created some uncertainty over the direction of disability rights legislation and regulation in the United States</a:t>
            </a:r>
          </a:p>
          <a:p>
            <a:pPr marL="342900" lvl="1" indent="-342900">
              <a:buClr>
                <a:schemeClr val="tx1"/>
              </a:buClr>
              <a:buFont typeface="Wingdings" panose="05000000000000000000" pitchFamily="2" charset="2"/>
              <a:buChar char="§"/>
            </a:pPr>
            <a:r>
              <a:rPr lang="en-GB" sz="2000" kern="0" dirty="0"/>
              <a:t>Regardless, people with disabilities need accessible and usable digital resources</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518120996"/>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4192B-7137-7EA7-7FD8-379BE8EDCA3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A595405-B33A-24EA-FC4E-CF5DB5BDA4DD}"/>
              </a:ext>
            </a:extLst>
          </p:cNvPr>
          <p:cNvSpPr>
            <a:spLocks noGrp="1"/>
          </p:cNvSpPr>
          <p:nvPr>
            <p:ph type="title"/>
          </p:nvPr>
        </p:nvSpPr>
        <p:spPr/>
        <p:txBody>
          <a:bodyPr>
            <a:noAutofit/>
          </a:bodyPr>
          <a:lstStyle/>
          <a:p>
            <a:r>
              <a:rPr lang="en-GB" sz="4800" dirty="0"/>
              <a:t>Accessibility in third-party supplier relationships</a:t>
            </a:r>
          </a:p>
        </p:txBody>
      </p:sp>
      <p:sp>
        <p:nvSpPr>
          <p:cNvPr id="5" name="Content Placeholder 4">
            <a:extLst>
              <a:ext uri="{FF2B5EF4-FFF2-40B4-BE49-F238E27FC236}">
                <a16:creationId xmlns:a16="http://schemas.microsoft.com/office/drawing/2014/main" id="{F2892D5D-360C-E0DF-DCA6-1B5C9901FB44}"/>
              </a:ext>
            </a:extLst>
          </p:cNvPr>
          <p:cNvSpPr>
            <a:spLocks noGrp="1"/>
          </p:cNvSpPr>
          <p:nvPr>
            <p:ph idx="1"/>
          </p:nvPr>
        </p:nvSpPr>
        <p:spPr>
          <a:xfrm>
            <a:off x="1066800" y="1852246"/>
            <a:ext cx="10165882" cy="4712183"/>
          </a:xfrm>
        </p:spPr>
        <p:txBody>
          <a:bodyPr>
            <a:normAutofit/>
          </a:bodyPr>
          <a:lstStyle/>
          <a:p>
            <a:pPr marL="342900" lvl="1" indent="-342900">
              <a:buClr>
                <a:schemeClr val="tx1"/>
              </a:buClr>
              <a:buFont typeface="Wingdings" panose="05000000000000000000" pitchFamily="2" charset="2"/>
              <a:buChar char="§"/>
            </a:pPr>
            <a:r>
              <a:rPr lang="en-GB" sz="2000" kern="0" dirty="0"/>
              <a:t>Vendors are critical partners in helping public entities meet their ADA Title II obligations – so capable vendors and products will stand out in the market</a:t>
            </a:r>
          </a:p>
          <a:p>
            <a:pPr marL="342900" lvl="1" indent="-342900">
              <a:buClr>
                <a:schemeClr val="tx1"/>
              </a:buClr>
              <a:buFont typeface="Wingdings" panose="05000000000000000000" pitchFamily="2" charset="2"/>
              <a:buChar char="§"/>
            </a:pPr>
            <a:r>
              <a:rPr lang="en-GB" sz="2000" kern="0" dirty="0"/>
              <a:t>An effective third-party accessibility policy focuses on managing accessibility risk throughout third party supplier relationships:</a:t>
            </a:r>
          </a:p>
          <a:p>
            <a:pPr marL="708660" lvl="2" indent="-342900">
              <a:buClr>
                <a:schemeClr val="tx1"/>
              </a:buClr>
              <a:buFont typeface="Wingdings" panose="05000000000000000000" pitchFamily="2" charset="2"/>
              <a:buChar char="§"/>
            </a:pPr>
            <a:r>
              <a:rPr lang="en-GB" sz="2000" kern="0" dirty="0"/>
              <a:t>Ensuring accessibility is present in RFPs and specifications</a:t>
            </a:r>
          </a:p>
          <a:p>
            <a:pPr marL="708660" lvl="2" indent="-342900">
              <a:buClr>
                <a:schemeClr val="tx1"/>
              </a:buClr>
              <a:buFont typeface="Wingdings" panose="05000000000000000000" pitchFamily="2" charset="2"/>
              <a:buChar char="§"/>
            </a:pPr>
            <a:r>
              <a:rPr lang="en-GB" sz="2000" kern="0" dirty="0"/>
              <a:t>Including accessibility when assessing candidate solutions and vendor capability</a:t>
            </a:r>
          </a:p>
          <a:p>
            <a:pPr marL="708660" lvl="2" indent="-342900">
              <a:buClr>
                <a:schemeClr val="tx1"/>
              </a:buClr>
              <a:buFont typeface="Wingdings" panose="05000000000000000000" pitchFamily="2" charset="2"/>
              <a:buChar char="§"/>
            </a:pPr>
            <a:r>
              <a:rPr lang="en-GB" sz="2000" kern="0" dirty="0"/>
              <a:t>Dealing with any accessibility shortcomings of the selected solution</a:t>
            </a:r>
            <a:endParaRPr lang="en-US" sz="2000" kern="0" dirty="0"/>
          </a:p>
          <a:p>
            <a:pPr marL="708660" lvl="2" indent="-342900">
              <a:buClr>
                <a:schemeClr val="tx1"/>
              </a:buClr>
              <a:buFont typeface="Wingdings" panose="05000000000000000000" pitchFamily="2" charset="2"/>
              <a:buChar char="§"/>
            </a:pPr>
            <a:r>
              <a:rPr lang="en-GB" sz="2000" kern="0" dirty="0"/>
              <a:t>Defining accessibility responsibility in contracts</a:t>
            </a:r>
          </a:p>
        </p:txBody>
      </p:sp>
    </p:spTree>
    <p:extLst>
      <p:ext uri="{BB962C8B-B14F-4D97-AF65-F5344CB8AC3E}">
        <p14:creationId xmlns:p14="http://schemas.microsoft.com/office/powerpoint/2010/main" val="96669806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Communication</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Providing communication channels where accessibility issues or concerns can be reported and acted upon helps ensure barriers can be identified and addressed:</a:t>
            </a:r>
          </a:p>
          <a:p>
            <a:pPr marL="708660" lvl="2" indent="-342900">
              <a:buClr>
                <a:schemeClr val="tx1"/>
              </a:buClr>
              <a:buFont typeface="Wingdings" panose="05000000000000000000" pitchFamily="2" charset="2"/>
              <a:buChar char="§"/>
            </a:pPr>
            <a:r>
              <a:rPr lang="en-GB" sz="2000" kern="0" dirty="0"/>
              <a:t>An accessibility page on a public entity’s website</a:t>
            </a:r>
          </a:p>
          <a:p>
            <a:pPr marL="708660" lvl="2" indent="-342900">
              <a:buClr>
                <a:schemeClr val="tx1"/>
              </a:buClr>
              <a:buFont typeface="Wingdings" panose="05000000000000000000" pitchFamily="2" charset="2"/>
              <a:buChar char="§"/>
            </a:pPr>
            <a:r>
              <a:rPr lang="en-GB" sz="2000" kern="0" dirty="0"/>
              <a:t>A dedicated email address to report issues</a:t>
            </a:r>
          </a:p>
          <a:p>
            <a:pPr marL="708660" lvl="2" indent="-342900">
              <a:buClr>
                <a:schemeClr val="tx1"/>
              </a:buClr>
              <a:buFont typeface="Wingdings" panose="05000000000000000000" pitchFamily="2" charset="2"/>
              <a:buChar char="§"/>
            </a:pPr>
            <a:r>
              <a:rPr lang="en-GB" sz="2000" kern="0" dirty="0"/>
              <a:t>A process in place for handling requests and issues, including escalating to responsible staff and responding to the person with the request or issue</a:t>
            </a:r>
          </a:p>
          <a:p>
            <a:pPr marL="708660" lvl="2" indent="-342900">
              <a:buClr>
                <a:schemeClr val="tx1"/>
              </a:buClr>
              <a:buFont typeface="Wingdings" panose="05000000000000000000" pitchFamily="2" charset="2"/>
              <a:buChar char="§"/>
            </a:pPr>
            <a:r>
              <a:rPr lang="en-GB" sz="2000" kern="0" dirty="0"/>
              <a:t>Accessibility reporting – demonstrating progress and identifying where ongoing efforts are needed</a:t>
            </a:r>
          </a:p>
        </p:txBody>
      </p:sp>
    </p:spTree>
    <p:extLst>
      <p:ext uri="{BB962C8B-B14F-4D97-AF65-F5344CB8AC3E}">
        <p14:creationId xmlns:p14="http://schemas.microsoft.com/office/powerpoint/2010/main" val="2286889089"/>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Useful official resources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lnSpcReduction="10000"/>
          </a:bodyPr>
          <a:lstStyle/>
          <a:p>
            <a:pPr marL="342900" lvl="1" indent="-342900">
              <a:buClr>
                <a:schemeClr val="tx1"/>
              </a:buClr>
              <a:buFont typeface="Wingdings" panose="05000000000000000000" pitchFamily="2" charset="2"/>
              <a:buChar char="§"/>
            </a:pPr>
            <a:r>
              <a:rPr lang="en-GB" sz="2000" kern="0" dirty="0"/>
              <a:t>The official text of the Final Rule published in the Federal Register: </a:t>
            </a:r>
            <a:r>
              <a:rPr lang="en-US" sz="1600" dirty="0">
                <a:hlinkClick r:id="rId3"/>
              </a:rPr>
              <a:t>https://www.federalregister.gov/documents/2024/04/24/2024-07758/nondiscrimination-on-the-basis-of-disability-accessibility-of-web-information-and-services-of-state</a:t>
            </a:r>
            <a:endParaRPr lang="en-GB" sz="2000" kern="0" dirty="0">
              <a:hlinkClick r:id="rId4"/>
            </a:endParaRPr>
          </a:p>
          <a:p>
            <a:pPr marL="342900" lvl="1" indent="-342900">
              <a:buClr>
                <a:schemeClr val="tx1"/>
              </a:buClr>
              <a:buFont typeface="Wingdings" panose="05000000000000000000" pitchFamily="2" charset="2"/>
              <a:buChar char="§"/>
            </a:pPr>
            <a:r>
              <a:rPr lang="en-GB" sz="2000" kern="0" dirty="0"/>
              <a:t>Supporting resources from the Department of Justice</a:t>
            </a:r>
            <a:endParaRPr lang="en-GB" sz="2000" kern="0" dirty="0">
              <a:hlinkClick r:id="rId4"/>
            </a:endParaRPr>
          </a:p>
          <a:p>
            <a:pPr marL="708660" lvl="2" indent="-342900">
              <a:buClr>
                <a:schemeClr val="tx1"/>
              </a:buClr>
              <a:buFont typeface="Wingdings" panose="05000000000000000000" pitchFamily="2" charset="2"/>
              <a:buChar char="§"/>
            </a:pPr>
            <a:r>
              <a:rPr lang="en-GB" sz="2000" kern="0" dirty="0"/>
              <a:t>Fact sheet on the rule: </a:t>
            </a:r>
            <a:r>
              <a:rPr lang="en-US" sz="1600" dirty="0">
                <a:hlinkClick r:id="rId4"/>
              </a:rPr>
              <a:t>https://www.ada.gov/resources/2024-03-08-web-rule/</a:t>
            </a:r>
            <a:endParaRPr lang="en-GB" sz="2000" kern="0" dirty="0"/>
          </a:p>
          <a:p>
            <a:pPr marL="708660" lvl="2" indent="-342900">
              <a:buClr>
                <a:schemeClr val="tx1"/>
              </a:buClr>
              <a:buFont typeface="Wingdings" panose="05000000000000000000" pitchFamily="2" charset="2"/>
              <a:buChar char="§"/>
            </a:pPr>
            <a:r>
              <a:rPr lang="en-GB" sz="2000" kern="0" dirty="0"/>
              <a:t>Small Entity Compliance Guide : </a:t>
            </a:r>
            <a:r>
              <a:rPr lang="en-US" sz="1600" dirty="0">
                <a:hlinkClick r:id="rId5"/>
              </a:rPr>
              <a:t>https://www.ada.gov/resources/small-entity-compliance-guide/</a:t>
            </a:r>
            <a:endParaRPr lang="en-GB" sz="2000" kern="0" dirty="0"/>
          </a:p>
          <a:p>
            <a:pPr marL="342900" lvl="1" indent="-342900">
              <a:buClr>
                <a:schemeClr val="tx1"/>
              </a:buClr>
              <a:buFont typeface="Wingdings" panose="05000000000000000000" pitchFamily="2" charset="2"/>
              <a:buChar char="§"/>
            </a:pPr>
            <a:r>
              <a:rPr lang="en-GB" sz="2000" kern="0" dirty="0"/>
              <a:t>ADA Coordinator training: </a:t>
            </a:r>
            <a:r>
              <a:rPr lang="en-GB" sz="1700" kern="0" dirty="0">
                <a:hlinkClick r:id="rId6"/>
              </a:rPr>
              <a:t>https://www.adacoordinator.org/</a:t>
            </a:r>
            <a:r>
              <a:rPr lang="en-GB" sz="2000" kern="0" dirty="0"/>
              <a:t> </a:t>
            </a:r>
          </a:p>
        </p:txBody>
      </p:sp>
    </p:spTree>
    <p:extLst>
      <p:ext uri="{BB962C8B-B14F-4D97-AF65-F5344CB8AC3E}">
        <p14:creationId xmlns:p14="http://schemas.microsoft.com/office/powerpoint/2010/main" val="3372402366"/>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3241C-FABB-F93C-699D-F4A8E54FA047}"/>
            </a:ext>
          </a:extLst>
        </p:cNvPr>
        <p:cNvGrpSpPr/>
        <p:nvPr/>
      </p:nvGrpSpPr>
      <p:grpSpPr>
        <a:xfrm>
          <a:off x="0" y="0"/>
          <a:ext cx="0" cy="0"/>
          <a:chOff x="0" y="0"/>
          <a:chExt cx="0" cy="0"/>
        </a:xfrm>
      </p:grpSpPr>
      <p:grpSp>
        <p:nvGrpSpPr>
          <p:cNvPr id="5" name="Group 5">
            <a:extLst>
              <a:ext uri="{FF2B5EF4-FFF2-40B4-BE49-F238E27FC236}">
                <a16:creationId xmlns:a16="http://schemas.microsoft.com/office/drawing/2014/main" id="{4C95467E-175B-56C5-8D61-753A3A647890}"/>
              </a:ext>
              <a:ext uri="{C183D7F6-B498-43B3-948B-1728B52AA6E4}">
                <adec:decorative xmlns:adec="http://schemas.microsoft.com/office/drawing/2017/decorative" val="1"/>
              </a:ext>
            </a:extLst>
          </p:cNvPr>
          <p:cNvGrpSpPr/>
          <p:nvPr/>
        </p:nvGrpSpPr>
        <p:grpSpPr>
          <a:xfrm>
            <a:off x="9909" y="1"/>
            <a:ext cx="12172183" cy="6858000"/>
            <a:chOff x="0" y="0"/>
            <a:chExt cx="4816593" cy="812800"/>
          </a:xfrm>
        </p:grpSpPr>
        <p:sp>
          <p:nvSpPr>
            <p:cNvPr id="6" name="Freeform 6">
              <a:extLst>
                <a:ext uri="{FF2B5EF4-FFF2-40B4-BE49-F238E27FC236}">
                  <a16:creationId xmlns:a16="http://schemas.microsoft.com/office/drawing/2014/main" id="{2B3EA74F-927B-9F88-222F-966D304C00C0}"/>
                </a:ext>
              </a:extLst>
            </p:cNvPr>
            <p:cNvSpPr/>
            <p:nvPr/>
          </p:nvSpPr>
          <p:spPr>
            <a:xfrm>
              <a:off x="0" y="0"/>
              <a:ext cx="4816592" cy="812800"/>
            </a:xfrm>
            <a:custGeom>
              <a:avLst/>
              <a:gdLst/>
              <a:ahLst/>
              <a:cxnLst/>
              <a:rect l="l" t="t" r="r" b="b"/>
              <a:pathLst>
                <a:path w="4816592" h="812800">
                  <a:moveTo>
                    <a:pt x="0" y="0"/>
                  </a:moveTo>
                  <a:lnTo>
                    <a:pt x="4816592" y="0"/>
                  </a:lnTo>
                  <a:lnTo>
                    <a:pt x="4816592" y="812800"/>
                  </a:lnTo>
                  <a:lnTo>
                    <a:pt x="0" y="812800"/>
                  </a:lnTo>
                  <a:close/>
                </a:path>
              </a:pathLst>
            </a:custGeom>
            <a:solidFill>
              <a:srgbClr val="1A3B5C"/>
            </a:solidFill>
          </p:spPr>
          <p:txBody>
            <a:bodyPr/>
            <a:lstStyle/>
            <a:p>
              <a:endParaRPr lang="en-US" sz="1200"/>
            </a:p>
          </p:txBody>
        </p:sp>
        <p:sp>
          <p:nvSpPr>
            <p:cNvPr id="7" name="TextBox 7">
              <a:extLst>
                <a:ext uri="{FF2B5EF4-FFF2-40B4-BE49-F238E27FC236}">
                  <a16:creationId xmlns:a16="http://schemas.microsoft.com/office/drawing/2014/main" id="{1E166899-3D56-75BB-5DA8-B365548885B0}"/>
                </a:ext>
              </a:extLst>
            </p:cNvPr>
            <p:cNvSpPr txBox="1"/>
            <p:nvPr/>
          </p:nvSpPr>
          <p:spPr>
            <a:xfrm>
              <a:off x="0" y="-38100"/>
              <a:ext cx="4816593" cy="850900"/>
            </a:xfrm>
            <a:prstGeom prst="rect">
              <a:avLst/>
            </a:prstGeom>
          </p:spPr>
          <p:txBody>
            <a:bodyPr lIns="33867" tIns="33867" rIns="33867" bIns="33867" rtlCol="0" anchor="ctr"/>
            <a:lstStyle/>
            <a:p>
              <a:pPr algn="ctr">
                <a:lnSpc>
                  <a:spcPts val="1773"/>
                </a:lnSpc>
              </a:pPr>
              <a:endParaRPr sz="1200"/>
            </a:p>
          </p:txBody>
        </p:sp>
      </p:grpSp>
      <p:grpSp>
        <p:nvGrpSpPr>
          <p:cNvPr id="8" name="Group 2">
            <a:extLst>
              <a:ext uri="{FF2B5EF4-FFF2-40B4-BE49-F238E27FC236}">
                <a16:creationId xmlns:a16="http://schemas.microsoft.com/office/drawing/2014/main" id="{247A0586-D7F5-021C-551B-0F97AEB5B78D}"/>
              </a:ext>
              <a:ext uri="{C183D7F6-B498-43B3-948B-1728B52AA6E4}">
                <adec:decorative xmlns:adec="http://schemas.microsoft.com/office/drawing/2017/decorative" val="1"/>
              </a:ext>
            </a:extLst>
          </p:cNvPr>
          <p:cNvGrpSpPr/>
          <p:nvPr/>
        </p:nvGrpSpPr>
        <p:grpSpPr>
          <a:xfrm>
            <a:off x="1930400" y="6311661"/>
            <a:ext cx="9550400" cy="546338"/>
            <a:chOff x="0" y="0"/>
            <a:chExt cx="4816593" cy="812800"/>
          </a:xfrm>
        </p:grpSpPr>
        <p:sp>
          <p:nvSpPr>
            <p:cNvPr id="9" name="Freeform 3">
              <a:extLst>
                <a:ext uri="{FF2B5EF4-FFF2-40B4-BE49-F238E27FC236}">
                  <a16:creationId xmlns:a16="http://schemas.microsoft.com/office/drawing/2014/main" id="{3B5ABA2F-F96C-EAA1-8FC4-3127C97E54AC}"/>
                </a:ext>
              </a:extLst>
            </p:cNvPr>
            <p:cNvSpPr/>
            <p:nvPr/>
          </p:nvSpPr>
          <p:spPr>
            <a:xfrm>
              <a:off x="0" y="0"/>
              <a:ext cx="4816592" cy="812800"/>
            </a:xfrm>
            <a:custGeom>
              <a:avLst/>
              <a:gdLst/>
              <a:ahLst/>
              <a:cxnLst/>
              <a:rect l="l" t="t" r="r" b="b"/>
              <a:pathLst>
                <a:path w="4816592" h="812800">
                  <a:moveTo>
                    <a:pt x="0" y="0"/>
                  </a:moveTo>
                  <a:lnTo>
                    <a:pt x="4816592" y="0"/>
                  </a:lnTo>
                  <a:lnTo>
                    <a:pt x="4816592" y="812800"/>
                  </a:lnTo>
                  <a:lnTo>
                    <a:pt x="0" y="812800"/>
                  </a:lnTo>
                  <a:close/>
                </a:path>
              </a:pathLst>
            </a:custGeom>
            <a:solidFill>
              <a:srgbClr val="EB4D00"/>
            </a:solidFill>
          </p:spPr>
          <p:txBody>
            <a:bodyPr/>
            <a:lstStyle/>
            <a:p>
              <a:endParaRPr lang="en-US" sz="1200"/>
            </a:p>
          </p:txBody>
        </p:sp>
        <p:sp>
          <p:nvSpPr>
            <p:cNvPr id="10" name="TextBox 4">
              <a:extLst>
                <a:ext uri="{FF2B5EF4-FFF2-40B4-BE49-F238E27FC236}">
                  <a16:creationId xmlns:a16="http://schemas.microsoft.com/office/drawing/2014/main" id="{B040D61B-12CF-2DF7-0DD1-7F7DE92C8941}"/>
                </a:ext>
              </a:extLst>
            </p:cNvPr>
            <p:cNvSpPr txBox="1"/>
            <p:nvPr/>
          </p:nvSpPr>
          <p:spPr>
            <a:xfrm>
              <a:off x="0" y="-38100"/>
              <a:ext cx="4816593" cy="850900"/>
            </a:xfrm>
            <a:prstGeom prst="rect">
              <a:avLst/>
            </a:prstGeom>
          </p:spPr>
          <p:txBody>
            <a:bodyPr lIns="33867" tIns="33867" rIns="33867" bIns="33867" rtlCol="0" anchor="ctr"/>
            <a:lstStyle/>
            <a:p>
              <a:pPr algn="ctr">
                <a:lnSpc>
                  <a:spcPts val="1773"/>
                </a:lnSpc>
              </a:pPr>
              <a:endParaRPr sz="1200"/>
            </a:p>
          </p:txBody>
        </p:sp>
      </p:grpSp>
      <p:sp>
        <p:nvSpPr>
          <p:cNvPr id="13" name="TextBox 13">
            <a:extLst>
              <a:ext uri="{FF2B5EF4-FFF2-40B4-BE49-F238E27FC236}">
                <a16:creationId xmlns:a16="http://schemas.microsoft.com/office/drawing/2014/main" id="{91D89C83-5F00-E751-B13D-AA03A793BF30}"/>
              </a:ext>
            </a:extLst>
          </p:cNvPr>
          <p:cNvSpPr txBox="1">
            <a:spLocks noGrp="1"/>
          </p:cNvSpPr>
          <p:nvPr>
            <p:ph type="title" idx="4294967295"/>
          </p:nvPr>
        </p:nvSpPr>
        <p:spPr>
          <a:xfrm>
            <a:off x="406401" y="720174"/>
            <a:ext cx="4804231" cy="1107996"/>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Open Sans 2"/>
                <a:ea typeface="Open Sans 2"/>
                <a:cs typeface="Open Sans 2"/>
                <a:sym typeface="Open Sans 2"/>
              </a:rPr>
              <a:t>Turn Today’s Insights Into Action!</a:t>
            </a:r>
          </a:p>
        </p:txBody>
      </p:sp>
      <p:sp>
        <p:nvSpPr>
          <p:cNvPr id="17" name="TextBox 14">
            <a:extLst>
              <a:ext uri="{FF2B5EF4-FFF2-40B4-BE49-F238E27FC236}">
                <a16:creationId xmlns:a16="http://schemas.microsoft.com/office/drawing/2014/main" id="{003C2138-582E-1AF7-A3D0-FE2C8E2FC35C}"/>
              </a:ext>
            </a:extLst>
          </p:cNvPr>
          <p:cNvSpPr txBox="1"/>
          <p:nvPr/>
        </p:nvSpPr>
        <p:spPr>
          <a:xfrm>
            <a:off x="254000" y="3073400"/>
            <a:ext cx="5283200" cy="589905"/>
          </a:xfrm>
          <a:prstGeom prst="rect">
            <a:avLst/>
          </a:prstGeom>
        </p:spPr>
        <p:txBody>
          <a:bodyPr wrap="square" lIns="0" tIns="0" rIns="0" bIns="0" rtlCol="0" anchor="t">
            <a:spAutoFit/>
          </a:bodyPr>
          <a:lstStyle/>
          <a:p>
            <a:pPr>
              <a:lnSpc>
                <a:spcPts val="2340"/>
              </a:lnSpc>
              <a:spcBef>
                <a:spcPct val="0"/>
              </a:spcBef>
            </a:pP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Schedule a free ADA consultation by using the </a:t>
            </a:r>
            <a:r>
              <a:rPr lang="en-US" sz="2133"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url</a:t>
            </a: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 </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https://</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bit.ly</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FreeADACall</a:t>
            </a:r>
            <a:endPar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endParaRPr>
          </a:p>
        </p:txBody>
      </p:sp>
      <p:sp>
        <p:nvSpPr>
          <p:cNvPr id="18" name="TextBox 14">
            <a:extLst>
              <a:ext uri="{FF2B5EF4-FFF2-40B4-BE49-F238E27FC236}">
                <a16:creationId xmlns:a16="http://schemas.microsoft.com/office/drawing/2014/main" id="{A98A0335-B788-D158-BAD4-836A3FA62307}"/>
              </a:ext>
            </a:extLst>
          </p:cNvPr>
          <p:cNvSpPr txBox="1"/>
          <p:nvPr/>
        </p:nvSpPr>
        <p:spPr>
          <a:xfrm>
            <a:off x="304800" y="4089400"/>
            <a:ext cx="5486400" cy="589905"/>
          </a:xfrm>
          <a:prstGeom prst="rect">
            <a:avLst/>
          </a:prstGeom>
        </p:spPr>
        <p:txBody>
          <a:bodyPr wrap="square" lIns="0" tIns="0" rIns="0" bIns="0" rtlCol="0" anchor="t">
            <a:spAutoFit/>
          </a:bodyPr>
          <a:lstStyle/>
          <a:p>
            <a:pPr>
              <a:lnSpc>
                <a:spcPts val="2340"/>
              </a:lnSpc>
              <a:spcBef>
                <a:spcPct val="0"/>
              </a:spcBef>
            </a:pP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Download your ADA Title II Blueprint by using the </a:t>
            </a:r>
            <a:r>
              <a:rPr lang="en-US" sz="2133"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url</a:t>
            </a: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 </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https://</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bit.ly</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ADABlueprint</a:t>
            </a:r>
            <a:endPar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endParaRPr>
          </a:p>
        </p:txBody>
      </p:sp>
      <p:sp>
        <p:nvSpPr>
          <p:cNvPr id="19" name="Rounded Rectangle 18">
            <a:extLst>
              <a:ext uri="{FF2B5EF4-FFF2-40B4-BE49-F238E27FC236}">
                <a16:creationId xmlns:a16="http://schemas.microsoft.com/office/drawing/2014/main" id="{E5A82832-23D8-4B82-54B1-7EF717682DD4}"/>
              </a:ext>
              <a:ext uri="{C183D7F6-B498-43B3-948B-1728B52AA6E4}">
                <adec:decorative xmlns:adec="http://schemas.microsoft.com/office/drawing/2017/decorative" val="1"/>
              </a:ext>
            </a:extLst>
          </p:cNvPr>
          <p:cNvSpPr/>
          <p:nvPr/>
        </p:nvSpPr>
        <p:spPr>
          <a:xfrm>
            <a:off x="6096000" y="381000"/>
            <a:ext cx="5570536" cy="5400677"/>
          </a:xfrm>
          <a:prstGeom prst="roundRect">
            <a:avLst>
              <a:gd name="adj" fmla="val 6168"/>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4" name="TextBox 14">
            <a:extLst>
              <a:ext uri="{FF2B5EF4-FFF2-40B4-BE49-F238E27FC236}">
                <a16:creationId xmlns:a16="http://schemas.microsoft.com/office/drawing/2014/main" id="{9B9A1C0E-3BE2-541C-F4A6-39334D15B143}"/>
              </a:ext>
            </a:extLst>
          </p:cNvPr>
          <p:cNvSpPr txBox="1"/>
          <p:nvPr/>
        </p:nvSpPr>
        <p:spPr>
          <a:xfrm>
            <a:off x="6349822" y="926707"/>
            <a:ext cx="5556024" cy="294953"/>
          </a:xfrm>
          <a:prstGeom prst="rect">
            <a:avLst/>
          </a:prstGeom>
        </p:spPr>
        <p:txBody>
          <a:bodyPr wrap="square" lIns="0" tIns="0" rIns="0" bIns="0" rtlCol="0" anchor="t">
            <a:spAutoFit/>
          </a:bodyPr>
          <a:lstStyle/>
          <a:p>
            <a:pPr>
              <a:lnSpc>
                <a:spcPts val="2340"/>
              </a:lnSpc>
              <a:spcBef>
                <a:spcPct val="0"/>
              </a:spcBef>
            </a:pPr>
            <a:r>
              <a:rPr lang="en-US" sz="2133" b="1" dirty="0">
                <a:solidFill>
                  <a:srgbClr val="1A3B5C"/>
                </a:solidFill>
                <a:latin typeface="Open Sans 2 Bold"/>
                <a:ea typeface="Open Sans 2 Bold"/>
                <a:cs typeface="Open Sans 2 Bold"/>
                <a:sym typeface="Open Sans 2 Bold"/>
              </a:rPr>
              <a:t>ADA Deadline Reminder:</a:t>
            </a:r>
          </a:p>
        </p:txBody>
      </p:sp>
      <p:sp>
        <p:nvSpPr>
          <p:cNvPr id="15" name="TextBox 15">
            <a:extLst>
              <a:ext uri="{FF2B5EF4-FFF2-40B4-BE49-F238E27FC236}">
                <a16:creationId xmlns:a16="http://schemas.microsoft.com/office/drawing/2014/main" id="{42021B85-E3D5-CFF0-2796-C5AC05C99F11}"/>
              </a:ext>
            </a:extLst>
          </p:cNvPr>
          <p:cNvSpPr txBox="1"/>
          <p:nvPr/>
        </p:nvSpPr>
        <p:spPr>
          <a:xfrm>
            <a:off x="6299200" y="1441684"/>
            <a:ext cx="5094786" cy="949299"/>
          </a:xfrm>
          <a:prstGeom prst="rect">
            <a:avLst/>
          </a:prstGeom>
        </p:spPr>
        <p:txBody>
          <a:bodyPr wrap="square" lIns="0" tIns="0" rIns="0" bIns="0" rtlCol="0" anchor="t">
            <a:spAutoFit/>
          </a:bodyPr>
          <a:lstStyle/>
          <a:p>
            <a:pPr>
              <a:lnSpc>
                <a:spcPts val="2000"/>
              </a:lnSpc>
            </a:pPr>
            <a:r>
              <a:rPr lang="en-US" sz="1600"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rPr>
              <a:t>Public entities must meet Title II requirements by:</a:t>
            </a:r>
          </a:p>
          <a:p>
            <a:pPr marL="228611" indent="-228611">
              <a:lnSpc>
                <a:spcPct val="150000"/>
              </a:lnSpc>
              <a:buFont typeface="Arial" panose="020B0604020202020204" pitchFamily="34" charset="0"/>
              <a:buChar char="•"/>
            </a:pPr>
            <a:r>
              <a:rPr lang="en-US" sz="1600" b="1"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rPr>
              <a:t>April 24, 2026 (≥50k Population)</a:t>
            </a:r>
          </a:p>
          <a:p>
            <a:pPr marL="228611" indent="-228611">
              <a:lnSpc>
                <a:spcPct val="150000"/>
              </a:lnSpc>
              <a:buFont typeface="Arial" panose="020B0604020202020204" pitchFamily="34" charset="0"/>
              <a:buChar char="•"/>
            </a:pPr>
            <a:r>
              <a:rPr lang="en-US" sz="1600" b="1"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rPr>
              <a:t>April 26, 2027 (Smaller Entities)</a:t>
            </a:r>
            <a:endParaRPr lang="en-US" sz="1600"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endParaRPr>
          </a:p>
        </p:txBody>
      </p:sp>
      <p:grpSp>
        <p:nvGrpSpPr>
          <p:cNvPr id="2" name="Group 2">
            <a:extLst>
              <a:ext uri="{FF2B5EF4-FFF2-40B4-BE49-F238E27FC236}">
                <a16:creationId xmlns:a16="http://schemas.microsoft.com/office/drawing/2014/main" id="{F5E78B0A-8B64-9AC1-630B-18F631E3BD8E}"/>
              </a:ext>
              <a:ext uri="{C183D7F6-B498-43B3-948B-1728B52AA6E4}">
                <adec:decorative xmlns:adec="http://schemas.microsoft.com/office/drawing/2017/decorative" val="1"/>
              </a:ext>
            </a:extLst>
          </p:cNvPr>
          <p:cNvGrpSpPr/>
          <p:nvPr/>
        </p:nvGrpSpPr>
        <p:grpSpPr>
          <a:xfrm>
            <a:off x="2133600" y="6335919"/>
            <a:ext cx="10048489" cy="522081"/>
            <a:chOff x="0" y="0"/>
            <a:chExt cx="4816593" cy="812800"/>
          </a:xfrm>
          <a:solidFill>
            <a:srgbClr val="4876B7"/>
          </a:solidFill>
        </p:grpSpPr>
        <p:sp>
          <p:nvSpPr>
            <p:cNvPr id="3" name="Freeform 3">
              <a:extLst>
                <a:ext uri="{FF2B5EF4-FFF2-40B4-BE49-F238E27FC236}">
                  <a16:creationId xmlns:a16="http://schemas.microsoft.com/office/drawing/2014/main" id="{CE3D035F-330B-5FE2-1C46-7EE743934994}"/>
                </a:ext>
              </a:extLst>
            </p:cNvPr>
            <p:cNvSpPr/>
            <p:nvPr/>
          </p:nvSpPr>
          <p:spPr>
            <a:xfrm>
              <a:off x="0" y="0"/>
              <a:ext cx="4816592" cy="812800"/>
            </a:xfrm>
            <a:custGeom>
              <a:avLst/>
              <a:gdLst/>
              <a:ahLst/>
              <a:cxnLst/>
              <a:rect l="l" t="t" r="r" b="b"/>
              <a:pathLst>
                <a:path w="4816592" h="812800">
                  <a:moveTo>
                    <a:pt x="0" y="0"/>
                  </a:moveTo>
                  <a:lnTo>
                    <a:pt x="4816592" y="0"/>
                  </a:lnTo>
                  <a:lnTo>
                    <a:pt x="4816592" y="812800"/>
                  </a:lnTo>
                  <a:lnTo>
                    <a:pt x="0" y="812800"/>
                  </a:lnTo>
                  <a:close/>
                </a:path>
              </a:pathLst>
            </a:custGeom>
            <a:grpFill/>
          </p:spPr>
          <p:txBody>
            <a:bodyPr/>
            <a:lstStyle/>
            <a:p>
              <a:endParaRPr lang="en-US" sz="1200"/>
            </a:p>
          </p:txBody>
        </p:sp>
        <p:sp>
          <p:nvSpPr>
            <p:cNvPr id="4" name="TextBox 4">
              <a:extLst>
                <a:ext uri="{FF2B5EF4-FFF2-40B4-BE49-F238E27FC236}">
                  <a16:creationId xmlns:a16="http://schemas.microsoft.com/office/drawing/2014/main" id="{A61B2BE8-79DF-F949-CA28-783362DDAADD}"/>
                </a:ext>
              </a:extLst>
            </p:cNvPr>
            <p:cNvSpPr txBox="1"/>
            <p:nvPr/>
          </p:nvSpPr>
          <p:spPr>
            <a:xfrm>
              <a:off x="0" y="-38100"/>
              <a:ext cx="4816593" cy="850900"/>
            </a:xfrm>
            <a:prstGeom prst="rect">
              <a:avLst/>
            </a:prstGeom>
            <a:grpFill/>
          </p:spPr>
          <p:txBody>
            <a:bodyPr lIns="33867" tIns="33867" rIns="33867" bIns="33867" rtlCol="0" anchor="ctr"/>
            <a:lstStyle/>
            <a:p>
              <a:pPr algn="ctr">
                <a:lnSpc>
                  <a:spcPts val="1773"/>
                </a:lnSpc>
              </a:pPr>
              <a:endParaRPr sz="1200"/>
            </a:p>
          </p:txBody>
        </p:sp>
      </p:grpSp>
      <p:sp>
        <p:nvSpPr>
          <p:cNvPr id="22" name="TextBox 16">
            <a:extLst>
              <a:ext uri="{FF2B5EF4-FFF2-40B4-BE49-F238E27FC236}">
                <a16:creationId xmlns:a16="http://schemas.microsoft.com/office/drawing/2014/main" id="{57709F9C-7495-4CC8-CE6F-A541C75DAE93}"/>
              </a:ext>
            </a:extLst>
          </p:cNvPr>
          <p:cNvSpPr txBox="1"/>
          <p:nvPr/>
        </p:nvSpPr>
        <p:spPr>
          <a:xfrm>
            <a:off x="6299363" y="3092029"/>
            <a:ext cx="6012883" cy="312008"/>
          </a:xfrm>
          <a:prstGeom prst="rect">
            <a:avLst/>
          </a:prstGeom>
        </p:spPr>
        <p:txBody>
          <a:bodyPr wrap="square" lIns="0" tIns="0" rIns="0" bIns="0" rtlCol="0" anchor="t">
            <a:spAutoFit/>
          </a:bodyPr>
          <a:lstStyle/>
          <a:p>
            <a:pPr>
              <a:lnSpc>
                <a:spcPts val="2599"/>
              </a:lnSpc>
              <a:spcBef>
                <a:spcPct val="0"/>
              </a:spcBef>
            </a:pPr>
            <a:r>
              <a:rPr lang="en-US" sz="2133" b="1" dirty="0">
                <a:solidFill>
                  <a:srgbClr val="1A3B5C"/>
                </a:solidFill>
                <a:latin typeface="Open Sans 2 Bold"/>
                <a:ea typeface="Open Sans 2 Bold"/>
                <a:cs typeface="Open Sans 2 Bold"/>
                <a:sym typeface="Open Sans 2 Bold"/>
              </a:rPr>
              <a:t>How </a:t>
            </a:r>
            <a:r>
              <a:rPr lang="en-US" sz="2133" b="1" dirty="0" err="1">
                <a:solidFill>
                  <a:srgbClr val="1A3B5C"/>
                </a:solidFill>
                <a:latin typeface="Open Sans 2 Bold"/>
                <a:ea typeface="Open Sans 2 Bold"/>
                <a:cs typeface="Open Sans 2 Bold"/>
                <a:sym typeface="Open Sans 2 Bold"/>
              </a:rPr>
              <a:t>TPGi</a:t>
            </a:r>
            <a:r>
              <a:rPr lang="en-US" sz="2133" b="1" dirty="0">
                <a:solidFill>
                  <a:srgbClr val="1A3B5C"/>
                </a:solidFill>
                <a:latin typeface="Open Sans 2 Bold"/>
                <a:ea typeface="Open Sans 2 Bold"/>
                <a:cs typeface="Open Sans 2 Bold"/>
                <a:sym typeface="Open Sans 2 Bold"/>
              </a:rPr>
              <a:t> Can Support Your Next Steps</a:t>
            </a:r>
          </a:p>
        </p:txBody>
      </p:sp>
      <p:sp>
        <p:nvSpPr>
          <p:cNvPr id="20" name="TextBox 16">
            <a:extLst>
              <a:ext uri="{FF2B5EF4-FFF2-40B4-BE49-F238E27FC236}">
                <a16:creationId xmlns:a16="http://schemas.microsoft.com/office/drawing/2014/main" id="{50CCD12E-2E15-0689-88A9-31C6F4B6940A}"/>
              </a:ext>
            </a:extLst>
          </p:cNvPr>
          <p:cNvSpPr txBox="1"/>
          <p:nvPr/>
        </p:nvSpPr>
        <p:spPr>
          <a:xfrm>
            <a:off x="6349822" y="3562355"/>
            <a:ext cx="5556024" cy="1970219"/>
          </a:xfrm>
          <a:prstGeom prst="rect">
            <a:avLst/>
          </a:prstGeom>
        </p:spPr>
        <p:txBody>
          <a:bodyPr wrap="square" lIns="0" tIns="0" rIns="0" bIns="0" rtlCol="0" anchor="t">
            <a:spAutoFit/>
          </a:bodyPr>
          <a:lstStyle/>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Comprehensive Digital Accessibility Audits</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VPAT creation</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UX and Accessibility Strategy Consultancy</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Automated Testing with </a:t>
            </a:r>
            <a:r>
              <a:rPr lang="en-US" sz="1600" i="1"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ARC</a:t>
            </a: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 Platform</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Accessibility Training</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Self-Service Kiosk &amp; Testing Solutions</a:t>
            </a:r>
          </a:p>
        </p:txBody>
      </p:sp>
      <p:cxnSp>
        <p:nvCxnSpPr>
          <p:cNvPr id="23" name="Straight Connector 22">
            <a:extLst>
              <a:ext uri="{FF2B5EF4-FFF2-40B4-BE49-F238E27FC236}">
                <a16:creationId xmlns:a16="http://schemas.microsoft.com/office/drawing/2014/main" id="{01052FBB-21F0-1947-695E-9DCEADF4E7C0}"/>
              </a:ext>
              <a:ext uri="{C183D7F6-B498-43B3-948B-1728B52AA6E4}">
                <adec:decorative xmlns:adec="http://schemas.microsoft.com/office/drawing/2017/decorative" val="1"/>
              </a:ext>
            </a:extLst>
          </p:cNvPr>
          <p:cNvCxnSpPr>
            <a:cxnSpLocks/>
          </p:cNvCxnSpPr>
          <p:nvPr/>
        </p:nvCxnSpPr>
        <p:spPr>
          <a:xfrm>
            <a:off x="6349822" y="1298185"/>
            <a:ext cx="4848910" cy="0"/>
          </a:xfrm>
          <a:prstGeom prst="line">
            <a:avLst/>
          </a:prstGeom>
          <a:ln w="47625">
            <a:solidFill>
              <a:srgbClr val="4876B7"/>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C733C96-9B9C-C33B-B464-3753CAE58DC3}"/>
              </a:ext>
              <a:ext uri="{C183D7F6-B498-43B3-948B-1728B52AA6E4}">
                <adec:decorative xmlns:adec="http://schemas.microsoft.com/office/drawing/2017/decorative" val="1"/>
              </a:ext>
            </a:extLst>
          </p:cNvPr>
          <p:cNvCxnSpPr>
            <a:cxnSpLocks/>
          </p:cNvCxnSpPr>
          <p:nvPr/>
        </p:nvCxnSpPr>
        <p:spPr>
          <a:xfrm>
            <a:off x="6349822" y="3515087"/>
            <a:ext cx="4848910" cy="0"/>
          </a:xfrm>
          <a:prstGeom prst="line">
            <a:avLst/>
          </a:prstGeom>
          <a:ln w="47625">
            <a:solidFill>
              <a:srgbClr val="4876B7"/>
            </a:solidFill>
          </a:ln>
        </p:spPr>
        <p:style>
          <a:lnRef idx="1">
            <a:schemeClr val="accent1"/>
          </a:lnRef>
          <a:fillRef idx="0">
            <a:schemeClr val="accent1"/>
          </a:fillRef>
          <a:effectRef idx="0">
            <a:schemeClr val="accent1"/>
          </a:effectRef>
          <a:fontRef idx="minor">
            <a:schemeClr val="tx1"/>
          </a:fontRef>
        </p:style>
      </p:cxnSp>
      <p:sp>
        <p:nvSpPr>
          <p:cNvPr id="12" name="Freeform 12" descr="TPGi">
            <a:extLst>
              <a:ext uri="{FF2B5EF4-FFF2-40B4-BE49-F238E27FC236}">
                <a16:creationId xmlns:a16="http://schemas.microsoft.com/office/drawing/2014/main" id="{4D5E05A8-8DA1-B3B5-2D08-597F011D9506}"/>
              </a:ext>
            </a:extLst>
          </p:cNvPr>
          <p:cNvSpPr/>
          <p:nvPr/>
        </p:nvSpPr>
        <p:spPr>
          <a:xfrm>
            <a:off x="304800" y="6335918"/>
            <a:ext cx="937552" cy="395082"/>
          </a:xfrm>
          <a:custGeom>
            <a:avLst/>
            <a:gdLst/>
            <a:ahLst/>
            <a:cxnLst/>
            <a:rect l="l" t="t" r="r" b="b"/>
            <a:pathLst>
              <a:path w="1406328" h="592623">
                <a:moveTo>
                  <a:pt x="0" y="0"/>
                </a:moveTo>
                <a:lnTo>
                  <a:pt x="1406328" y="0"/>
                </a:lnTo>
                <a:lnTo>
                  <a:pt x="1406328" y="592623"/>
                </a:lnTo>
                <a:lnTo>
                  <a:pt x="0" y="592623"/>
                </a:lnTo>
                <a:lnTo>
                  <a:pt x="0" y="0"/>
                </a:lnTo>
                <a:close/>
              </a:path>
            </a:pathLst>
          </a:custGeom>
          <a:blipFill>
            <a:blip r:embed="rId2"/>
            <a:stretch>
              <a:fillRect/>
            </a:stretch>
          </a:blipFill>
        </p:spPr>
        <p:txBody>
          <a:bodyPr/>
          <a:lstStyle/>
          <a:p>
            <a:endParaRPr lang="en-US" sz="1200"/>
          </a:p>
        </p:txBody>
      </p:sp>
      <p:sp>
        <p:nvSpPr>
          <p:cNvPr id="16" name="TextBox 13">
            <a:extLst>
              <a:ext uri="{FF2B5EF4-FFF2-40B4-BE49-F238E27FC236}">
                <a16:creationId xmlns:a16="http://schemas.microsoft.com/office/drawing/2014/main" id="{D7F3C1CD-D398-203A-43D3-307E988735A7}"/>
              </a:ext>
            </a:extLst>
          </p:cNvPr>
          <p:cNvSpPr txBox="1"/>
          <p:nvPr/>
        </p:nvSpPr>
        <p:spPr>
          <a:xfrm>
            <a:off x="7975600" y="6070600"/>
            <a:ext cx="5319029" cy="677493"/>
          </a:xfrm>
          <a:prstGeom prst="rect">
            <a:avLst/>
          </a:prstGeom>
        </p:spPr>
        <p:txBody>
          <a:bodyPr wrap="square" lIns="0" tIns="0" rIns="0" bIns="0" rtlCol="0" anchor="t">
            <a:spAutoFit/>
          </a:bodyPr>
          <a:lstStyle/>
          <a:p>
            <a:pPr>
              <a:lnSpc>
                <a:spcPts val="6400"/>
              </a:lnSpc>
              <a:spcBef>
                <a:spcPct val="0"/>
              </a:spcBef>
            </a:pPr>
            <a:r>
              <a:rPr lang="en-US" sz="2133" dirty="0">
                <a:solidFill>
                  <a:schemeClr val="bg1"/>
                </a:solidFill>
                <a:latin typeface="Open Sans 2"/>
                <a:ea typeface="Open Sans 2"/>
                <a:cs typeface="Open Sans 2"/>
                <a:sym typeface="Open Sans 2"/>
              </a:rPr>
              <a:t>Your Accessibility Partner</a:t>
            </a:r>
          </a:p>
        </p:txBody>
      </p:sp>
    </p:spTree>
    <p:extLst>
      <p:ext uri="{BB962C8B-B14F-4D97-AF65-F5344CB8AC3E}">
        <p14:creationId xmlns:p14="http://schemas.microsoft.com/office/powerpoint/2010/main" val="3966508639"/>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A3B5B"/>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48E0838-431D-ED42-973B-2400F03E26B6}"/>
              </a:ext>
            </a:extLst>
          </p:cNvPr>
          <p:cNvSpPr txBox="1">
            <a:spLocks noGrp="1"/>
          </p:cNvSpPr>
          <p:nvPr>
            <p:ph type="title" idx="4294967295"/>
          </p:nvPr>
        </p:nvSpPr>
        <p:spPr>
          <a:xfrm>
            <a:off x="2636200" y="1254444"/>
            <a:ext cx="6919600" cy="19858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spc="-200"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7200" b="1" i="0" u="none" strike="noStrike" kern="1200" cap="none" spc="-200" normalizeH="0" baseline="0" noProof="0" dirty="0">
                <a:ln>
                  <a:noFill/>
                </a:ln>
                <a:solidFill>
                  <a:schemeClr val="bg1"/>
                </a:solidFill>
                <a:effectLst/>
                <a:uLnTx/>
                <a:uFillTx/>
                <a:latin typeface="Open Sans" panose="020B0606030504020204" pitchFamily="34" charset="0"/>
                <a:ea typeface="Open Sans" panose="020B0606030504020204" pitchFamily="34" charset="0"/>
                <a:cs typeface="Open Sans" panose="020B0606030504020204" pitchFamily="34" charset="0"/>
              </a:rPr>
              <a:t>Questions</a:t>
            </a:r>
          </a:p>
        </p:txBody>
      </p:sp>
      <p:pic>
        <p:nvPicPr>
          <p:cNvPr id="3" name="Graphic 2" descr="Badge Question Mark with solid fill">
            <a:extLst>
              <a:ext uri="{FF2B5EF4-FFF2-40B4-BE49-F238E27FC236}">
                <a16:creationId xmlns:a16="http://schemas.microsoft.com/office/drawing/2014/main" id="{1D4C300E-A5ED-4842-B7E9-2AC4ADC221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55457" y="3039753"/>
            <a:ext cx="2881086" cy="2881086"/>
          </a:xfrm>
          <a:prstGeom prst="rect">
            <a:avLst/>
          </a:prstGeom>
        </p:spPr>
      </p:pic>
    </p:spTree>
    <p:extLst>
      <p:ext uri="{BB962C8B-B14F-4D97-AF65-F5344CB8AC3E}">
        <p14:creationId xmlns:p14="http://schemas.microsoft.com/office/powerpoint/2010/main" val="45511366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Overview of the new ADA Title II Rule</a:t>
            </a:r>
          </a:p>
        </p:txBody>
      </p:sp>
    </p:spTree>
    <p:extLst>
      <p:ext uri="{BB962C8B-B14F-4D97-AF65-F5344CB8AC3E}">
        <p14:creationId xmlns:p14="http://schemas.microsoft.com/office/powerpoint/2010/main" val="364877686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C49DF-AF82-4F3C-90C1-545542E5ED0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E9270A-2D13-47B4-C498-88DC85157BCE}"/>
              </a:ext>
            </a:extLst>
          </p:cNvPr>
          <p:cNvSpPr>
            <a:spLocks noGrp="1"/>
          </p:cNvSpPr>
          <p:nvPr>
            <p:ph type="title"/>
          </p:nvPr>
        </p:nvSpPr>
        <p:spPr/>
        <p:txBody>
          <a:bodyPr>
            <a:noAutofit/>
          </a:bodyPr>
          <a:lstStyle/>
          <a:p>
            <a:r>
              <a:rPr lang="en-GB" sz="4800" dirty="0"/>
              <a:t>Title II of the ADA</a:t>
            </a:r>
          </a:p>
        </p:txBody>
      </p:sp>
      <p:sp>
        <p:nvSpPr>
          <p:cNvPr id="5" name="Content Placeholder 4">
            <a:extLst>
              <a:ext uri="{FF2B5EF4-FFF2-40B4-BE49-F238E27FC236}">
                <a16:creationId xmlns:a16="http://schemas.microsoft.com/office/drawing/2014/main" id="{398B4363-1DBC-AC25-2739-06C48A1262DD}"/>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US" sz="2000" kern="0" dirty="0"/>
              <a:t>The original text of Title II of the ADA (1990) says: </a:t>
            </a:r>
          </a:p>
          <a:p>
            <a:pPr marL="708660" lvl="2" indent="-342900">
              <a:buClr>
                <a:schemeClr val="tx1"/>
              </a:buClr>
              <a:buFont typeface="Wingdings" panose="05000000000000000000" pitchFamily="2" charset="2"/>
              <a:buChar char="§"/>
            </a:pPr>
            <a:r>
              <a:rPr lang="en-US" sz="2000" kern="0" dirty="0">
                <a:latin typeface="Calibri" panose="020F0502020204030204" pitchFamily="34" charset="0"/>
                <a:cs typeface="Calibri" panose="020F0502020204030204" pitchFamily="34" charset="0"/>
              </a:rPr>
              <a:t>“Subject to the provisions of this subchapter, </a:t>
            </a:r>
            <a:r>
              <a:rPr lang="en-US" sz="2000" b="1" kern="0" dirty="0">
                <a:latin typeface="Calibri" panose="020F0502020204030204" pitchFamily="34" charset="0"/>
                <a:cs typeface="Calibri" panose="020F0502020204030204" pitchFamily="34" charset="0"/>
              </a:rPr>
              <a:t>no qualified individual with a disability shall</a:t>
            </a:r>
            <a:r>
              <a:rPr lang="en-US" sz="2000" kern="0" dirty="0">
                <a:latin typeface="Calibri" panose="020F0502020204030204" pitchFamily="34" charset="0"/>
                <a:cs typeface="Calibri" panose="020F0502020204030204" pitchFamily="34" charset="0"/>
              </a:rPr>
              <a:t>, by reason of such disability, </a:t>
            </a:r>
            <a:r>
              <a:rPr lang="en-US" sz="2000" b="1" kern="0" dirty="0">
                <a:latin typeface="Calibri" panose="020F0502020204030204" pitchFamily="34" charset="0"/>
                <a:cs typeface="Calibri" panose="020F0502020204030204" pitchFamily="34" charset="0"/>
              </a:rPr>
              <a:t>be excluded from participation in or be denied the benefits of</a:t>
            </a:r>
            <a:r>
              <a:rPr lang="en-US" sz="2000" kern="0" dirty="0">
                <a:latin typeface="Calibri" panose="020F0502020204030204" pitchFamily="34" charset="0"/>
                <a:cs typeface="Calibri" panose="020F0502020204030204" pitchFamily="34" charset="0"/>
              </a:rPr>
              <a:t> the services, programs, or activities of a public entity, or </a:t>
            </a:r>
            <a:r>
              <a:rPr lang="en-US" sz="2000" b="1" kern="0" dirty="0">
                <a:latin typeface="Calibri" panose="020F0502020204030204" pitchFamily="34" charset="0"/>
                <a:cs typeface="Calibri" panose="020F0502020204030204" pitchFamily="34" charset="0"/>
              </a:rPr>
              <a:t>be subjected to discrimination </a:t>
            </a:r>
            <a:r>
              <a:rPr lang="en-US" sz="2000" kern="0" dirty="0">
                <a:latin typeface="Calibri" panose="020F0502020204030204" pitchFamily="34" charset="0"/>
                <a:cs typeface="Calibri" panose="020F0502020204030204" pitchFamily="34" charset="0"/>
              </a:rPr>
              <a:t>by any such entity.”</a:t>
            </a:r>
          </a:p>
          <a:p>
            <a:pPr marL="342900" lvl="1" indent="-342900">
              <a:buClr>
                <a:schemeClr val="tx1"/>
              </a:buClr>
              <a:buFont typeface="Wingdings" panose="05000000000000000000" pitchFamily="2" charset="2"/>
              <a:buChar char="§"/>
            </a:pPr>
            <a:r>
              <a:rPr lang="en-GB" sz="2000" kern="0" dirty="0"/>
              <a:t>“Public entities” covered by Title II mean state and local governments and organizations and agencies funded by state and local governments</a:t>
            </a:r>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10683511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F94F5-BBD5-2E2B-851F-CF2DB8BB497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6D24F0E-74C6-4B69-4C0D-9915C636B397}"/>
              </a:ext>
            </a:extLst>
          </p:cNvPr>
          <p:cNvSpPr>
            <a:spLocks noGrp="1"/>
          </p:cNvSpPr>
          <p:nvPr>
            <p:ph type="title"/>
          </p:nvPr>
        </p:nvSpPr>
        <p:spPr/>
        <p:txBody>
          <a:bodyPr>
            <a:noAutofit/>
          </a:bodyPr>
          <a:lstStyle/>
          <a:p>
            <a:r>
              <a:rPr lang="en-GB" sz="4800" dirty="0"/>
              <a:t>Examples of public entities</a:t>
            </a:r>
          </a:p>
        </p:txBody>
      </p:sp>
      <p:sp>
        <p:nvSpPr>
          <p:cNvPr id="5" name="Content Placeholder 4">
            <a:extLst>
              <a:ext uri="{FF2B5EF4-FFF2-40B4-BE49-F238E27FC236}">
                <a16:creationId xmlns:a16="http://schemas.microsoft.com/office/drawing/2014/main" id="{CE1F3E25-5FF7-6505-BF8B-16CBDF7E954F}"/>
              </a:ext>
            </a:extLst>
          </p:cNvPr>
          <p:cNvSpPr>
            <a:spLocks noGrp="1"/>
          </p:cNvSpPr>
          <p:nvPr>
            <p:ph idx="1"/>
          </p:nvPr>
        </p:nvSpPr>
        <p:spPr>
          <a:xfrm>
            <a:off x="1066800" y="2069432"/>
            <a:ext cx="10058400" cy="4671337"/>
          </a:xfrm>
        </p:spPr>
        <p:txBody>
          <a:bodyPr>
            <a:normAutofit fontScale="92500" lnSpcReduction="10000"/>
          </a:bodyPr>
          <a:lstStyle/>
          <a:p>
            <a:pPr marL="708660" lvl="2" indent="-342900">
              <a:buClr>
                <a:schemeClr val="tx1"/>
              </a:buClr>
              <a:buFont typeface="Wingdings" panose="05000000000000000000" pitchFamily="2" charset="2"/>
              <a:buChar char="§"/>
            </a:pPr>
            <a:r>
              <a:rPr lang="en-US" sz="1900" kern="0" dirty="0"/>
              <a:t>Public schools, community colleges, and public universities</a:t>
            </a:r>
          </a:p>
          <a:p>
            <a:pPr marL="708660" lvl="2" indent="-342900">
              <a:buClr>
                <a:schemeClr val="tx1"/>
              </a:buClr>
              <a:buFont typeface="Wingdings" panose="05000000000000000000" pitchFamily="2" charset="2"/>
              <a:buChar char="§"/>
            </a:pPr>
            <a:r>
              <a:rPr lang="en-US" sz="1900" dirty="0"/>
              <a:t>Public hospitals and public healthcare clinics</a:t>
            </a:r>
            <a:endParaRPr lang="en-US" sz="1900" kern="0" dirty="0"/>
          </a:p>
          <a:p>
            <a:pPr marL="708660" lvl="2" indent="-342900">
              <a:buClr>
                <a:schemeClr val="tx1"/>
              </a:buClr>
              <a:buFont typeface="Wingdings" panose="05000000000000000000" pitchFamily="2" charset="2"/>
              <a:buChar char="§"/>
            </a:pPr>
            <a:r>
              <a:rPr lang="en-US" sz="1900" dirty="0"/>
              <a:t>State and local elections offices</a:t>
            </a:r>
          </a:p>
          <a:p>
            <a:pPr marL="708660" lvl="2" indent="-342900">
              <a:buClr>
                <a:schemeClr val="tx1"/>
              </a:buClr>
              <a:buFont typeface="Wingdings" panose="05000000000000000000" pitchFamily="2" charset="2"/>
              <a:buChar char="§"/>
            </a:pPr>
            <a:r>
              <a:rPr lang="en-US" sz="1900" dirty="0"/>
              <a:t>Public transit agencies</a:t>
            </a:r>
          </a:p>
          <a:p>
            <a:pPr marL="708660" lvl="2" indent="-342900">
              <a:buClr>
                <a:schemeClr val="tx1"/>
              </a:buClr>
              <a:buFont typeface="Wingdings" panose="05000000000000000000" pitchFamily="2" charset="2"/>
              <a:buChar char="§"/>
            </a:pPr>
            <a:r>
              <a:rPr lang="en-US" sz="1900" dirty="0"/>
              <a:t>State and local police departments</a:t>
            </a:r>
          </a:p>
          <a:p>
            <a:pPr marL="708660" lvl="2" indent="-342900">
              <a:buClr>
                <a:schemeClr val="tx1"/>
              </a:buClr>
              <a:buFont typeface="Wingdings" panose="05000000000000000000" pitchFamily="2" charset="2"/>
              <a:buChar char="§"/>
            </a:pPr>
            <a:r>
              <a:rPr lang="en-US" sz="1900" dirty="0"/>
              <a:t>State and local courts</a:t>
            </a:r>
          </a:p>
          <a:p>
            <a:pPr marL="708660" lvl="2" indent="-342900">
              <a:buClr>
                <a:schemeClr val="tx1"/>
              </a:buClr>
              <a:buFont typeface="Wingdings" panose="05000000000000000000" pitchFamily="2" charset="2"/>
              <a:buChar char="§"/>
            </a:pPr>
            <a:r>
              <a:rPr lang="en-US" sz="1900" dirty="0"/>
              <a:t>Public libraries</a:t>
            </a:r>
          </a:p>
          <a:p>
            <a:pPr marL="365760" lvl="2" indent="0">
              <a:buClr>
                <a:schemeClr val="tx1"/>
              </a:buClr>
              <a:buNone/>
            </a:pPr>
            <a:r>
              <a:rPr lang="en-US" sz="1900" kern="0" dirty="0">
                <a:hlinkClick r:id="rId3"/>
              </a:rPr>
              <a:t>Fact Sheet: New Rule on the Accessibility of Web Content and Mobile Apps Provided by State and Local Governments</a:t>
            </a:r>
            <a:endParaRPr lang="en-GB" sz="19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01859538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intent of the new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lnSpcReduction="10000"/>
          </a:bodyPr>
          <a:lstStyle/>
          <a:p>
            <a:pPr marL="342900" lvl="1" indent="-342900">
              <a:buClr>
                <a:schemeClr val="tx1"/>
              </a:buClr>
              <a:buFont typeface="Wingdings" panose="05000000000000000000" pitchFamily="2" charset="2"/>
              <a:buChar char="§"/>
            </a:pPr>
            <a:r>
              <a:rPr lang="en-US" sz="2000" kern="0" dirty="0"/>
              <a:t>The Department of Justice has always maintained that ADA Title II applies to services and programs provided through websites and mobile apps </a:t>
            </a:r>
          </a:p>
          <a:p>
            <a:pPr marL="342900" lvl="1" indent="-342900">
              <a:buClr>
                <a:schemeClr val="tx1"/>
              </a:buClr>
              <a:buFont typeface="Wingdings" panose="05000000000000000000" pitchFamily="2" charset="2"/>
              <a:buChar char="§"/>
            </a:pPr>
            <a:r>
              <a:rPr lang="en-GB" sz="2000" kern="0" dirty="0"/>
              <a:t>The 2024 web content and mobile app accessibility rule reinforces this position</a:t>
            </a:r>
          </a:p>
          <a:p>
            <a:pPr marL="342900" lvl="1" indent="-342900">
              <a:buClr>
                <a:schemeClr val="tx1"/>
              </a:buClr>
              <a:buFont typeface="Wingdings" panose="05000000000000000000" pitchFamily="2" charset="2"/>
              <a:buChar char="§"/>
            </a:pPr>
            <a:r>
              <a:rPr lang="en-GB" sz="2000" kern="0" dirty="0"/>
              <a:t>It adds language to the ADA Title II regulation to provide clarity to covered organizations on how they can meet their ADA responsibilities when providing services and programs through websites and mobile apps</a:t>
            </a:r>
          </a:p>
          <a:p>
            <a:pPr marL="708660" lvl="2" indent="-342900">
              <a:buClr>
                <a:schemeClr val="tx1"/>
              </a:buClr>
              <a:buFont typeface="Wingdings" panose="05000000000000000000" pitchFamily="2" charset="2"/>
              <a:buChar char="§"/>
            </a:pPr>
            <a:r>
              <a:rPr lang="en-GB" sz="2000" kern="0" dirty="0"/>
              <a:t>The rule’s intention is not to reduce protection for people with disabilities where other applicable laws or regulations may provide a higher level of protection</a:t>
            </a:r>
          </a:p>
          <a:p>
            <a:pPr marL="708660" lvl="2" indent="-342900">
              <a:buClr>
                <a:schemeClr val="tx1"/>
              </a:buClr>
              <a:buFont typeface="Wingdings" panose="05000000000000000000" pitchFamily="2" charset="2"/>
              <a:buChar char="§"/>
            </a:pPr>
            <a:r>
              <a:rPr lang="en-GB" sz="2000" kern="0" dirty="0"/>
              <a:t>So an applicable state law with more stringent accessibility requirements would take precedence</a:t>
            </a:r>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69184983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technologies are covered by the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Web content:</a:t>
            </a:r>
          </a:p>
          <a:p>
            <a:pPr marL="708660" lvl="2" indent="-342900">
              <a:buClr>
                <a:schemeClr val="tx1"/>
              </a:buClr>
              <a:buFont typeface="Wingdings" panose="05000000000000000000" pitchFamily="2" charset="2"/>
              <a:buChar char="§"/>
            </a:pPr>
            <a:r>
              <a:rPr lang="en-GB" sz="2000" kern="0" dirty="0"/>
              <a:t>HTML webpages, including embedded audio and video</a:t>
            </a:r>
          </a:p>
          <a:p>
            <a:pPr marL="708660" lvl="2" indent="-342900">
              <a:buClr>
                <a:schemeClr val="tx1"/>
              </a:buClr>
              <a:buFont typeface="Wingdings" panose="05000000000000000000" pitchFamily="2" charset="2"/>
              <a:buChar char="§"/>
            </a:pPr>
            <a:r>
              <a:rPr lang="en-GB" sz="2000" kern="0" dirty="0"/>
              <a:t>Digital documents (e.g. Word, PowerPoint, PDF) made available through the web</a:t>
            </a:r>
          </a:p>
          <a:p>
            <a:pPr marL="342900" lvl="1" indent="-342900">
              <a:buClr>
                <a:schemeClr val="tx1"/>
              </a:buClr>
              <a:buFont typeface="Wingdings" panose="05000000000000000000" pitchFamily="2" charset="2"/>
              <a:buChar char="§"/>
            </a:pPr>
            <a:r>
              <a:rPr lang="en-GB" sz="2000" kern="0" dirty="0"/>
              <a:t>Mobile apps</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83644667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is the technical accessibility requirement?</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Covered web content and mobile apps must meet </a:t>
            </a:r>
            <a:r>
              <a:rPr lang="en-GB" sz="2000" b="1" kern="0" dirty="0"/>
              <a:t>Web Content Accessibility Guidelines (WCAG) 2.1 Level AA</a:t>
            </a:r>
          </a:p>
          <a:p>
            <a:pPr marL="708660" lvl="2" indent="-342900">
              <a:buClr>
                <a:schemeClr val="tx1"/>
              </a:buClr>
              <a:buFont typeface="Wingdings" panose="05000000000000000000" pitchFamily="2" charset="2"/>
              <a:buChar char="§"/>
            </a:pPr>
            <a:r>
              <a:rPr lang="en-GB" sz="2000" kern="0" dirty="0"/>
              <a:t>Although this is one version older than the latest version of WCAG, there’s nothing in the rule to stop organizations adopting WCAG 2.2</a:t>
            </a:r>
          </a:p>
          <a:p>
            <a:pPr marL="708660" lvl="2" indent="-342900">
              <a:buClr>
                <a:schemeClr val="tx1"/>
              </a:buClr>
              <a:buFont typeface="Wingdings" panose="05000000000000000000" pitchFamily="2" charset="2"/>
              <a:buChar char="§"/>
            </a:pPr>
            <a:r>
              <a:rPr lang="en-GB" sz="2000" kern="0" dirty="0"/>
              <a:t>The </a:t>
            </a:r>
            <a:r>
              <a:rPr lang="en-GB" sz="2000" kern="0" dirty="0" err="1"/>
              <a:t>DoJ</a:t>
            </a:r>
            <a:r>
              <a:rPr lang="en-GB" sz="2000" kern="0" dirty="0"/>
              <a:t> could not issue a rule that refers to the “latest version” of a standard </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866424363"/>
      </p:ext>
    </p:extLst>
  </p:cSld>
  <p:clrMapOvr>
    <a:masterClrMapping/>
  </p:clrMapOvr>
  <p:transition>
    <p:fade/>
  </p:transition>
</p:sld>
</file>

<file path=ppt/theme/theme1.xml><?xml version="1.0" encoding="utf-8"?>
<a:theme xmlns:a="http://schemas.openxmlformats.org/drawingml/2006/main" name="Office Theme">
  <a:themeElements>
    <a:clrScheme name="TPG Colors">
      <a:dk1>
        <a:srgbClr val="1C75BC"/>
      </a:dk1>
      <a:lt1>
        <a:srgbClr val="FFFFFF"/>
      </a:lt1>
      <a:dk2>
        <a:srgbClr val="666666"/>
      </a:dk2>
      <a:lt2>
        <a:srgbClr val="FCB316"/>
      </a:lt2>
      <a:accent1>
        <a:srgbClr val="DFDFDF"/>
      </a:accent1>
      <a:accent2>
        <a:srgbClr val="DA1640"/>
      </a:accent2>
      <a:accent3>
        <a:srgbClr val="20B74A"/>
      </a:accent3>
      <a:accent4>
        <a:srgbClr val="46BFCE"/>
      </a:accent4>
      <a:accent5>
        <a:srgbClr val="8F2653"/>
      </a:accent5>
      <a:accent6>
        <a:srgbClr val="148790"/>
      </a:accent6>
      <a:hlink>
        <a:srgbClr val="1C75BC"/>
      </a:hlink>
      <a:folHlink>
        <a:srgbClr val="6239B4"/>
      </a:folHlink>
    </a:clrScheme>
    <a:fontScheme name="TPG Font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mtClean="0">
            <a:solidFill>
              <a:schemeClr val="bg1"/>
            </a:solidFill>
          </a:defRPr>
        </a:defPPr>
      </a:lstStyle>
    </a:txDef>
  </a:objectDefaults>
  <a:extraClrSchemeLst/>
  <a:extLst>
    <a:ext uri="{05A4C25C-085E-4340-85A3-A5531E510DB2}">
      <thm15:themeFamily xmlns:thm15="http://schemas.microsoft.com/office/thememl/2012/main" name="Real New template TPGi (002)  -  Read-Only" id="{3A9E05F6-C963-4FDF-A049-A7878B522062}" vid="{E839ECBB-1FC0-4F1E-B943-1FB4B6E53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9813ABFD76694AAE8E4BD4CFCA2539" ma:contentTypeVersion="7" ma:contentTypeDescription="Create a new document." ma:contentTypeScope="" ma:versionID="c3abc6363d09cb85930d38c440b5b1f5">
  <xsd:schema xmlns:xsd="http://www.w3.org/2001/XMLSchema" xmlns:xs="http://www.w3.org/2001/XMLSchema" xmlns:p="http://schemas.microsoft.com/office/2006/metadata/properties" xmlns:ns2="c40b3ee9-a4fa-4e11-9f21-2ac0abb0485f" targetNamespace="http://schemas.microsoft.com/office/2006/metadata/properties" ma:root="true" ma:fieldsID="162be38796175fa013f74ff4ef9be80f" ns2:_="">
    <xsd:import namespace="c40b3ee9-a4fa-4e11-9f21-2ac0abb048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0b3ee9-a4fa-4e11-9f21-2ac0abb04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59302F-A0F3-4199-8727-6AEDAD482C5F}">
  <ds:schemaRefs>
    <ds:schemaRef ds:uri="http://schemas.microsoft.com/office/2006/metadata/properties"/>
    <ds:schemaRef ds:uri="http://purl.org/dc/dcmitype/"/>
    <ds:schemaRef ds:uri="http://schemas.microsoft.com/office/infopath/2007/PartnerControls"/>
    <ds:schemaRef ds:uri="http://schemas.microsoft.com/office/2006/documentManagement/types"/>
    <ds:schemaRef ds:uri="c40b3ee9-a4fa-4e11-9f21-2ac0abb0485f"/>
    <ds:schemaRef ds:uri="http://www.w3.org/XML/1998/namespace"/>
    <ds:schemaRef ds:uri="http://schemas.openxmlformats.org/package/2006/metadata/core-properties"/>
    <ds:schemaRef ds:uri="http://purl.org/dc/terms/"/>
    <ds:schemaRef ds:uri="http://purl.org/dc/elements/1.1/"/>
  </ds:schemaRefs>
</ds:datastoreItem>
</file>

<file path=customXml/itemProps2.xml><?xml version="1.0" encoding="utf-8"?>
<ds:datastoreItem xmlns:ds="http://schemas.openxmlformats.org/officeDocument/2006/customXml" ds:itemID="{795A4516-9135-4B04-972C-643D99648D5F}">
  <ds:schemaRefs>
    <ds:schemaRef ds:uri="http://schemas.microsoft.com/sharepoint/v3/contenttype/forms"/>
  </ds:schemaRefs>
</ds:datastoreItem>
</file>

<file path=customXml/itemProps3.xml><?xml version="1.0" encoding="utf-8"?>
<ds:datastoreItem xmlns:ds="http://schemas.openxmlformats.org/officeDocument/2006/customXml" ds:itemID="{E3F74DF3-B02F-4FD3-AD5E-6F6AA80188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0b3ee9-a4fa-4e11-9f21-2ac0abb048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1835</Words>
  <Application>Microsoft Office PowerPoint</Application>
  <PresentationFormat>Widescreen</PresentationFormat>
  <Paragraphs>207</Paragraphs>
  <Slides>34</Slides>
  <Notes>32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HGGothicE</vt:lpstr>
      <vt:lpstr>Arial</vt:lpstr>
      <vt:lpstr>Calibri</vt:lpstr>
      <vt:lpstr>Courier New</vt:lpstr>
      <vt:lpstr>Open Sans</vt:lpstr>
      <vt:lpstr>Open Sans 2</vt:lpstr>
      <vt:lpstr>Open Sans 2 Bold</vt:lpstr>
      <vt:lpstr>Wingdings</vt:lpstr>
      <vt:lpstr>Office Theme</vt:lpstr>
      <vt:lpstr>Managing Risk and Improving UX: How to Prioritize ADA Title II Digital Accessibility Efforts</vt:lpstr>
      <vt:lpstr>Overview</vt:lpstr>
      <vt:lpstr>Prologue</vt:lpstr>
      <vt:lpstr>Overview of the new ADA Title II Rule</vt:lpstr>
      <vt:lpstr>Title II of the ADA</vt:lpstr>
      <vt:lpstr>Examples of public entities</vt:lpstr>
      <vt:lpstr>The intent of the new rule</vt:lpstr>
      <vt:lpstr>What technologies are covered by the rule?</vt:lpstr>
      <vt:lpstr>What is the technical accessibility requirement?</vt:lpstr>
      <vt:lpstr>Deadlines for compliance</vt:lpstr>
      <vt:lpstr>Exceptions on rule’s applicability</vt:lpstr>
      <vt:lpstr>Types of exceptions</vt:lpstr>
      <vt:lpstr>Other potential exceptions</vt:lpstr>
      <vt:lpstr>How does the rule support UX efforts?</vt:lpstr>
      <vt:lpstr>The rule provides a baseline set of accessibility requirements</vt:lpstr>
      <vt:lpstr>The rule encourages focus on user experience for people with disabilities</vt:lpstr>
      <vt:lpstr>Responding to the rule</vt:lpstr>
      <vt:lpstr>Leverage existing ADA processes</vt:lpstr>
      <vt:lpstr>Strategy for responding</vt:lpstr>
      <vt:lpstr>1 Assessing and addressing current state</vt:lpstr>
      <vt:lpstr>Inventory existing resources</vt:lpstr>
      <vt:lpstr>Evaluate existing resources</vt:lpstr>
      <vt:lpstr>Remediate existing resources</vt:lpstr>
      <vt:lpstr>Document remediation efforts</vt:lpstr>
      <vt:lpstr>2 Building organizational capacity</vt:lpstr>
      <vt:lpstr>Establishing shared ownership</vt:lpstr>
      <vt:lpstr>Ensuring a shared understanding</vt:lpstr>
      <vt:lpstr>Training and resources</vt:lpstr>
      <vt:lpstr>Recruitment and staff development</vt:lpstr>
      <vt:lpstr>Accessibility in third-party supplier relationships</vt:lpstr>
      <vt:lpstr>Communication</vt:lpstr>
      <vt:lpstr>Useful official resources</vt:lpstr>
      <vt:lpstr>Turn Today’s Insights Into Action!</vt:lpstr>
      <vt:lpstr>Questions</vt:lpstr>
    </vt:vector>
  </TitlesOfParts>
  <Company>TPGi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 Title II Web Content Mobile App Accessibility 2025-06-25</dc:title>
  <dc:creator>David Sloan</dc:creator>
  <cp:lastModifiedBy>David Sloan</cp:lastModifiedBy>
  <cp:revision>60</cp:revision>
  <dcterms:created xsi:type="dcterms:W3CDTF">2021-01-15T13:22:52Z</dcterms:created>
  <dcterms:modified xsi:type="dcterms:W3CDTF">2025-06-25T15:31:46Z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0x010100C29813ABFD76694AAE8E4BD4CFCA2539</vt:lpwstr>
  </property>
</Properties>
</file>