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364" r:id="rId5"/>
    <p:sldId id="1024" r:id="rId6"/>
    <p:sldId id="1025" r:id="rId7"/>
    <p:sldId id="1026" r:id="rId8"/>
    <p:sldId id="1034" r:id="rId9"/>
    <p:sldId id="1035" r:id="rId10"/>
    <p:sldId id="1029" r:id="rId11"/>
    <p:sldId id="1027" r:id="rId12"/>
    <p:sldId id="1028" r:id="rId13"/>
    <p:sldId id="1030" r:id="rId14"/>
    <p:sldId id="1033" r:id="rId15"/>
    <p:sldId id="1031" r:id="rId16"/>
    <p:sldId id="1032" r:id="rId17"/>
    <p:sldId id="10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E8EE30-328A-3869-DD55-031E528C52AC}" name="Mitchell Evan" initials="ME" userId="S::mevan@tpgi.com::ff278e32-69be-434a-aa10-d0846bac5285" providerId="AD"/>
  <p188:author id="{1DAFFC31-B6C1-9289-09CD-CEB1140AA4DB}" name="David Swallow" initials="DMS" userId="David Swallow" providerId="None"/>
  <p188:author id="{1B148351-4E98-4681-0B04-097CCD288518}" name="David Sloan" initials="DS" userId="S::dsloan@vispero.com::83457617-9068-47c0-a0a0-0b9c383fb32e" providerId="AD"/>
  <p188:author id="{5D8C4059-57B4-753F-94F3-83928ECCCD1B}" name="David Swallow" initials="DS" userId="S::dswallow@tpgi.com::585fda5d-5ea0-429e-82b6-aa96ff4becc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ravis Brown" initials="TB" lastIdx="14" clrIdx="6">
    <p:extLst>
      <p:ext uri="{19B8F6BF-5375-455C-9EA6-DF929625EA0E}">
        <p15:presenceInfo xmlns:p15="http://schemas.microsoft.com/office/powerpoint/2012/main" userId="S::tbrown@tpgi.com::b4a28253-2f7f-4f55-a8bc-05cd32e81a84" providerId="AD"/>
      </p:ext>
    </p:extLst>
  </p:cmAuthor>
  <p:cmAuthor id="1" name="Matt Feldman" initials="MF" lastIdx="1" clrIdx="0"/>
  <p:cmAuthor id="8" name="Brad Henry" initials="BH" lastIdx="4" clrIdx="7">
    <p:extLst>
      <p:ext uri="{19B8F6BF-5375-455C-9EA6-DF929625EA0E}">
        <p15:presenceInfo xmlns:p15="http://schemas.microsoft.com/office/powerpoint/2012/main" userId="S::bhenry@paciellogroup.onmicrosoft.com::4c2f4af8-75e4-4a56-bfc5-8095413d36a6" providerId="AD"/>
      </p:ext>
    </p:extLst>
  </p:cmAuthor>
  <p:cmAuthor id="2" name="Matt Feldman" initials="MF [2]" lastIdx="1" clrIdx="1"/>
  <p:cmAuthor id="3" name="Matt Feldman" initials="MF [3]" lastIdx="1" clrIdx="2"/>
  <p:cmAuthor id="4" name="Marissa Sapega" initials="MS" lastIdx="1" clrIdx="3">
    <p:extLst>
      <p:ext uri="{19B8F6BF-5375-455C-9EA6-DF929625EA0E}">
        <p15:presenceInfo xmlns:p15="http://schemas.microsoft.com/office/powerpoint/2012/main" userId="S::msapega@paciellogroup.onmicrosoft.com::2e4a50be-ddbe-47b0-91e7-d802e67350d0" providerId="AD"/>
      </p:ext>
    </p:extLst>
  </p:cmAuthor>
  <p:cmAuthor id="5" name="Marissa Sapega" initials="MS [2]" lastIdx="1" clrIdx="4">
    <p:extLst>
      <p:ext uri="{19B8F6BF-5375-455C-9EA6-DF929625EA0E}">
        <p15:presenceInfo xmlns:p15="http://schemas.microsoft.com/office/powerpoint/2012/main" userId="S::msapega@tpgi.com::0ec66201-f55b-4757-8792-6d236d6d6d24" providerId="AD"/>
      </p:ext>
    </p:extLst>
  </p:cmAuthor>
  <p:cmAuthor id="6" name="Hans Hillen" initials="HH" lastIdx="9" clrIdx="5">
    <p:extLst>
      <p:ext uri="{19B8F6BF-5375-455C-9EA6-DF929625EA0E}">
        <p15:presenceInfo xmlns:p15="http://schemas.microsoft.com/office/powerpoint/2012/main" userId="S::hhillen@tpgi.com::9f5ea6c4-68ba-48e2-baa1-68285eca04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B5B"/>
    <a:srgbClr val="FE663B"/>
    <a:srgbClr val="EB4D00"/>
    <a:srgbClr val="3877BB"/>
    <a:srgbClr val="D4E6F4"/>
    <a:srgbClr val="F9B317"/>
    <a:srgbClr val="941100"/>
    <a:srgbClr val="000000"/>
    <a:srgbClr val="31A2F1"/>
    <a:srgbClr val="623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1"/>
    <p:restoredTop sz="95820" autoAdjust="0"/>
  </p:normalViewPr>
  <p:slideViewPr>
    <p:cSldViewPr snapToGrid="0">
      <p:cViewPr varScale="1">
        <p:scale>
          <a:sx n="149" d="100"/>
          <a:sy n="149" d="100"/>
        </p:scale>
        <p:origin x="176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488D9-06FB-6543-BBFF-1738237CD9EF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55CA1-8AB9-7F4B-8B56-30FA76A04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9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29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21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3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8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2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7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3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0D102-BAEE-8FBD-59A1-7F6BB5D6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AE7DF6-ADEE-A858-44BE-8777B9390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0C3FA-CF80-5203-D4C2-63B4EC108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C636F-CC79-BEC7-DD5E-518ABAE37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2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0D102-BAEE-8FBD-59A1-7F6BB5D6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AE7DF6-ADEE-A858-44BE-8777B9390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0C3FA-CF80-5203-D4C2-63B4EC108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C636F-CC79-BEC7-DD5E-518ABAE37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87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00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96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2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146D3-C2CA-114D-AFBB-6BE6BD3840A4}"/>
              </a:ext>
            </a:extLst>
          </p:cNvPr>
          <p:cNvSpPr/>
          <p:nvPr userDrawn="1"/>
        </p:nvSpPr>
        <p:spPr>
          <a:xfrm>
            <a:off x="0" y="0"/>
            <a:ext cx="8621486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3" y="2353583"/>
            <a:ext cx="5159829" cy="156527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A710E25-E809-7243-9D58-76156D7B14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5883" y="4618041"/>
            <a:ext cx="3840460" cy="3694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669678ED-4BE6-5B40-B90A-F1DCBF910A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5881" y="5132643"/>
            <a:ext cx="3840461" cy="422275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A7D4F1-6B69-3343-9061-E645B995C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4782" y="344634"/>
            <a:ext cx="6168732" cy="616873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B6DD8C9-F29A-994C-BABD-DD7A451571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0" y="719402"/>
            <a:ext cx="2257268" cy="874229"/>
          </a:xfrm>
          <a:prstGeom prst="rect">
            <a:avLst/>
          </a:prstGeom>
        </p:spPr>
      </p:pic>
      <p:pic>
        <p:nvPicPr>
          <p:cNvPr id="12" name="Graphic 11" descr="User outline">
            <a:extLst>
              <a:ext uri="{FF2B5EF4-FFF2-40B4-BE49-F238E27FC236}">
                <a16:creationId xmlns:a16="http://schemas.microsoft.com/office/drawing/2014/main" id="{98B39284-94E1-D84A-B46B-C1AF674ED0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483" y="4583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gonal Stripe 10">
            <a:extLst>
              <a:ext uri="{FF2B5EF4-FFF2-40B4-BE49-F238E27FC236}">
                <a16:creationId xmlns:a16="http://schemas.microsoft.com/office/drawing/2014/main" id="{F4D2313D-445B-1749-9332-140F28D8FA48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EB4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FCB8FB9-1DFE-DF48-B927-892C67DADE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799" y="2254827"/>
            <a:ext cx="8131791" cy="3922136"/>
          </a:xfrm>
        </p:spPr>
        <p:txBody>
          <a:bodyPr numCol="1"/>
          <a:lstStyle>
            <a:lvl1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3pPr>
            <a:lvl4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78468F-6640-2043-896C-0F489B894DE6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EB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002147-2B19-F846-8342-4AB09A07BE24}"/>
              </a:ext>
            </a:extLst>
          </p:cNvPr>
          <p:cNvSpPr/>
          <p:nvPr userDrawn="1"/>
        </p:nvSpPr>
        <p:spPr>
          <a:xfrm>
            <a:off x="0" y="0"/>
            <a:ext cx="12191999" cy="1912139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339787-6830-C548-B652-89566B645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18364"/>
            <a:ext cx="9783170" cy="143301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630D56-04D5-1918-A708-37CA9C38A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2086" y="6234543"/>
            <a:ext cx="1479613" cy="5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onal Stripe 7">
            <a:extLst>
              <a:ext uri="{FF2B5EF4-FFF2-40B4-BE49-F238E27FC236}">
                <a16:creationId xmlns:a16="http://schemas.microsoft.com/office/drawing/2014/main" id="{9F5C0735-F265-FD4C-83E6-ED399923784A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3877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>
              <a:buClr>
                <a:srgbClr val="EB4D00"/>
              </a:buClr>
              <a:defRPr/>
            </a:lvl1pPr>
            <a:lvl2pPr>
              <a:buClr>
                <a:srgbClr val="EB4D00"/>
              </a:buClr>
              <a:defRPr/>
            </a:lvl2pPr>
            <a:lvl3pPr>
              <a:buClr>
                <a:srgbClr val="EB4D00"/>
              </a:buClr>
              <a:defRPr/>
            </a:lvl3pPr>
            <a:lvl4pPr>
              <a:buClr>
                <a:srgbClr val="EB4D00"/>
              </a:buClr>
              <a:defRPr/>
            </a:lvl4pPr>
            <a:lvl5pPr>
              <a:buClr>
                <a:srgbClr val="EB4D00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39BEAD-F09B-C346-9D18-25CAAF45E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387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onal Stripe 7">
            <a:extLst>
              <a:ext uri="{FF2B5EF4-FFF2-40B4-BE49-F238E27FC236}">
                <a16:creationId xmlns:a16="http://schemas.microsoft.com/office/drawing/2014/main" id="{9F5C0735-F265-FD4C-83E6-ED399923784A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EB4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1pPr>
            <a:lvl2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2pPr>
            <a:lvl3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3pPr>
            <a:lvl4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4pPr>
            <a:lvl5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389E09B-0C33-F09E-CF30-4F7DF7B21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2086" y="6234543"/>
            <a:ext cx="1479613" cy="5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36576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73152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09728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146304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/>
              <a:t>&lt;code examples&gt;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EFD1BD-01CC-4A4A-B6E4-2A6AA57D2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 baseline="0"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25E4F7E-9D5C-0647-AE44-C114E20D4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10324354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10324354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01F3A1-308E-4B10-B1B3-E509A3F4DFB5}"/>
              </a:ext>
            </a:extLst>
          </p:cNvPr>
          <p:cNvSpPr txBox="1"/>
          <p:nvPr userDrawn="1"/>
        </p:nvSpPr>
        <p:spPr>
          <a:xfrm>
            <a:off x="1" y="13252"/>
            <a:ext cx="1570963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E663B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Breakout</a:t>
            </a:r>
          </a:p>
        </p:txBody>
      </p:sp>
    </p:spTree>
    <p:extLst>
      <p:ext uri="{BB962C8B-B14F-4D97-AF65-F5344CB8AC3E}">
        <p14:creationId xmlns:p14="http://schemas.microsoft.com/office/powerpoint/2010/main" val="2057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10324354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01F3A1-308E-4B10-B1B3-E509A3F4DFB5}"/>
              </a:ext>
            </a:extLst>
          </p:cNvPr>
          <p:cNvSpPr txBox="1"/>
          <p:nvPr userDrawn="1"/>
        </p:nvSpPr>
        <p:spPr>
          <a:xfrm>
            <a:off x="1" y="13252"/>
            <a:ext cx="1570963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E663B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34853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3" y="253693"/>
            <a:ext cx="10324353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01F3A1-308E-4B10-B1B3-E509A3F4DFB5}"/>
              </a:ext>
            </a:extLst>
          </p:cNvPr>
          <p:cNvSpPr txBox="1"/>
          <p:nvPr userDrawn="1"/>
        </p:nvSpPr>
        <p:spPr>
          <a:xfrm>
            <a:off x="1" y="13252"/>
            <a:ext cx="1570963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E663B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20338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2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01F3A1-308E-4B10-B1B3-E509A3F4DFB5}"/>
              </a:ext>
            </a:extLst>
          </p:cNvPr>
          <p:cNvSpPr txBox="1"/>
          <p:nvPr userDrawn="1"/>
        </p:nvSpPr>
        <p:spPr>
          <a:xfrm>
            <a:off x="1" y="13252"/>
            <a:ext cx="1570963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E663B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868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832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3" y="2353583"/>
            <a:ext cx="5159829" cy="156527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9DE154A-C79F-0F47-91E0-C4490C2FE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0" y="719402"/>
            <a:ext cx="2257268" cy="8742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483517-6F39-774D-930D-AFDD4891821C}"/>
              </a:ext>
            </a:extLst>
          </p:cNvPr>
          <p:cNvSpPr/>
          <p:nvPr userDrawn="1"/>
        </p:nvSpPr>
        <p:spPr>
          <a:xfrm rot="20785132">
            <a:off x="7296447" y="-1107483"/>
            <a:ext cx="5959043" cy="88201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8E1A8D-8B79-6646-A108-3735C332D570}"/>
              </a:ext>
            </a:extLst>
          </p:cNvPr>
          <p:cNvSpPr/>
          <p:nvPr userDrawn="1"/>
        </p:nvSpPr>
        <p:spPr>
          <a:xfrm rot="20785132">
            <a:off x="7374430" y="-452585"/>
            <a:ext cx="381222" cy="8820185"/>
          </a:xfrm>
          <a:prstGeom prst="rect">
            <a:avLst/>
          </a:prstGeom>
          <a:solidFill>
            <a:srgbClr val="1A3B5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26DB18-06AA-0541-90F5-5EEBDE0F82AE}"/>
              </a:ext>
            </a:extLst>
          </p:cNvPr>
          <p:cNvSpPr/>
          <p:nvPr userDrawn="1"/>
        </p:nvSpPr>
        <p:spPr>
          <a:xfrm rot="5400000" flipH="1">
            <a:off x="9218991" y="-3235706"/>
            <a:ext cx="182648" cy="6207652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94ABFB-C94B-8045-9556-45C4E7D1038F}"/>
              </a:ext>
            </a:extLst>
          </p:cNvPr>
          <p:cNvSpPr/>
          <p:nvPr userDrawn="1"/>
        </p:nvSpPr>
        <p:spPr>
          <a:xfrm rot="5400000" flipH="1">
            <a:off x="10053382" y="4717989"/>
            <a:ext cx="182648" cy="4538873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66351C-7F29-3C40-ABDA-9C808235A295}"/>
              </a:ext>
            </a:extLst>
          </p:cNvPr>
          <p:cNvSpPr/>
          <p:nvPr userDrawn="1"/>
        </p:nvSpPr>
        <p:spPr>
          <a:xfrm flipH="1">
            <a:off x="12252486" y="-40552"/>
            <a:ext cx="161656" cy="6936651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04D7C28C-CA19-8449-8852-7FF0B7A46A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5883" y="4618041"/>
            <a:ext cx="3840460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C992668E-CFC3-D744-BBA3-1B3FCA29AC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5881" y="5132643"/>
            <a:ext cx="3840461" cy="422275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25" name="Graphic 24" descr="User outline">
            <a:extLst>
              <a:ext uri="{FF2B5EF4-FFF2-40B4-BE49-F238E27FC236}">
                <a16:creationId xmlns:a16="http://schemas.microsoft.com/office/drawing/2014/main" id="{91A24D51-61CC-F542-810A-6A75C4C5D5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83" y="4583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7414" y="699330"/>
            <a:ext cx="10023859" cy="1325563"/>
          </a:xfrm>
        </p:spPr>
        <p:txBody>
          <a:bodyPr wrap="square" anchor="b" anchorCtr="0">
            <a:normAutofit/>
          </a:bodyPr>
          <a:lstStyle>
            <a:lvl1pPr>
              <a:defRPr sz="7500"/>
            </a:lvl1pPr>
          </a:lstStyle>
          <a:p>
            <a:r>
              <a:rPr lang="en-US"/>
              <a:t>[Contents]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2151893"/>
            <a:ext cx="5213684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3DEC458-5D80-4297-BD94-822086139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70" y="2999873"/>
            <a:ext cx="10043410" cy="3177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lang="en-US" dirty="0"/>
            </a:lvl1pPr>
            <a:lvl2pPr marL="822960" indent="-457200">
              <a:spcBef>
                <a:spcPts val="0"/>
              </a:spcBef>
              <a:buClr>
                <a:schemeClr val="tx1"/>
              </a:buClr>
              <a:buFont typeface="+mj-lt"/>
              <a:buAutoNum type="alphaUcPeriod"/>
              <a:defRPr lang="en-US" dirty="0"/>
            </a:lvl2pPr>
            <a:lvl3pPr marL="118872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3pPr>
            <a:lvl4pPr marL="155448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4pPr>
            <a:lvl5pPr marL="192024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Cherr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4FDDAE-A0EC-49C9-B178-2C07AFAD2282}"/>
              </a:ext>
            </a:extLst>
          </p:cNvPr>
          <p:cNvSpPr/>
          <p:nvPr userDrawn="1"/>
        </p:nvSpPr>
        <p:spPr>
          <a:xfrm rot="956757">
            <a:off x="4541663" y="-2135007"/>
            <a:ext cx="9448800" cy="94488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BE769F-B5D5-4386-9117-D4E89CC579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695325"/>
            <a:ext cx="4640263" cy="55149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[Icon]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939" y="2766218"/>
            <a:ext cx="6276644" cy="1325563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767EEA-301D-4909-8ECE-79411707884F}"/>
              </a:ext>
            </a:extLst>
          </p:cNvPr>
          <p:cNvCxnSpPr>
            <a:cxnSpLocks/>
          </p:cNvCxnSpPr>
          <p:nvPr userDrawn="1"/>
        </p:nvCxnSpPr>
        <p:spPr>
          <a:xfrm>
            <a:off x="5240741" y="4390126"/>
            <a:ext cx="7915701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2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F21F96-5A43-415F-A9BA-49D344A7E3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86" y="128588"/>
            <a:ext cx="497054" cy="49705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[Icon]</a:t>
            </a:r>
          </a:p>
        </p:txBody>
      </p:sp>
    </p:spTree>
    <p:extLst>
      <p:ext uri="{BB962C8B-B14F-4D97-AF65-F5344CB8AC3E}">
        <p14:creationId xmlns:p14="http://schemas.microsoft.com/office/powerpoint/2010/main" val="6583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Break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BE769F-B5D5-4386-9117-D4E89CC579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695325"/>
            <a:ext cx="4640263" cy="55149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[Icon]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939" y="2766218"/>
            <a:ext cx="6276644" cy="1325563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767EEA-301D-4909-8ECE-79411707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40741" y="4390126"/>
            <a:ext cx="7915701" cy="0"/>
          </a:xfrm>
          <a:prstGeom prst="line">
            <a:avLst/>
          </a:prstGeom>
          <a:ln w="635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5092700" y="4629151"/>
            <a:ext cx="7608888" cy="5715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section detail]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81944" y="6281928"/>
            <a:ext cx="106244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3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60AB4-C667-0C4A-8F50-1DF0C3F6F6D4}"/>
              </a:ext>
            </a:extLst>
          </p:cNvPr>
          <p:cNvSpPr/>
          <p:nvPr userDrawn="1"/>
        </p:nvSpPr>
        <p:spPr>
          <a:xfrm>
            <a:off x="-66261" y="3946568"/>
            <a:ext cx="12324522" cy="3103562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3" y="1672684"/>
            <a:ext cx="5381050" cy="1964748"/>
          </a:xfrm>
        </p:spPr>
        <p:txBody>
          <a:bodyPr anchor="b">
            <a:normAutofit/>
          </a:bodyPr>
          <a:lstStyle>
            <a:lvl1pPr>
              <a:defRPr sz="4800" b="1" i="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A710E25-E809-7243-9D58-76156D7B14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4285" y="4618041"/>
            <a:ext cx="3942057" cy="369459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669678ED-4BE6-5B40-B90A-F1DCBF910A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4285" y="5132643"/>
            <a:ext cx="3942057" cy="422275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6E8658-0FAF-774C-87A9-7AA4E9DD8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5393" y="1198279"/>
            <a:ext cx="7061204" cy="7061204"/>
          </a:xfrm>
          <a:prstGeom prst="rect">
            <a:avLst/>
          </a:prstGeom>
        </p:spPr>
      </p:pic>
      <p:pic>
        <p:nvPicPr>
          <p:cNvPr id="12" name="Graphic 11" descr="User outline">
            <a:extLst>
              <a:ext uri="{FF2B5EF4-FFF2-40B4-BE49-F238E27FC236}">
                <a16:creationId xmlns:a16="http://schemas.microsoft.com/office/drawing/2014/main" id="{16F1F9C0-9FF4-1C42-B1AF-8B998DD8A1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885" y="4583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60AB4-C667-0C4A-8F50-1DF0C3F6F6D4}"/>
              </a:ext>
            </a:extLst>
          </p:cNvPr>
          <p:cNvSpPr/>
          <p:nvPr userDrawn="1"/>
        </p:nvSpPr>
        <p:spPr>
          <a:xfrm>
            <a:off x="-66261" y="3946568"/>
            <a:ext cx="12324522" cy="3103562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3" y="1672684"/>
            <a:ext cx="5381050" cy="1964748"/>
          </a:xfrm>
        </p:spPr>
        <p:txBody>
          <a:bodyPr anchor="b">
            <a:normAutofit/>
          </a:bodyPr>
          <a:lstStyle>
            <a:lvl1pPr>
              <a:defRPr sz="4800" b="1" i="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6E8658-0FAF-774C-87A9-7AA4E9DD8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5393" y="1198279"/>
            <a:ext cx="7061204" cy="706120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D563B8-9D34-DE4B-9511-868DB976E2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4285" y="4618041"/>
            <a:ext cx="3942057" cy="369459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79E38193-CC8D-6847-AC32-38019B61A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4285" y="5132643"/>
            <a:ext cx="3942057" cy="422275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16" name="Graphic 15" descr="User outline">
            <a:extLst>
              <a:ext uri="{FF2B5EF4-FFF2-40B4-BE49-F238E27FC236}">
                <a16:creationId xmlns:a16="http://schemas.microsoft.com/office/drawing/2014/main" id="{26026E31-AB6E-8340-8261-80152C9491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885" y="4583949"/>
            <a:ext cx="914400" cy="914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CC50AE7-0C17-1CB1-5406-4DACBBC442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9328" y="380010"/>
            <a:ext cx="2743450" cy="10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2" y="1167419"/>
            <a:ext cx="4237794" cy="3451891"/>
          </a:xfrm>
        </p:spPr>
        <p:txBody>
          <a:bodyPr anchor="b">
            <a:normAutofit/>
          </a:bodyPr>
          <a:lstStyle>
            <a:lvl1pPr algn="l">
              <a:defRPr sz="550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4810325"/>
            <a:ext cx="12192000" cy="2047676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532" y="5117011"/>
            <a:ext cx="3345656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2" y="5529967"/>
            <a:ext cx="3345656" cy="422275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716068" y="0"/>
            <a:ext cx="3504378" cy="5625296"/>
          </a:xfrm>
          <a:prstGeom prst="rect">
            <a:avLst/>
          </a:prstGeom>
          <a:solidFill>
            <a:srgbClr val="F9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421275" y="1624205"/>
            <a:ext cx="6298092" cy="4001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1433191"/>
            <a:ext cx="8048625" cy="4748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882360" y="0"/>
            <a:ext cx="2604304" cy="6858000"/>
          </a:xfrm>
          <a:prstGeom prst="rect">
            <a:avLst/>
          </a:prstGeom>
          <a:solidFill>
            <a:srgbClr val="F9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55636"/>
            <a:ext cx="12192000" cy="2102364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2" y="1103251"/>
            <a:ext cx="5751924" cy="3451891"/>
          </a:xfrm>
        </p:spPr>
        <p:txBody>
          <a:bodyPr anchor="b">
            <a:normAutofit/>
          </a:bodyPr>
          <a:lstStyle>
            <a:lvl1pPr algn="l">
              <a:defRPr sz="5500" b="1" i="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532" y="5117011"/>
            <a:ext cx="3345656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2" y="5529967"/>
            <a:ext cx="3345656" cy="422275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D82B087F-9B39-4634-A2AD-3D2D0D736FC7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11576" y="4667693"/>
            <a:ext cx="12292315" cy="87942"/>
          </a:xfrm>
          <a:custGeom>
            <a:avLst/>
            <a:gdLst>
              <a:gd name="T0" fmla="*/ 7680 w 7680"/>
              <a:gd name="T1" fmla="*/ 16 h 32"/>
              <a:gd name="T2" fmla="*/ 7680 w 7680"/>
              <a:gd name="T3" fmla="*/ 16 h 32"/>
              <a:gd name="T4" fmla="*/ 7655 w 7680"/>
              <a:gd name="T5" fmla="*/ 0 h 32"/>
              <a:gd name="T6" fmla="*/ 0 w 7680"/>
              <a:gd name="T7" fmla="*/ 0 h 32"/>
              <a:gd name="T8" fmla="*/ 0 w 7680"/>
              <a:gd name="T9" fmla="*/ 32 h 32"/>
              <a:gd name="T10" fmla="*/ 7675 w 7680"/>
              <a:gd name="T11" fmla="*/ 32 h 32"/>
              <a:gd name="T12" fmla="*/ 7680 w 7680"/>
              <a:gd name="T13" fmla="*/ 16 h 32"/>
              <a:gd name="connsiteX0" fmla="*/ 9852 w 10000"/>
              <a:gd name="connsiteY0" fmla="*/ 6562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52 w 10000"/>
              <a:gd name="connsiteY6" fmla="*/ 6562 h 10000"/>
              <a:gd name="connsiteX0" fmla="*/ 9875 w 10000"/>
              <a:gd name="connsiteY0" fmla="*/ 4479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75 w 10000"/>
              <a:gd name="connsiteY6" fmla="*/ 4479 h 10000"/>
              <a:gd name="connsiteX0" fmla="*/ 9993 w 10736"/>
              <a:gd name="connsiteY0" fmla="*/ 10000 h 10000"/>
              <a:gd name="connsiteX1" fmla="*/ 10000 w 10736"/>
              <a:gd name="connsiteY1" fmla="*/ 5000 h 10000"/>
              <a:gd name="connsiteX2" fmla="*/ 9967 w 10736"/>
              <a:gd name="connsiteY2" fmla="*/ 0 h 10000"/>
              <a:gd name="connsiteX3" fmla="*/ 0 w 10736"/>
              <a:gd name="connsiteY3" fmla="*/ 0 h 10000"/>
              <a:gd name="connsiteX4" fmla="*/ 0 w 10736"/>
              <a:gd name="connsiteY4" fmla="*/ 10000 h 10000"/>
              <a:gd name="connsiteX5" fmla="*/ 9993 w 10736"/>
              <a:gd name="connsiteY5" fmla="*/ 10000 h 10000"/>
              <a:gd name="connsiteX0" fmla="*/ 9993 w 10022"/>
              <a:gd name="connsiteY0" fmla="*/ 10000 h 10541"/>
              <a:gd name="connsiteX1" fmla="*/ 10000 w 10022"/>
              <a:gd name="connsiteY1" fmla="*/ 5000 h 10541"/>
              <a:gd name="connsiteX2" fmla="*/ 9967 w 10022"/>
              <a:gd name="connsiteY2" fmla="*/ 0 h 10541"/>
              <a:gd name="connsiteX3" fmla="*/ 0 w 10022"/>
              <a:gd name="connsiteY3" fmla="*/ 0 h 10541"/>
              <a:gd name="connsiteX4" fmla="*/ 0 w 10022"/>
              <a:gd name="connsiteY4" fmla="*/ 10000 h 10541"/>
              <a:gd name="connsiteX5" fmla="*/ 9993 w 10022"/>
              <a:gd name="connsiteY5" fmla="*/ 10000 h 10541"/>
              <a:gd name="connsiteX0" fmla="*/ 9993 w 10736"/>
              <a:gd name="connsiteY0" fmla="*/ 10000 h 10962"/>
              <a:gd name="connsiteX1" fmla="*/ 10000 w 10736"/>
              <a:gd name="connsiteY1" fmla="*/ 5000 h 10962"/>
              <a:gd name="connsiteX2" fmla="*/ 9967 w 10736"/>
              <a:gd name="connsiteY2" fmla="*/ 0 h 10962"/>
              <a:gd name="connsiteX3" fmla="*/ 0 w 10736"/>
              <a:gd name="connsiteY3" fmla="*/ 0 h 10962"/>
              <a:gd name="connsiteX4" fmla="*/ 0 w 10736"/>
              <a:gd name="connsiteY4" fmla="*/ 10000 h 10962"/>
              <a:gd name="connsiteX5" fmla="*/ 9993 w 10736"/>
              <a:gd name="connsiteY5" fmla="*/ 10000 h 10962"/>
              <a:gd name="connsiteX0" fmla="*/ 9993 w 10736"/>
              <a:gd name="connsiteY0" fmla="*/ 10000 h 10740"/>
              <a:gd name="connsiteX1" fmla="*/ 10000 w 10736"/>
              <a:gd name="connsiteY1" fmla="*/ 5000 h 10740"/>
              <a:gd name="connsiteX2" fmla="*/ 9967 w 10736"/>
              <a:gd name="connsiteY2" fmla="*/ 0 h 10740"/>
              <a:gd name="connsiteX3" fmla="*/ 0 w 10736"/>
              <a:gd name="connsiteY3" fmla="*/ 0 h 10740"/>
              <a:gd name="connsiteX4" fmla="*/ 0 w 10736"/>
              <a:gd name="connsiteY4" fmla="*/ 10000 h 10740"/>
              <a:gd name="connsiteX5" fmla="*/ 9993 w 10736"/>
              <a:gd name="connsiteY5" fmla="*/ 10000 h 10740"/>
              <a:gd name="connsiteX0" fmla="*/ 9993 w 10000"/>
              <a:gd name="connsiteY0" fmla="*/ 10000 h 10740"/>
              <a:gd name="connsiteX1" fmla="*/ 10000 w 10000"/>
              <a:gd name="connsiteY1" fmla="*/ 5000 h 10740"/>
              <a:gd name="connsiteX2" fmla="*/ 9967 w 10000"/>
              <a:gd name="connsiteY2" fmla="*/ 0 h 10740"/>
              <a:gd name="connsiteX3" fmla="*/ 0 w 10000"/>
              <a:gd name="connsiteY3" fmla="*/ 0 h 10740"/>
              <a:gd name="connsiteX4" fmla="*/ 0 w 10000"/>
              <a:gd name="connsiteY4" fmla="*/ 10000 h 10740"/>
              <a:gd name="connsiteX5" fmla="*/ 9993 w 10000"/>
              <a:gd name="connsiteY5" fmla="*/ 10000 h 10740"/>
              <a:gd name="connsiteX0" fmla="*/ 9993 w 9993"/>
              <a:gd name="connsiteY0" fmla="*/ 10000 h 10740"/>
              <a:gd name="connsiteX1" fmla="*/ 9812 w 9993"/>
              <a:gd name="connsiteY1" fmla="*/ 3958 h 10740"/>
              <a:gd name="connsiteX2" fmla="*/ 9967 w 9993"/>
              <a:gd name="connsiteY2" fmla="*/ 0 h 10740"/>
              <a:gd name="connsiteX3" fmla="*/ 0 w 9993"/>
              <a:gd name="connsiteY3" fmla="*/ 0 h 10740"/>
              <a:gd name="connsiteX4" fmla="*/ 0 w 9993"/>
              <a:gd name="connsiteY4" fmla="*/ 10000 h 10740"/>
              <a:gd name="connsiteX5" fmla="*/ 9993 w 9993"/>
              <a:gd name="connsiteY5" fmla="*/ 10000 h 10740"/>
              <a:gd name="connsiteX0" fmla="*/ 10000 w 10010"/>
              <a:gd name="connsiteY0" fmla="*/ 9311 h 10000"/>
              <a:gd name="connsiteX1" fmla="*/ 10010 w 10010"/>
              <a:gd name="connsiteY1" fmla="*/ 4170 h 10000"/>
              <a:gd name="connsiteX2" fmla="*/ 9974 w 10010"/>
              <a:gd name="connsiteY2" fmla="*/ 0 h 10000"/>
              <a:gd name="connsiteX3" fmla="*/ 0 w 10010"/>
              <a:gd name="connsiteY3" fmla="*/ 0 h 10000"/>
              <a:gd name="connsiteX4" fmla="*/ 0 w 10010"/>
              <a:gd name="connsiteY4" fmla="*/ 9311 h 10000"/>
              <a:gd name="connsiteX5" fmla="*/ 10000 w 10010"/>
              <a:gd name="connsiteY5" fmla="*/ 931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10000" y="9311"/>
                </a:moveTo>
                <a:cubicBezTo>
                  <a:pt x="9998" y="9506"/>
                  <a:pt x="10014" y="5722"/>
                  <a:pt x="10010" y="4170"/>
                </a:cubicBezTo>
                <a:cubicBezTo>
                  <a:pt x="9999" y="2618"/>
                  <a:pt x="9985" y="1552"/>
                  <a:pt x="9974" y="0"/>
                </a:cubicBezTo>
                <a:lnTo>
                  <a:pt x="0" y="0"/>
                </a:lnTo>
                <a:lnTo>
                  <a:pt x="0" y="9311"/>
                </a:lnTo>
                <a:cubicBezTo>
                  <a:pt x="1666" y="10863"/>
                  <a:pt x="4999" y="9311"/>
                  <a:pt x="10000" y="93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377396" y="1951151"/>
            <a:ext cx="3572255" cy="490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ho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57" y="673355"/>
            <a:ext cx="4135262" cy="6272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447" y="365125"/>
            <a:ext cx="310335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4051300" y="0"/>
            <a:ext cx="8140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238" y="2171700"/>
            <a:ext cx="3103562" cy="41529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7079" y="1924493"/>
            <a:ext cx="3764221" cy="0"/>
          </a:xfrm>
          <a:prstGeom prst="line">
            <a:avLst/>
          </a:prstGeom>
          <a:ln w="4445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5281E49D-045D-9FF8-2338-019412BE0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2086" y="6234543"/>
            <a:ext cx="1479613" cy="5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8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 baseline="0"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>
              <a:buClr>
                <a:srgbClr val="3877BB"/>
              </a:buClr>
              <a:defRPr/>
            </a:lvl1pPr>
            <a:lvl2pPr>
              <a:buClr>
                <a:srgbClr val="3877BB"/>
              </a:buClr>
              <a:defRPr/>
            </a:lvl2pPr>
            <a:lvl3pPr>
              <a:buClr>
                <a:srgbClr val="3877BB"/>
              </a:buClr>
              <a:defRPr/>
            </a:lvl3pPr>
            <a:lvl4pPr>
              <a:buClr>
                <a:srgbClr val="3877BB"/>
              </a:buClr>
              <a:defRPr/>
            </a:lvl4pPr>
            <a:lvl5pPr>
              <a:buClr>
                <a:srgbClr val="3877BB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EB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gonal Stripe 13">
            <a:extLst>
              <a:ext uri="{FF2B5EF4-FFF2-40B4-BE49-F238E27FC236}">
                <a16:creationId xmlns:a16="http://schemas.microsoft.com/office/drawing/2014/main" id="{FBA41FFF-7DFC-094C-96A5-36C884F2F375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EB4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B134A20-3DAD-EEEA-A324-2FF95236D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2086" y="6234543"/>
            <a:ext cx="1479613" cy="570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96672-4053-40B2-8D5A-353AB704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[Click to edit Master title style]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9E07F-966D-40C4-889D-88FA8BC10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254827"/>
            <a:ext cx="10058400" cy="392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25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40" r:id="rId2"/>
    <p:sldLayoutId id="2147483741" r:id="rId3"/>
    <p:sldLayoutId id="2147483746" r:id="rId4"/>
    <p:sldLayoutId id="2147483727" r:id="rId5"/>
    <p:sldLayoutId id="2147483724" r:id="rId6"/>
    <p:sldLayoutId id="2147483723" r:id="rId7"/>
    <p:sldLayoutId id="2147483742" r:id="rId8"/>
    <p:sldLayoutId id="2147483679" r:id="rId9"/>
    <p:sldLayoutId id="2147483747" r:id="rId10"/>
    <p:sldLayoutId id="2147483743" r:id="rId11"/>
    <p:sldLayoutId id="2147483744" r:id="rId12"/>
    <p:sldLayoutId id="2147483662" r:id="rId13"/>
    <p:sldLayoutId id="2147483702" r:id="rId14"/>
    <p:sldLayoutId id="2147483748" r:id="rId15"/>
    <p:sldLayoutId id="2147483749" r:id="rId16"/>
    <p:sldLayoutId id="2147483750" r:id="rId17"/>
    <p:sldLayoutId id="2147483751" r:id="rId18"/>
    <p:sldLayoutId id="2147483754" r:id="rId19"/>
    <p:sldLayoutId id="2147483755" r:id="rId20"/>
    <p:sldLayoutId id="2147483756" r:id="rId21"/>
    <p:sldLayoutId id="2147483757" r:id="rId22"/>
    <p:sldLayoutId id="214748375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368EE50C-1076-4C66-B3FD-1742C217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2" y="1672684"/>
            <a:ext cx="6299299" cy="196474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Assessing the </a:t>
            </a:r>
            <a:br>
              <a:rPr lang="en-US" sz="40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</a:br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European Accessibility Act: </a:t>
            </a:r>
            <a:br>
              <a:rPr lang="en-US" sz="40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</a:b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What is the Impact </a:t>
            </a:r>
            <a:br>
              <a:rPr lang="en-US" sz="32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</a:b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Several Months Later?</a:t>
            </a:r>
            <a:endParaRPr lang="en-US" sz="3200" b="0" dirty="0">
              <a:solidFill>
                <a:schemeClr val="tx1">
                  <a:lumMod val="7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D83855-AEE0-49D4-A252-36AF2D08D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David Swallow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EAB4E-FB90-658F-DB09-55792028B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Principal UX Consultant</a:t>
            </a:r>
          </a:p>
        </p:txBody>
      </p:sp>
    </p:spTree>
    <p:extLst>
      <p:ext uri="{BB962C8B-B14F-4D97-AF65-F5344CB8AC3E}">
        <p14:creationId xmlns:p14="http://schemas.microsoft.com/office/powerpoint/2010/main" val="20628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E9667-9190-F76D-C6C1-EA3CA9730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5DBAF3-54B8-2E4A-BE78-6DD3A1CB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65" y="1096102"/>
            <a:ext cx="3607260" cy="3990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E83D7-C970-8B62-DF5F-0C157AEA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Emerging Friction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A1E48-A62C-F726-E79C-29F769346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Divergent interpretations across member states</a:t>
            </a:r>
          </a:p>
          <a:p>
            <a:r>
              <a:rPr lang="en-US"/>
              <a:t>Lack of plain-language guidance</a:t>
            </a:r>
          </a:p>
          <a:p>
            <a:r>
              <a:rPr lang="en-US"/>
              <a:t>Participation barriers in standards development</a:t>
            </a:r>
          </a:p>
          <a:p>
            <a:r>
              <a:rPr lang="en-US"/>
              <a:t>Expanding accessibility scope is stretching </a:t>
            </a:r>
            <a:r>
              <a:rPr lang="en-US" err="1"/>
              <a:t>organisations</a:t>
            </a:r>
            <a:endParaRPr lang="en-US"/>
          </a:p>
          <a:p>
            <a:r>
              <a:rPr lang="en-US"/>
              <a:t>Coordination across Europe is still developing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C915-B068-3543-D93F-F16DDE60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and the EAA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4A4CB-25A7-F4AE-FFDF-5B9919A64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7280366" cy="392213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AI has the potential to enhance accessibility: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Automatic captioning and transcription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Real-time translation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err="1"/>
              <a:t>Personalised</a:t>
            </a:r>
            <a:r>
              <a:rPr lang="en-US" dirty="0"/>
              <a:t> assistive experiences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Smart content summarization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Risks and concerns if disabled people are not involved: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Unpredictable outputs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Biased or incomplete information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Interfaces that are technically accessible but fail in practice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EU AI Act </a:t>
            </a:r>
            <a:r>
              <a:rPr lang="en-US" dirty="0" err="1"/>
              <a:t>emphasises</a:t>
            </a:r>
            <a:r>
              <a:rPr lang="en-US" dirty="0"/>
              <a:t> transparency and risk management — complementing, not replacing, accessibility.</a:t>
            </a:r>
            <a:endParaRPr lang="en-US" b="1" dirty="0"/>
          </a:p>
        </p:txBody>
      </p:sp>
      <p:pic>
        <p:nvPicPr>
          <p:cNvPr id="7" name="Picture 6" descr="The flag of the European Union. ">
            <a:extLst>
              <a:ext uri="{FF2B5EF4-FFF2-40B4-BE49-F238E27FC236}">
                <a16:creationId xmlns:a16="http://schemas.microsoft.com/office/drawing/2014/main" id="{84F5B887-834D-E1E0-66FE-E3A200797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616">
            <a:off x="7964781" y="2469073"/>
            <a:ext cx="3450160" cy="230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3D457-AA39-4B2A-B3CD-9526CCFF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129A-7B0A-854C-76B6-0EA472D6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Guidance and 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1428-105B-93CD-E31F-2D92DA63D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Don’t wait for EN 301 549 v4; align with WCAG 2.2 AA</a:t>
            </a:r>
          </a:p>
          <a:p>
            <a:r>
              <a:rPr lang="en-US"/>
              <a:t>Engage early with competent authorities</a:t>
            </a:r>
          </a:p>
          <a:p>
            <a:r>
              <a:rPr lang="en-US"/>
              <a:t>Document accessibility efforts</a:t>
            </a:r>
          </a:p>
          <a:p>
            <a:r>
              <a:rPr lang="en-US"/>
              <a:t>Collaborate with people with disabilities</a:t>
            </a:r>
          </a:p>
          <a:p>
            <a:r>
              <a:rPr lang="en-US"/>
              <a:t>Internal coordination: procurement, training, product development</a:t>
            </a:r>
          </a:p>
          <a:p>
            <a:r>
              <a:rPr lang="en-US"/>
              <a:t>Factor in enforcement risk proactively</a:t>
            </a:r>
          </a:p>
        </p:txBody>
      </p:sp>
    </p:spTree>
    <p:extLst>
      <p:ext uri="{BB962C8B-B14F-4D97-AF65-F5344CB8AC3E}">
        <p14:creationId xmlns:p14="http://schemas.microsoft.com/office/powerpoint/2010/main" val="11538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9447D-D3BC-3BEA-9D91-EEEE2BA50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Fireworks explode against a dark night sky. ">
            <a:extLst>
              <a:ext uri="{FF2B5EF4-FFF2-40B4-BE49-F238E27FC236}">
                <a16:creationId xmlns:a16="http://schemas.microsoft.com/office/drawing/2014/main" id="{ECCCECBE-7B75-0AC9-71A3-C59146016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"/>
            <a:ext cx="12192000" cy="6859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D5669-7357-2254-2C45-46AF904B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87" y="4681408"/>
            <a:ext cx="6614160" cy="132556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No fireworks,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but real momentum…</a:t>
            </a:r>
          </a:p>
        </p:txBody>
      </p:sp>
    </p:spTree>
    <p:extLst>
      <p:ext uri="{BB962C8B-B14F-4D97-AF65-F5344CB8AC3E}">
        <p14:creationId xmlns:p14="http://schemas.microsoft.com/office/powerpoint/2010/main" val="85963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48E0838-431D-ED42-973B-2400F03E26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36200" y="1254444"/>
            <a:ext cx="6919600" cy="1985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D4C300E-A5ED-4842-B7E9-2AC4ADC22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5457" y="3039753"/>
            <a:ext cx="2881086" cy="288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E4A9C4-B97D-0C46-9AD0-75749300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58400" cy="976787"/>
          </a:xfrm>
        </p:spPr>
        <p:txBody>
          <a:bodyPr/>
          <a:lstStyle/>
          <a:p>
            <a:r>
              <a:rPr lang="en-US" dirty="0"/>
              <a:t>Cast your minds back to 28 June 2025…</a:t>
            </a:r>
          </a:p>
        </p:txBody>
      </p:sp>
      <p:pic>
        <p:nvPicPr>
          <p:cNvPr id="21" name="Picture 20" descr="Red, white and blue firework display">
            <a:extLst>
              <a:ext uri="{FF2B5EF4-FFF2-40B4-BE49-F238E27FC236}">
                <a16:creationId xmlns:a16="http://schemas.microsoft.com/office/drawing/2014/main" id="{4E26D04F-06DF-6B04-1B9B-7D924C816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342">
            <a:off x="1099568" y="2165627"/>
            <a:ext cx="4550550" cy="30340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Colored bunting strung between the houses in a residential street. ">
            <a:extLst>
              <a:ext uri="{FF2B5EF4-FFF2-40B4-BE49-F238E27FC236}">
                <a16:creationId xmlns:a16="http://schemas.microsoft.com/office/drawing/2014/main" id="{E312BC4E-9D38-B49E-5FBE-411EA6BF8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550">
            <a:off x="1780027" y="3873175"/>
            <a:ext cx="4235553" cy="23530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10" descr="Fireworks lighting up sky at night">
            <a:extLst>
              <a:ext uri="{FF2B5EF4-FFF2-40B4-BE49-F238E27FC236}">
                <a16:creationId xmlns:a16="http://schemas.microsoft.com/office/drawing/2014/main" id="{5E0CE385-A6E7-C932-1B47-03627BC4C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325">
            <a:off x="7287841" y="2103956"/>
            <a:ext cx="4414365" cy="2955418"/>
          </a:xfr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People celebrating.">
            <a:extLst>
              <a:ext uri="{FF2B5EF4-FFF2-40B4-BE49-F238E27FC236}">
                <a16:creationId xmlns:a16="http://schemas.microsoft.com/office/drawing/2014/main" id="{98099C14-97ED-2F93-AB2D-829C3EB7E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95">
            <a:off x="5879858" y="3386369"/>
            <a:ext cx="4271975" cy="2847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9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E494-CB8B-869F-017C-EB7353E4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We Are Now: </a:t>
            </a:r>
            <a:br>
              <a:rPr lang="en-US"/>
            </a:br>
            <a:r>
              <a:rPr lang="en-US"/>
              <a:t>The Post-Deadline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A6E00-93D7-E09B-8946-CC516E547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Readiness varies widely — from mature </a:t>
            </a:r>
            <a:r>
              <a:rPr lang="en-US" dirty="0" err="1"/>
              <a:t>programmes</a:t>
            </a:r>
            <a:r>
              <a:rPr lang="en-US" dirty="0"/>
              <a:t> to </a:t>
            </a:r>
            <a:r>
              <a:rPr lang="en-US" dirty="0" err="1"/>
              <a:t>organisations</a:t>
            </a:r>
            <a:r>
              <a:rPr lang="en-US" dirty="0"/>
              <a:t> still working out if they’re even in scope.</a:t>
            </a:r>
          </a:p>
          <a:p>
            <a:r>
              <a:rPr lang="en-US" dirty="0"/>
              <a:t>The EAA covers specific consumer-facing products and services — not everything — and that’s creating confusion.</a:t>
            </a:r>
          </a:p>
          <a:p>
            <a:r>
              <a:rPr lang="en-US" dirty="0"/>
              <a:t>End-user reporting and complaints appear to be increasing.</a:t>
            </a:r>
          </a:p>
          <a:p>
            <a:r>
              <a:rPr lang="en-US" dirty="0"/>
              <a:t>Awareness is uneven across the EU, though </a:t>
            </a:r>
            <a:r>
              <a:rPr lang="en-US" dirty="0" err="1"/>
              <a:t>AccessibleEU</a:t>
            </a:r>
            <a:r>
              <a:rPr lang="en-US" dirty="0"/>
              <a:t>, EDF and some national bodies are helping close the gap.</a:t>
            </a:r>
          </a:p>
          <a:p>
            <a:r>
              <a:rPr lang="en-US" dirty="0"/>
              <a:t>Member states are progressing at different speeds, so guidance and enforcement aren’t yet consistent.</a:t>
            </a:r>
          </a:p>
        </p:txBody>
      </p:sp>
    </p:spTree>
    <p:extLst>
      <p:ext uri="{BB962C8B-B14F-4D97-AF65-F5344CB8AC3E}">
        <p14:creationId xmlns:p14="http://schemas.microsoft.com/office/powerpoint/2010/main" val="298269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1AC9F-CCF7-0502-0F77-C1D731BB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Missing Piece: </a:t>
            </a:r>
            <a:br>
              <a:rPr lang="en-US" dirty="0"/>
            </a:br>
            <a:r>
              <a:rPr lang="en-US" dirty="0"/>
              <a:t>EN 301 549 and Standards Lag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5DF9E-D415-D018-9F63-401465007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rtlCol="0" anchor="t">
            <a:normAutofit fontScale="85000" lnSpcReduction="10000"/>
          </a:bodyPr>
          <a:lstStyle/>
          <a:p>
            <a:r>
              <a:rPr lang="en-US" b="1" dirty="0"/>
              <a:t>EN 301 549 v4 Timeline:</a:t>
            </a:r>
          </a:p>
          <a:p>
            <a:pPr lvl="1"/>
            <a:r>
              <a:rPr lang="en-US" dirty="0">
                <a:latin typeface="Open Sans"/>
                <a:ea typeface="Open Sans"/>
                <a:cs typeface="Open Sans"/>
              </a:rPr>
              <a:t>Under review by market surveillance authorities in the EU countries (as of Nov 2025)</a:t>
            </a:r>
          </a:p>
          <a:p>
            <a:pPr lvl="1"/>
            <a:r>
              <a:rPr lang="en-US" dirty="0"/>
              <a:t>Publication expected </a:t>
            </a:r>
            <a:r>
              <a:rPr lang="en-US" b="1" dirty="0"/>
              <a:t>May 2026</a:t>
            </a:r>
            <a:r>
              <a:rPr lang="en-US" dirty="0"/>
              <a:t>; legal adoption </a:t>
            </a:r>
            <a:r>
              <a:rPr lang="en-US" b="1" dirty="0"/>
              <a:t>Sept 2026</a:t>
            </a:r>
          </a:p>
          <a:p>
            <a:r>
              <a:rPr lang="en-US" dirty="0" err="1"/>
              <a:t>Organisations</a:t>
            </a:r>
            <a:r>
              <a:rPr lang="en-US" dirty="0"/>
              <a:t> expected to comply </a:t>
            </a:r>
            <a:r>
              <a:rPr lang="en-US" i="1" dirty="0"/>
              <a:t>before</a:t>
            </a:r>
            <a:r>
              <a:rPr lang="en-US" dirty="0"/>
              <a:t> the updated standard is finalized</a:t>
            </a:r>
          </a:p>
          <a:p>
            <a:r>
              <a:rPr lang="en-US" dirty="0"/>
              <a:t>The delay creates uncertainty and momentum risk: “Why act if nothing’s final?”</a:t>
            </a:r>
          </a:p>
          <a:p>
            <a:r>
              <a:rPr lang="en-US" dirty="0"/>
              <a:t>Most guidance points to </a:t>
            </a:r>
            <a:r>
              <a:rPr lang="en-US" b="1" dirty="0"/>
              <a:t>WCAG 2.2 AA + EN 301 549 v3.2</a:t>
            </a:r>
            <a:r>
              <a:rPr lang="en-US" dirty="0"/>
              <a:t> for now.</a:t>
            </a:r>
          </a:p>
        </p:txBody>
      </p:sp>
    </p:spTree>
    <p:extLst>
      <p:ext uri="{BB962C8B-B14F-4D97-AF65-F5344CB8AC3E}">
        <p14:creationId xmlns:p14="http://schemas.microsoft.com/office/powerpoint/2010/main" val="20409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528B8-425C-5725-ABA8-A9127C367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44800-C943-12AE-68F3-A29D17AF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Highlights in EN 301 549 version 4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3EA78A9-3660-65B4-9B27-E06A5F98DC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818421"/>
              </p:ext>
            </p:extLst>
          </p:nvPr>
        </p:nvGraphicFramePr>
        <p:xfrm>
          <a:off x="1069041" y="1815278"/>
          <a:ext cx="10058391" cy="397762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922057">
                  <a:extLst>
                    <a:ext uri="{9D8B030D-6E8A-4147-A177-3AD203B41FA5}">
                      <a16:colId xmlns:a16="http://schemas.microsoft.com/office/drawing/2014/main" val="1617596650"/>
                    </a:ext>
                  </a:extLst>
                </a:gridCol>
                <a:gridCol w="2588558">
                  <a:extLst>
                    <a:ext uri="{9D8B030D-6E8A-4147-A177-3AD203B41FA5}">
                      <a16:colId xmlns:a16="http://schemas.microsoft.com/office/drawing/2014/main" val="3741337508"/>
                    </a:ext>
                  </a:extLst>
                </a:gridCol>
                <a:gridCol w="3547776">
                  <a:extLst>
                    <a:ext uri="{9D8B030D-6E8A-4147-A177-3AD203B41FA5}">
                      <a16:colId xmlns:a16="http://schemas.microsoft.com/office/drawing/2014/main" val="4040302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Version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Version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591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WCAG applied to web, documents, and software: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WCAG version 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WCAG version 2.2;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Aligned with WCAG2ICT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64767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Functional performance criteria: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Advisory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27976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Real-time communications: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Clause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Rewritten; see new 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722464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Video players: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Clause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Revised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7513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Stationary ICT (kiosks):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Clause 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Revised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76869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Software user preferences: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Clause 11.7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Revised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64627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Product and service information: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Clause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Revised; see new 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12942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Media programme guides: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New clauses 12.4-12.5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75976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Communication relay services: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Clause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Rewritten; see new 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05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5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528B8-425C-5725-ABA8-A9127C367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44800-C943-12AE-68F3-A29D17AF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Other New and Revised EU Standards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88E994-A98E-34DA-1D9A-7D3884C77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New: Non-digital information </a:t>
            </a:r>
            <a:r>
              <a:rPr lang="en-US" dirty="0"/>
              <a:t>- accessibility for printed materials, packaging, instructions, and physical formats</a:t>
            </a:r>
          </a:p>
          <a:p>
            <a:r>
              <a:rPr lang="en-US" b="1" dirty="0"/>
              <a:t>New: Support services </a:t>
            </a:r>
            <a:r>
              <a:rPr lang="en-US" dirty="0"/>
              <a:t>- customer support, help desks, repairs, and installation services made accessible</a:t>
            </a:r>
          </a:p>
          <a:p>
            <a:r>
              <a:rPr lang="en-US" b="1" dirty="0"/>
              <a:t>New</a:t>
            </a:r>
            <a:r>
              <a:rPr lang="en-US" b="1"/>
              <a:t> EN 303 919</a:t>
            </a:r>
            <a:r>
              <a:rPr lang="en-US" b="1" dirty="0"/>
              <a:t>: Emergency communications </a:t>
            </a:r>
            <a:r>
              <a:rPr lang="en-US" dirty="0"/>
              <a:t>- ensuring people with disabilities can contact emergency services and receive alerts</a:t>
            </a:r>
          </a:p>
          <a:p>
            <a:r>
              <a:rPr lang="en-US" b="1" dirty="0"/>
              <a:t>Revised EN 17161 (Design for All) </a:t>
            </a:r>
            <a:r>
              <a:rPr lang="en-US" dirty="0"/>
              <a:t>- updated framework for embedding accessibility into </a:t>
            </a:r>
            <a:r>
              <a:rPr lang="en-US" dirty="0" err="1"/>
              <a:t>organisational</a:t>
            </a:r>
            <a:r>
              <a:rPr lang="en-US" dirty="0"/>
              <a:t> processes</a:t>
            </a:r>
          </a:p>
          <a:p>
            <a:r>
              <a:rPr lang="en-US" b="1" dirty="0"/>
              <a:t>Revised EN 17210 (Built Environment)</a:t>
            </a:r>
            <a:r>
              <a:rPr lang="en-US" dirty="0"/>
              <a:t> - refreshed guidance for accessible buildings and physical spaces</a:t>
            </a:r>
          </a:p>
        </p:txBody>
      </p:sp>
    </p:spTree>
    <p:extLst>
      <p:ext uri="{BB962C8B-B14F-4D97-AF65-F5344CB8AC3E}">
        <p14:creationId xmlns:p14="http://schemas.microsoft.com/office/powerpoint/2010/main" val="10084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80C4D-961E-324F-A7DA-D70E570E9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44F0-D473-20F3-F930-CC1A37A4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Approaches across Europe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2B262-0D86-21D6-9AF1-C075FA74D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254827"/>
            <a:ext cx="5747061" cy="423804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Wide variation in national monitoring strategies</a:t>
            </a:r>
          </a:p>
          <a:p>
            <a:pPr lvl="1"/>
            <a:r>
              <a:rPr lang="en-US" dirty="0"/>
              <a:t>Some rely mainly on automated testing</a:t>
            </a:r>
          </a:p>
          <a:p>
            <a:pPr lvl="1"/>
            <a:r>
              <a:rPr lang="en-US" dirty="0"/>
              <a:t>Others combine automation, manual testing, and input from people with disabilities</a:t>
            </a:r>
          </a:p>
          <a:p>
            <a:r>
              <a:rPr lang="en-US" dirty="0"/>
              <a:t>Early focus on monitoring economic operators</a:t>
            </a:r>
          </a:p>
          <a:p>
            <a:pPr lvl="1"/>
            <a:r>
              <a:rPr lang="en-US" dirty="0"/>
              <a:t>Real enforcement underway (e.g., Sweden’s PTS inspecting devices)</a:t>
            </a:r>
          </a:p>
          <a:p>
            <a:r>
              <a:rPr lang="en-US" dirty="0"/>
              <a:t>Dedicated bodies emerging: MLBF (DE), DGCCRF (FR)</a:t>
            </a:r>
          </a:p>
          <a:p>
            <a:r>
              <a:rPr lang="en-US" dirty="0"/>
              <a:t>Public education and complaint channels developing unevenly</a:t>
            </a:r>
          </a:p>
        </p:txBody>
      </p:sp>
      <p:pic>
        <p:nvPicPr>
          <p:cNvPr id="8" name="Picture 7" descr="Screenshot of the PTS news article about the market control programme. ">
            <a:extLst>
              <a:ext uri="{FF2B5EF4-FFF2-40B4-BE49-F238E27FC236}">
                <a16:creationId xmlns:a16="http://schemas.microsoft.com/office/drawing/2014/main" id="{855B9D1B-6AAF-F4F6-E642-AE9F5414E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9645">
            <a:off x="6781517" y="2088572"/>
            <a:ext cx="5073878" cy="37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79BD-FFA7-ED92-3DEB-E5CE72BE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Enforcement – Early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99213-FD0C-871C-6236-F1A6B1D0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8029847" cy="4381104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Legal action initiated in France against </a:t>
            </a:r>
            <a:r>
              <a:rPr lang="en-US" b="1"/>
              <a:t>Auchan</a:t>
            </a:r>
            <a:r>
              <a:rPr lang="en-US"/>
              <a:t>, </a:t>
            </a:r>
            <a:r>
              <a:rPr lang="en-US" b="1"/>
              <a:t>Carrefour</a:t>
            </a:r>
            <a:r>
              <a:rPr lang="en-US"/>
              <a:t>, </a:t>
            </a:r>
            <a:r>
              <a:rPr lang="en-US" b="1"/>
              <a:t>E. Leclerc </a:t>
            </a:r>
            <a:r>
              <a:rPr lang="en-US"/>
              <a:t>&amp; </a:t>
            </a:r>
            <a:r>
              <a:rPr lang="en-US" b="1"/>
              <a:t>Picard</a:t>
            </a:r>
          </a:p>
          <a:p>
            <a:pPr lvl="1"/>
            <a:r>
              <a:rPr lang="en-US"/>
              <a:t>July 2025: formal notice (mise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demeure</a:t>
            </a:r>
            <a:r>
              <a:rPr lang="en-US"/>
              <a:t>) issued by </a:t>
            </a:r>
            <a:r>
              <a:rPr lang="en-US" err="1"/>
              <a:t>ApiDV</a:t>
            </a:r>
            <a:r>
              <a:rPr lang="en-US"/>
              <a:t>, Droit </a:t>
            </a:r>
            <a:r>
              <a:rPr lang="en-US" err="1"/>
              <a:t>Pluriel</a:t>
            </a:r>
            <a:r>
              <a:rPr lang="en-US"/>
              <a:t> &amp; </a:t>
            </a:r>
            <a:r>
              <a:rPr lang="en-US" err="1"/>
              <a:t>Intérêt</a:t>
            </a:r>
            <a:r>
              <a:rPr lang="en-US"/>
              <a:t> à Agir</a:t>
            </a:r>
          </a:p>
          <a:p>
            <a:pPr lvl="1"/>
            <a:r>
              <a:rPr lang="en-US"/>
              <a:t>Alleged barriers: missing alt text, poor keyboard navigation, semantic structure flaws</a:t>
            </a:r>
          </a:p>
          <a:p>
            <a:pPr lvl="1"/>
            <a:r>
              <a:rPr lang="en-US"/>
              <a:t>Deadline given to comply by 1 Sept 2025; associations pressing for systemic change</a:t>
            </a:r>
          </a:p>
          <a:p>
            <a:pPr lvl="1"/>
            <a:r>
              <a:rPr lang="en-US"/>
              <a:t>November 2025: urgent court referral filed for “digital discrimination” </a:t>
            </a:r>
          </a:p>
          <a:p>
            <a:r>
              <a:rPr lang="en-US"/>
              <a:t>National-level enforcement risk: major brands aren’t exempt</a:t>
            </a:r>
          </a:p>
          <a:p>
            <a:r>
              <a:rPr lang="en-US"/>
              <a:t>Accessibility failure framed as discrimination, not just a technical issue</a:t>
            </a:r>
          </a:p>
        </p:txBody>
      </p:sp>
      <p:pic>
        <p:nvPicPr>
          <p:cNvPr id="6" name="Picture 5" descr="Auchan logo. ">
            <a:extLst>
              <a:ext uri="{FF2B5EF4-FFF2-40B4-BE49-F238E27FC236}">
                <a16:creationId xmlns:a16="http://schemas.microsoft.com/office/drawing/2014/main" id="{EBC862AD-81A6-3869-916A-5BB8159E7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489" y="1148896"/>
            <a:ext cx="1893842" cy="1002261"/>
          </a:xfrm>
          <a:prstGeom prst="rect">
            <a:avLst/>
          </a:prstGeom>
        </p:spPr>
      </p:pic>
      <p:pic>
        <p:nvPicPr>
          <p:cNvPr id="8" name="Picture 7" descr="Carrefour logo. ">
            <a:extLst>
              <a:ext uri="{FF2B5EF4-FFF2-40B4-BE49-F238E27FC236}">
                <a16:creationId xmlns:a16="http://schemas.microsoft.com/office/drawing/2014/main" id="{04030344-F5B0-1CF6-84B5-326852FB4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915" y="2060707"/>
            <a:ext cx="1458990" cy="1178864"/>
          </a:xfrm>
          <a:prstGeom prst="rect">
            <a:avLst/>
          </a:prstGeom>
        </p:spPr>
      </p:pic>
      <p:pic>
        <p:nvPicPr>
          <p:cNvPr id="10" name="Picture 9" descr="E. Leclerc logo. ">
            <a:extLst>
              <a:ext uri="{FF2B5EF4-FFF2-40B4-BE49-F238E27FC236}">
                <a16:creationId xmlns:a16="http://schemas.microsoft.com/office/drawing/2014/main" id="{555EE7C9-9D53-C950-610F-181C153AB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408" y="3365146"/>
            <a:ext cx="1458004" cy="1178864"/>
          </a:xfrm>
          <a:prstGeom prst="rect">
            <a:avLst/>
          </a:prstGeom>
        </p:spPr>
      </p:pic>
      <p:pic>
        <p:nvPicPr>
          <p:cNvPr id="12" name="Picture 11" descr="Picard logo. ">
            <a:extLst>
              <a:ext uri="{FF2B5EF4-FFF2-40B4-BE49-F238E27FC236}">
                <a16:creationId xmlns:a16="http://schemas.microsoft.com/office/drawing/2014/main" id="{BCB5DE50-7B2C-C3D0-C454-6F6179B4B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49" y="4544010"/>
            <a:ext cx="1666123" cy="16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DEAEC-D06D-785F-1261-4C529EA78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E00CF-8B00-0921-4DDB-813366E5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and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433ED-90E9-0129-9939-73D3F6F25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10058400" cy="423804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EN 301 549 now central to public-sector ICT procurement:</a:t>
            </a:r>
          </a:p>
          <a:p>
            <a:pPr lvl="1"/>
            <a:r>
              <a:rPr lang="en-US" dirty="0"/>
              <a:t>ETSI TR 101 551: guidance for buyers embedding accessibility into tenders</a:t>
            </a:r>
          </a:p>
          <a:p>
            <a:pPr lvl="1"/>
            <a:r>
              <a:rPr lang="en-US" dirty="0"/>
              <a:t>ETSI TR 101 552: guidance for suppliers on demonstrating conformance</a:t>
            </a:r>
          </a:p>
          <a:p>
            <a:pPr lvl="1"/>
            <a:r>
              <a:rPr lang="en-US" dirty="0"/>
              <a:t>Soon to be merged into one TR</a:t>
            </a:r>
          </a:p>
          <a:p>
            <a:r>
              <a:rPr lang="en-US" dirty="0"/>
              <a:t>Leading </a:t>
            </a:r>
            <a:r>
              <a:rPr lang="en-US" dirty="0" err="1"/>
              <a:t>organisations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Specify key user journeys</a:t>
            </a:r>
          </a:p>
          <a:p>
            <a:pPr lvl="1"/>
            <a:r>
              <a:rPr lang="en-US" dirty="0"/>
              <a:t>Define expected accessibility outcomes</a:t>
            </a:r>
          </a:p>
          <a:p>
            <a:pPr lvl="1"/>
            <a:r>
              <a:rPr lang="en-US" dirty="0"/>
              <a:t>Set clear evidence requirements (often with user involvement)</a:t>
            </a:r>
          </a:p>
        </p:txBody>
      </p:sp>
    </p:spTree>
    <p:extLst>
      <p:ext uri="{BB962C8B-B14F-4D97-AF65-F5344CB8AC3E}">
        <p14:creationId xmlns:p14="http://schemas.microsoft.com/office/powerpoint/2010/main" val="212379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PG Colors">
      <a:dk1>
        <a:srgbClr val="1C75BC"/>
      </a:dk1>
      <a:lt1>
        <a:srgbClr val="FFFFFF"/>
      </a:lt1>
      <a:dk2>
        <a:srgbClr val="666666"/>
      </a:dk2>
      <a:lt2>
        <a:srgbClr val="FCB316"/>
      </a:lt2>
      <a:accent1>
        <a:srgbClr val="DFDFDF"/>
      </a:accent1>
      <a:accent2>
        <a:srgbClr val="DA1640"/>
      </a:accent2>
      <a:accent3>
        <a:srgbClr val="20B74A"/>
      </a:accent3>
      <a:accent4>
        <a:srgbClr val="46BFCE"/>
      </a:accent4>
      <a:accent5>
        <a:srgbClr val="8F2653"/>
      </a:accent5>
      <a:accent6>
        <a:srgbClr val="148790"/>
      </a:accent6>
      <a:hlink>
        <a:srgbClr val="1C75BC"/>
      </a:hlink>
      <a:folHlink>
        <a:srgbClr val="6239B4"/>
      </a:folHlink>
    </a:clrScheme>
    <a:fontScheme name="TPG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al New template TPGi (002)  -  Read-Only" id="{3A9E05F6-C963-4FDF-A049-A7878B522062}" vid="{E839ECBB-1FC0-4F1E-B943-1FB4B6E53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CF1817F6F4D24BA57BE233A43F6B74" ma:contentTypeVersion="12" ma:contentTypeDescription="Create a new document." ma:contentTypeScope="" ma:versionID="89ecd9211306187e58b64864ef4193e2">
  <xsd:schema xmlns:xsd="http://www.w3.org/2001/XMLSchema" xmlns:xs="http://www.w3.org/2001/XMLSchema" xmlns:p="http://schemas.microsoft.com/office/2006/metadata/properties" xmlns:ns2="a6ebecf6-2f33-442a-95d2-ed12f29adfe6" xmlns:ns3="b02d14b1-f5fa-4d2b-9002-3542d9ded8c2" targetNamespace="http://schemas.microsoft.com/office/2006/metadata/properties" ma:root="true" ma:fieldsID="46ac0bc0f6f295aad23c727301ffb658" ns2:_="" ns3:_="">
    <xsd:import namespace="a6ebecf6-2f33-442a-95d2-ed12f29adfe6"/>
    <xsd:import namespace="b02d14b1-f5fa-4d2b-9002-3542d9ded8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ebecf6-2f33-442a-95d2-ed12f29ad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d14b1-f5fa-4d2b-9002-3542d9ded8c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59302F-A0F3-4199-8727-6AEDAD482C5F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b02d14b1-f5fa-4d2b-9002-3542d9ded8c2"/>
    <ds:schemaRef ds:uri="http://schemas.microsoft.com/office/infopath/2007/PartnerControls"/>
    <ds:schemaRef ds:uri="a6ebecf6-2f33-442a-95d2-ed12f29adfe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DD61633-EC2B-4B14-9433-FF1BB20702BC}">
  <ds:schemaRefs>
    <ds:schemaRef ds:uri="a6ebecf6-2f33-442a-95d2-ed12f29adfe6"/>
    <ds:schemaRef ds:uri="b02d14b1-f5fa-4d2b-9002-3542d9ded8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95A4516-9135-4B04-972C-643D99648D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781</Words>
  <Application>Microsoft Macintosh PowerPoint</Application>
  <PresentationFormat>Widescreen</PresentationFormat>
  <Paragraphs>119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HGGothicE</vt:lpstr>
      <vt:lpstr>Arial</vt:lpstr>
      <vt:lpstr>Calibri</vt:lpstr>
      <vt:lpstr>Courier New</vt:lpstr>
      <vt:lpstr>Open Sans</vt:lpstr>
      <vt:lpstr>Wingdings</vt:lpstr>
      <vt:lpstr>Office Theme</vt:lpstr>
      <vt:lpstr>Assessing the  European Accessibility Act:  What is the Impact  Several Months Later?</vt:lpstr>
      <vt:lpstr>Cast your minds back to 28 June 2025…</vt:lpstr>
      <vt:lpstr>Where We Are Now:  The Post-Deadline Reality</vt:lpstr>
      <vt:lpstr>The Missing Piece:  EN 301 549 and Standards Lag </vt:lpstr>
      <vt:lpstr>Highlights in EN 301 549 version 4</vt:lpstr>
      <vt:lpstr>Other New and Revised EU Standards</vt:lpstr>
      <vt:lpstr>Monitoring Approaches across Europe</vt:lpstr>
      <vt:lpstr>Enforcement – Early Signals</vt:lpstr>
      <vt:lpstr>Procurement and Compliance</vt:lpstr>
      <vt:lpstr>Emerging Friction Points</vt:lpstr>
      <vt:lpstr>AI and the EAA</vt:lpstr>
      <vt:lpstr>Practical Guidance and Next Steps </vt:lpstr>
      <vt:lpstr>No fireworks,  but real momentum…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EAA Webinar - 251125</dc:title>
  <dc:creator>TPGi</dc:creator>
  <cp:lastModifiedBy>Mike Mooney</cp:lastModifiedBy>
  <cp:revision>5</cp:revision>
  <dcterms:created xsi:type="dcterms:W3CDTF">2021-01-15T13:22:52Z</dcterms:created>
  <dcterms:modified xsi:type="dcterms:W3CDTF">2025-11-25T13:41:43Z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0x0101002FCF1817F6F4D24BA57BE233A43F6B74</vt:lpwstr>
  </property>
</Properties>
</file>