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9" r:id="rId5"/>
  </p:sldMasterIdLst>
  <p:notesMasterIdLst>
    <p:notesMasterId r:id="rId21"/>
  </p:notesMasterIdLst>
  <p:sldIdLst>
    <p:sldId id="1718" r:id="rId6"/>
    <p:sldId id="1725" r:id="rId7"/>
    <p:sldId id="1841" r:id="rId8"/>
    <p:sldId id="1842" r:id="rId9"/>
    <p:sldId id="1848" r:id="rId10"/>
    <p:sldId id="4225" r:id="rId11"/>
    <p:sldId id="4226" r:id="rId12"/>
    <p:sldId id="1857" r:id="rId13"/>
    <p:sldId id="1704" r:id="rId14"/>
    <p:sldId id="4227" r:id="rId15"/>
    <p:sldId id="4228" r:id="rId16"/>
    <p:sldId id="4229" r:id="rId17"/>
    <p:sldId id="4230" r:id="rId18"/>
    <p:sldId id="4231" r:id="rId19"/>
    <p:sldId id="42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524327-8B05-CFCB-34B0-BCD04FA7CAFB}" name="Kashana Bridgeford" initials="KB" userId="S::kbridgeford@tpgi.com::02374540-c06c-40c1-a563-2cb37f772eab" providerId="AD"/>
  <p188:author id="{6587A384-1AD3-7FF7-A249-0301F85AFEC7}" name="Charlie Pike" initials="CP" userId="S::cpike@tpgi.com::3f878f9b-a83f-485f-a10f-ff18145798a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ravis Brown" initials="TB" lastIdx="14" clrIdx="6">
    <p:extLst>
      <p:ext uri="{19B8F6BF-5375-455C-9EA6-DF929625EA0E}">
        <p15:presenceInfo xmlns:p15="http://schemas.microsoft.com/office/powerpoint/2012/main" userId="S::tbrown@tpgi.com::b4a28253-2f7f-4f55-a8bc-05cd32e81a84" providerId="AD"/>
      </p:ext>
    </p:extLst>
  </p:cmAuthor>
  <p:cmAuthor id="1" name="Matt Feldman" initials="MF" lastIdx="1" clrIdx="0"/>
  <p:cmAuthor id="8" name="Brad Henry" initials="BH" lastIdx="4" clrIdx="7">
    <p:extLst>
      <p:ext uri="{19B8F6BF-5375-455C-9EA6-DF929625EA0E}">
        <p15:presenceInfo xmlns:p15="http://schemas.microsoft.com/office/powerpoint/2012/main" userId="S::bhenry@paciellogroup.onmicrosoft.com::4c2f4af8-75e4-4a56-bfc5-8095413d36a6" providerId="AD"/>
      </p:ext>
    </p:extLst>
  </p:cmAuthor>
  <p:cmAuthor id="2" name="Matt Feldman" initials="MF [2]" lastIdx="1" clrIdx="1"/>
  <p:cmAuthor id="3" name="Matt Feldman" initials="MF [3]" lastIdx="1" clrIdx="2"/>
  <p:cmAuthor id="4" name="Marissa Sapega" initials="MS" lastIdx="1" clrIdx="3">
    <p:extLst>
      <p:ext uri="{19B8F6BF-5375-455C-9EA6-DF929625EA0E}">
        <p15:presenceInfo xmlns:p15="http://schemas.microsoft.com/office/powerpoint/2012/main" userId="S::msapega@paciellogroup.onmicrosoft.com::2e4a50be-ddbe-47b0-91e7-d802e67350d0" providerId="AD"/>
      </p:ext>
    </p:extLst>
  </p:cmAuthor>
  <p:cmAuthor id="5" name="Marissa Sapega" initials="MS [2]" lastIdx="1" clrIdx="4">
    <p:extLst>
      <p:ext uri="{19B8F6BF-5375-455C-9EA6-DF929625EA0E}">
        <p15:presenceInfo xmlns:p15="http://schemas.microsoft.com/office/powerpoint/2012/main" userId="S::msapega@tpgi.com::0ec66201-f55b-4757-8792-6d236d6d6d24" providerId="AD"/>
      </p:ext>
    </p:extLst>
  </p:cmAuthor>
  <p:cmAuthor id="6" name="Hans Hillen" initials="HH" lastIdx="9" clrIdx="5">
    <p:extLst>
      <p:ext uri="{19B8F6BF-5375-455C-9EA6-DF929625EA0E}">
        <p15:presenceInfo xmlns:p15="http://schemas.microsoft.com/office/powerpoint/2012/main" userId="S::hhillen@tpgi.com::9f5ea6c4-68ba-48e2-baa1-68285eca04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21E"/>
    <a:srgbClr val="FFFBFA"/>
    <a:srgbClr val="FFEEE4"/>
    <a:srgbClr val="FFD6C3"/>
    <a:srgbClr val="BF3D00"/>
    <a:srgbClr val="BADBF5"/>
    <a:srgbClr val="CDD7E7"/>
    <a:srgbClr val="728E00"/>
    <a:srgbClr val="E8EFF4"/>
    <a:srgbClr val="C0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6"/>
    <p:restoredTop sz="94830"/>
  </p:normalViewPr>
  <p:slideViewPr>
    <p:cSldViewPr snapToGrid="0">
      <p:cViewPr>
        <p:scale>
          <a:sx n="104" d="100"/>
          <a:sy n="104" d="100"/>
        </p:scale>
        <p:origin x="664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3/3/25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1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52B1A-9AFD-4727-D4FB-A109EAD9F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DEE2A-A783-D636-ADBE-8E8CC16C6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1A2732-B39D-32F8-21F7-E5763049DC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316EC-76CD-9361-0607-40269FA53A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55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0A436-5342-E958-1DFA-23F105B57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CEA185-5CBA-907E-C877-9278DB262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7BA48-8836-228F-9B35-C44BD5C69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CEDD5-5866-B843-61CC-0E06CC6C1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74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DEB55-CACC-0BE5-DB7B-B671D8031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E9F496-1F8E-B76F-7731-11B092387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47C25-73F0-9AD6-9D0A-2452EC3E2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B5D11-9702-1AEE-E1E7-9C038F845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15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9737B-04B1-D816-135C-62F3C9CDD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F97C96-55C3-2D3F-B19E-E6F1E9806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1E36CC-1C47-3EBB-4722-9E5F2B498B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2C579-5B68-8D71-7747-7DE855491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65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38447-DA5D-44D1-8804-AA22DD4A8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EA06CD-F25B-AEFA-C16B-50B355538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F78B9B-5D8F-7E89-BA07-0F73B7974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C834F-9BCE-B936-D68A-24B0E39AB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05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7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Pinellas is a Loss converted the last 2 years of the ARC subscription to services.  Will move to Free Tier.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3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31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88598-5065-542B-7936-F1348803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B1B73C-3785-71DB-24B2-EA9883977D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612929-BFE4-A3AC-B1A0-8562D2B463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673D19-9827-6B83-CBDC-B1DECD3277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43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ADE44-E63D-BD8A-5CF8-AADD06A33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308F8C-7FBD-B6C6-BB74-BD7165BD1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9A76B-CB6D-15F2-38F7-6AADED34D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42716-B6E0-FBFA-B95A-5A61EC0D9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30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4A6C8-DA78-093E-60AD-CAD19617B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3EEC16-FAC6-D8BD-B423-5836B9F05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89EFC2-BB04-6060-D7D9-3785610E4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BCB25-FDC6-B895-0902-684B5DB8F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72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7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 userDrawn="1"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Engagements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752" y="1422400"/>
            <a:ext cx="5159829" cy="2631404"/>
          </a:xfrm>
        </p:spPr>
        <p:txBody>
          <a:bodyPr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FB6C50-61B1-7846-9453-962DB30CAEDB}"/>
              </a:ext>
            </a:extLst>
          </p:cNvPr>
          <p:cNvGrpSpPr/>
          <p:nvPr userDrawn="1"/>
        </p:nvGrpSpPr>
        <p:grpSpPr>
          <a:xfrm rot="10800000">
            <a:off x="-1097592" y="-1516852"/>
            <a:ext cx="7049001" cy="9475083"/>
            <a:chOff x="6206489" y="-1107483"/>
            <a:chExt cx="7049001" cy="94750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483517-6F39-774D-930D-AFDD4891821C}"/>
                </a:ext>
              </a:extLst>
            </p:cNvPr>
            <p:cNvSpPr/>
            <p:nvPr userDrawn="1"/>
          </p:nvSpPr>
          <p:spPr>
            <a:xfrm rot="20785132">
              <a:off x="7296447" y="-1107483"/>
              <a:ext cx="5959043" cy="882018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8E1A8D-8B79-6646-A108-3735C332D570}"/>
                </a:ext>
              </a:extLst>
            </p:cNvPr>
            <p:cNvSpPr/>
            <p:nvPr userDrawn="1"/>
          </p:nvSpPr>
          <p:spPr>
            <a:xfrm rot="20785132">
              <a:off x="7374430" y="-452585"/>
              <a:ext cx="381222" cy="8820185"/>
            </a:xfrm>
            <a:prstGeom prst="rect">
              <a:avLst/>
            </a:prstGeom>
            <a:solidFill>
              <a:srgbClr val="EB4D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26DB18-06AA-0541-90F5-5EEBDE0F82AE}"/>
                </a:ext>
              </a:extLst>
            </p:cNvPr>
            <p:cNvSpPr/>
            <p:nvPr userDrawn="1"/>
          </p:nvSpPr>
          <p:spPr>
            <a:xfrm rot="5400000" flipH="1">
              <a:off x="9218991" y="-3235706"/>
              <a:ext cx="182648" cy="6207652"/>
            </a:xfrm>
            <a:prstGeom prst="rect">
              <a:avLst/>
            </a:prstGeom>
            <a:solidFill>
              <a:schemeClr val="accent1">
                <a:lumMod val="10000"/>
                <a:alpha val="661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94ABFB-C94B-8045-9556-45C4E7D1038F}"/>
                </a:ext>
              </a:extLst>
            </p:cNvPr>
            <p:cNvSpPr/>
            <p:nvPr userDrawn="1"/>
          </p:nvSpPr>
          <p:spPr>
            <a:xfrm rot="5400000" flipH="1">
              <a:off x="10053382" y="4717989"/>
              <a:ext cx="182648" cy="4538873"/>
            </a:xfrm>
            <a:prstGeom prst="rect">
              <a:avLst/>
            </a:prstGeom>
            <a:solidFill>
              <a:schemeClr val="accent1">
                <a:lumMod val="10000"/>
                <a:alpha val="661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666351C-7F29-3C40-ABDA-9C808235A295}"/>
                </a:ext>
              </a:extLst>
            </p:cNvPr>
            <p:cNvSpPr/>
            <p:nvPr userDrawn="1"/>
          </p:nvSpPr>
          <p:spPr>
            <a:xfrm flipH="1">
              <a:off x="12252486" y="-40552"/>
              <a:ext cx="161656" cy="6936651"/>
            </a:xfrm>
            <a:prstGeom prst="rect">
              <a:avLst/>
            </a:prstGeom>
            <a:solidFill>
              <a:schemeClr val="accent1">
                <a:lumMod val="10000"/>
                <a:alpha val="6613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D0ACDC35-3C03-9142-9FBE-3BB3B21D61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4384361"/>
            <a:ext cx="5159829" cy="105123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[Sub Text]</a:t>
            </a:r>
          </a:p>
        </p:txBody>
      </p:sp>
    </p:spTree>
    <p:extLst>
      <p:ext uri="{BB962C8B-B14F-4D97-AF65-F5344CB8AC3E}">
        <p14:creationId xmlns:p14="http://schemas.microsoft.com/office/powerpoint/2010/main" val="893489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8611" y="469528"/>
            <a:ext cx="5267461" cy="604019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457200" rtlCol="0" anchor="ctr"/>
          <a:lstStyle/>
          <a:p>
            <a:endParaRPr lang="en-US" sz="2400" dirty="0">
              <a:solidFill>
                <a:schemeClr val="bg1"/>
              </a:solidFill>
              <a:ea typeface="Roboto Slab" charset="0"/>
              <a:cs typeface="Roboto Sla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14" y="4426217"/>
            <a:ext cx="3391550" cy="375091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29728" y="1414272"/>
            <a:ext cx="2926080" cy="30119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Avatar Picture]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98336" y="14813"/>
            <a:ext cx="5388864" cy="959168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780288" y="694944"/>
            <a:ext cx="4925568" cy="56296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574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283566" y="-528034"/>
            <a:ext cx="4029565" cy="6383841"/>
            <a:chOff x="7852246" y="-8205"/>
            <a:chExt cx="4029565" cy="6383841"/>
          </a:xfrm>
        </p:grpSpPr>
        <p:sp>
          <p:nvSpPr>
            <p:cNvPr id="3" name="Rounded Rectangle 2"/>
            <p:cNvSpPr/>
            <p:nvPr/>
          </p:nvSpPr>
          <p:spPr>
            <a:xfrm>
              <a:off x="8732614" y="1487176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933505" y="0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10566669" y="1478971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767560" y="-8205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7852246" y="1550388"/>
              <a:ext cx="4029565" cy="4825248"/>
              <a:chOff x="8182988" y="1595007"/>
              <a:chExt cx="3376612" cy="4043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82988" y="1595007"/>
                <a:ext cx="3376612" cy="4043362"/>
              </a:xfrm>
              <a:prstGeom prst="rect">
                <a:avLst/>
              </a:pr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49770" y="1762558"/>
                <a:ext cx="3043237" cy="3700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16364" y="1930109"/>
                <a:ext cx="2705194" cy="3375749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88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6212454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[First Name] [Last Name]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621287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1409" y="1430461"/>
            <a:ext cx="3228311" cy="4028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[Insert Avatar Picture]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41" y="566744"/>
            <a:ext cx="4368392" cy="269643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2814">
            <a:off x="4143010" y="4135827"/>
            <a:ext cx="2633779" cy="31680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59399" y="1529251"/>
            <a:ext cx="4289434" cy="922361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636993">
            <a:off x="-827136" y="788610"/>
            <a:ext cx="5724870" cy="714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[Insert Avatar Picture]</a:t>
            </a:r>
          </a:p>
        </p:txBody>
      </p:sp>
    </p:spTree>
    <p:extLst>
      <p:ext uri="{BB962C8B-B14F-4D97-AF65-F5344CB8AC3E}">
        <p14:creationId xmlns:p14="http://schemas.microsoft.com/office/powerpoint/2010/main" val="370722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0426" y="881498"/>
            <a:ext cx="4489404" cy="464147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Avatar Picture]</a:t>
            </a:r>
          </a:p>
        </p:txBody>
      </p:sp>
      <p:sp>
        <p:nvSpPr>
          <p:cNvPr id="6" name="Rectangular Callout 5"/>
          <p:cNvSpPr/>
          <p:nvPr userDrawn="1"/>
        </p:nvSpPr>
        <p:spPr>
          <a:xfrm>
            <a:off x="1757620" y="881498"/>
            <a:ext cx="4294710" cy="2675141"/>
          </a:xfrm>
          <a:prstGeom prst="wedgeRectCallout">
            <a:avLst>
              <a:gd name="adj1" fmla="val 64042"/>
              <a:gd name="adj2" fmla="val 32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Hi!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47104" y="5522976"/>
            <a:ext cx="5644896" cy="10728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20426" y="5522976"/>
            <a:ext cx="5286230" cy="95916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44079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rot="10800000">
            <a:off x="-20317" y="-21"/>
            <a:ext cx="12212317" cy="5493997"/>
            <a:chOff x="-20317" y="-21"/>
            <a:chExt cx="12744735" cy="5493997"/>
          </a:xfrm>
        </p:grpSpPr>
        <p:sp>
          <p:nvSpPr>
            <p:cNvPr id="4" name="Rectangle 3"/>
            <p:cNvSpPr/>
            <p:nvPr/>
          </p:nvSpPr>
          <p:spPr>
            <a:xfrm rot="10800000">
              <a:off x="-2031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 rot="10800000">
              <a:off x="821741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 rot="10800000">
              <a:off x="1678686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2520744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3377589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421964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5076491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5918549" y="-1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>
              <a:off x="6775494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7617552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8474397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9316455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10158411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11015256" y="-16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11857314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4" y="3253181"/>
            <a:ext cx="3374136" cy="373166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493971"/>
            <a:ext cx="12192000" cy="1490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674" y="320990"/>
            <a:ext cx="3228311" cy="29321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[Insert Avatar Picture]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53568" y="5655168"/>
            <a:ext cx="11521439" cy="95916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 | [Title}</a:t>
            </a:r>
          </a:p>
        </p:txBody>
      </p:sp>
    </p:spTree>
    <p:extLst>
      <p:ext uri="{BB962C8B-B14F-4D97-AF65-F5344CB8AC3E}">
        <p14:creationId xmlns:p14="http://schemas.microsoft.com/office/powerpoint/2010/main" val="173028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4343" y="2353583"/>
            <a:ext cx="6845232" cy="211931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Best Practices for Structuring Accessibility Testing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90B608-39F4-8C4A-ADEF-6FA5EF554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9023" y="-1632857"/>
            <a:ext cx="5454581" cy="1014548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4B5255-FF06-BD4C-8536-329CCB142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2" y="846671"/>
            <a:ext cx="3911557" cy="150691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5BD21D7-1402-AF4B-9292-02DECEE52F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Aaron Farber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DAF7C43-BA20-B74E-AA45-F531909B6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Senior Platform Consultant</a:t>
            </a:r>
          </a:p>
        </p:txBody>
      </p:sp>
      <p:pic>
        <p:nvPicPr>
          <p:cNvPr id="15" name="Graphic 14" descr="User outline">
            <a:extLst>
              <a:ext uri="{FF2B5EF4-FFF2-40B4-BE49-F238E27FC236}">
                <a16:creationId xmlns:a16="http://schemas.microsoft.com/office/drawing/2014/main" id="{BFC95C72-7D55-5646-AAF4-42396D24A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8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445F694-BA73-DA4F-9DF6-1B3752057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rgbClr val="D4E6F4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7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6105509" cy="1582207"/>
          </a:xfrm>
        </p:spPr>
        <p:txBody>
          <a:bodyPr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6980663" y="0"/>
            <a:ext cx="52113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641600"/>
            <a:ext cx="6105718" cy="36829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10000"/>
                  </a:schemeClr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3238" y="2231771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10A84F99-6D55-1344-B834-4B696D345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507D84-A691-5743-BDA3-2A405961D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813179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</a:extLst>
          </p:cNvPr>
          <p:cNvSpPr/>
          <p:nvPr userDrawn="1"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08B0C-8195-6206-D8EA-490F3B821BBE}"/>
              </a:ext>
            </a:extLst>
          </p:cNvPr>
          <p:cNvSpPr txBox="1">
            <a:spLocks/>
          </p:cNvSpPr>
          <p:nvPr userDrawn="1"/>
        </p:nvSpPr>
        <p:spPr>
          <a:xfrm>
            <a:off x="1260519" y="6272460"/>
            <a:ext cx="3547853" cy="3996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1" dirty="0">
                <a:solidFill>
                  <a:srgbClr val="1A3B5B"/>
                </a:solidFill>
              </a:rPr>
              <a:t>One Team. One Vision.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4D427-A9CA-0A60-0717-96383375D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9500" y="6341922"/>
            <a:ext cx="19050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8EB3B9-3BB5-2583-DB48-3F00DAC42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5124" y="6288234"/>
            <a:ext cx="406676" cy="4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09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4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 userDrawn="1"/>
        </p:nvSpPr>
        <p:spPr>
          <a:xfrm rot="20785132">
            <a:off x="7387934" y="-1107482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 userDrawn="1"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 userDrawn="1"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 userDrawn="1"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 userDrawn="1"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</p:spTree>
    <p:extLst>
      <p:ext uri="{BB962C8B-B14F-4D97-AF65-F5344CB8AC3E}">
        <p14:creationId xmlns:p14="http://schemas.microsoft.com/office/powerpoint/2010/main" val="3802663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08B78E-BDA0-D9E1-8248-542B287FC2A7}"/>
              </a:ext>
            </a:extLst>
          </p:cNvPr>
          <p:cNvSpPr txBox="1">
            <a:spLocks/>
          </p:cNvSpPr>
          <p:nvPr userDrawn="1"/>
        </p:nvSpPr>
        <p:spPr>
          <a:xfrm>
            <a:off x="1260519" y="6272460"/>
            <a:ext cx="3547853" cy="3996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1" dirty="0">
                <a:solidFill>
                  <a:srgbClr val="1A3B5B"/>
                </a:solidFill>
              </a:rPr>
              <a:t>One Team. One Vision.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912C3-F546-0D3B-E693-B4F26CA8A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9500" y="6341922"/>
            <a:ext cx="1905000" cy="33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714C5-DAA3-E1D5-26E9-1A5FE419D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05124" y="6288234"/>
            <a:ext cx="406676" cy="4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44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DB861A-AA5E-454A-A41D-D4824C884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&lt;code examples&gt;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[Picture]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C8AF6E-0E05-D04A-B789-036B46D4B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E4C5EC-1910-DC4A-A86C-CB0041005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8B93AC-58B8-A243-B950-62C4AAB1E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91B888-F47E-0947-8A3D-082607618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2D4436-44AE-3143-AC2B-11CA662B4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B0ADFC-3D37-784D-B8C8-785BAA79A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0" y="1666600"/>
            <a:ext cx="7573300" cy="43698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8ABB40-865E-6D49-BA81-834ADEBCC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401" y="904201"/>
            <a:ext cx="3542356" cy="287427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 userDrawn="1"/>
        </p:nvSpPr>
        <p:spPr>
          <a:xfrm rot="20785132">
            <a:off x="6018688" y="-1538977"/>
            <a:ext cx="8514857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 userDrawn="1"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 userDrawn="1"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 userDrawn="1"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 userDrawn="1"/>
        </p:nvSpPr>
        <p:spPr>
          <a:xfrm rot="20785132">
            <a:off x="6132402" y="-583999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88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DA3DA9-D2A9-D643-9D42-89F6D55D7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9" y="1568796"/>
            <a:ext cx="8693954" cy="5016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1D42EDF-A695-0948-9D50-066248D12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0533F9-A4C1-AF4D-971C-116D4F51B5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6E8904-F15F-B945-BDC2-D21920DF9E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3C7FA03-5C1D-0106-D57B-72B72CFC312E}"/>
              </a:ext>
            </a:extLst>
          </p:cNvPr>
          <p:cNvSpPr txBox="1">
            <a:spLocks/>
          </p:cNvSpPr>
          <p:nvPr userDrawn="1"/>
        </p:nvSpPr>
        <p:spPr>
          <a:xfrm>
            <a:off x="333628" y="6272460"/>
            <a:ext cx="3547853" cy="3996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</a:rPr>
              <a:t>One Team. One Vision.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A0A6CA-CA51-E1C3-32AC-BAC9191EC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5799" y="6349235"/>
            <a:ext cx="1969708" cy="341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1DAA9E-0B7F-3296-E833-5A09BFDB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519" y="6311961"/>
            <a:ext cx="383886" cy="3996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6044CB-2B1D-5B47-B8AC-67E61A8C4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700046"/>
            <a:ext cx="12192000" cy="152400"/>
          </a:xfrm>
          <a:prstGeom prst="rect">
            <a:avLst/>
          </a:prstGeom>
          <a:solidFill>
            <a:srgbClr val="FE66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C64A0CB-E75E-714A-BC58-3F69C0356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EC6F63-E3D5-9140-9893-1635237DE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[Screenshot / large picture]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B3BB582-98F5-C94D-801A-E7A0735DC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rgbClr val="DF5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B2EED2-811C-4955-E51F-B1C1BC90D2EA}"/>
              </a:ext>
            </a:extLst>
          </p:cNvPr>
          <p:cNvSpPr txBox="1">
            <a:spLocks/>
          </p:cNvSpPr>
          <p:nvPr userDrawn="1"/>
        </p:nvSpPr>
        <p:spPr>
          <a:xfrm>
            <a:off x="333628" y="6272460"/>
            <a:ext cx="3547853" cy="3996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</a:rPr>
              <a:t>One Team. One Vision.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61CBF-E591-44D6-9D11-2CDA67E33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5799" y="6349235"/>
            <a:ext cx="1969708" cy="341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1C9B05-F1B5-BC8F-345C-775C759F5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519" y="6311961"/>
            <a:ext cx="383886" cy="39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8" y="649482"/>
            <a:ext cx="6857250" cy="974220"/>
          </a:xfrm>
        </p:spPr>
        <p:txBody>
          <a:bodyPr anchor="b">
            <a:normAutofit/>
          </a:bodyPr>
          <a:lstStyle>
            <a:lvl1pPr>
              <a:defRPr sz="2800" b="1" i="0" cap="small" baseline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FE951CB-2FDE-429A-AB8D-01D6A5C62C3C}"/>
              </a:ext>
            </a:extLst>
          </p:cNvPr>
          <p:cNvSpPr txBox="1">
            <a:spLocks/>
          </p:cNvSpPr>
          <p:nvPr userDrawn="1"/>
        </p:nvSpPr>
        <p:spPr>
          <a:xfrm>
            <a:off x="1030518" y="1685389"/>
            <a:ext cx="6857250" cy="9742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200" baseline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4950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292DD41-3492-9F37-3BB4-FD2CA4184F8F}"/>
              </a:ext>
            </a:extLst>
          </p:cNvPr>
          <p:cNvSpPr txBox="1">
            <a:spLocks/>
          </p:cNvSpPr>
          <p:nvPr userDrawn="1"/>
        </p:nvSpPr>
        <p:spPr>
          <a:xfrm>
            <a:off x="333628" y="6272460"/>
            <a:ext cx="3547853" cy="3996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</a:rPr>
              <a:t>One Team. One Vision.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91B2E4-3EF8-29D0-6CE2-53024596F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5799" y="6349235"/>
            <a:ext cx="1969708" cy="341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DF1216-36AB-F664-8E2F-3476E0C4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519" y="6311961"/>
            <a:ext cx="383886" cy="3996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rgbClr val="D4E6F4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7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46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44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BCFBDD17-0DF2-AE44-A038-9A2FE07CA3F0}"/>
              </a:ext>
            </a:extLst>
          </p:cNvPr>
          <p:cNvSpPr/>
          <p:nvPr userDrawn="1"/>
        </p:nvSpPr>
        <p:spPr>
          <a:xfrm>
            <a:off x="1924103" y="2320695"/>
            <a:ext cx="9201097" cy="3568949"/>
          </a:xfrm>
          <a:prstGeom prst="parallelogram">
            <a:avLst>
              <a:gd name="adj" fmla="val 0"/>
            </a:avLst>
          </a:prstGeom>
          <a:solidFill>
            <a:srgbClr val="3877B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Clr>
                <a:srgbClr val="3877BB"/>
              </a:buClr>
              <a:buFont typeface="+mj-lt"/>
              <a:buAutoNum type="arabicPeriod"/>
            </a:pPr>
            <a:endParaRPr lang="en-US" sz="3200" dirty="0">
              <a:solidFill>
                <a:srgbClr val="1A3B5B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8F2EEC-2922-4B49-B00F-42AD50EAC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>
            <a:noAutofit/>
          </a:bodyPr>
          <a:lstStyle>
            <a:lvl1pPr>
              <a:defRPr sz="8000"/>
            </a:lvl1pPr>
          </a:lstStyle>
          <a:p>
            <a:r>
              <a:rPr lang="en-US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992337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4786BE4-F567-9A23-DB33-769777EEA950}"/>
              </a:ext>
            </a:extLst>
          </p:cNvPr>
          <p:cNvSpPr txBox="1">
            <a:spLocks/>
          </p:cNvSpPr>
          <p:nvPr userDrawn="1"/>
        </p:nvSpPr>
        <p:spPr>
          <a:xfrm>
            <a:off x="333628" y="6272460"/>
            <a:ext cx="3547853" cy="3996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</a:rPr>
              <a:t>One Team. One Vision.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7D5AEE-D73C-73F7-DFB6-12F9A954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5799" y="6349235"/>
            <a:ext cx="1969708" cy="341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D769C-2134-A25E-54F2-CDAEF6DBB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6519" y="6311961"/>
            <a:ext cx="383886" cy="3996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481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 + Color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0BF4B07-B770-4EFB-8198-DFBE2895CCED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0" y="1"/>
            <a:ext cx="6096000" cy="6857999"/>
          </a:xfrm>
          <a:pattFill prst="wdUpDiag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C4211D5-837A-46DC-A35E-AE1F522F561A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0" y="533400"/>
            <a:ext cx="6096001" cy="767862"/>
          </a:xfrm>
          <a:solidFill>
            <a:schemeClr val="accent1"/>
          </a:solidFill>
        </p:spPr>
        <p:txBody>
          <a:bodyPr lIns="91440" tIns="91440" rIns="91440" bIns="91440" anchor="ctr"/>
          <a:lstStyle>
            <a:lvl1pPr algn="ctr">
              <a:lnSpc>
                <a:spcPct val="90000"/>
              </a:lnSpc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algn="ctr">
              <a:spcAft>
                <a:spcPts val="0"/>
              </a:spcAft>
              <a:defRPr sz="2400">
                <a:solidFill>
                  <a:schemeClr val="bg1"/>
                </a:solidFill>
              </a:defRPr>
            </a:lvl2pPr>
            <a:lvl3pPr algn="ctr">
              <a:spcAft>
                <a:spcPts val="0"/>
              </a:spcAft>
              <a:defRPr sz="1400"/>
            </a:lvl3pPr>
            <a:lvl4pPr algn="ctr">
              <a:spcAft>
                <a:spcPts val="0"/>
              </a:spcAft>
              <a:defRPr sz="1200"/>
            </a:lvl4pPr>
            <a:lvl5pPr algn="ctr"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Click to edit text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EF3FF-5A2C-4C19-A00E-7685BE6B3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399" y="533316"/>
            <a:ext cx="5029201" cy="381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58C6A-0E0A-40D9-8B6B-767AC899A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398" y="1447715"/>
            <a:ext cx="5029202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0721A-F7F6-4B11-B780-D4E50AE4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6465434"/>
            <a:ext cx="4191000" cy="392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81BB3-CA3B-49A2-BE21-6A43C249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05E054-4F1D-414D-A1B9-1BDD4CA95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95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50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079" y="475327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70B8FE-D3E8-5EAB-56C9-845CE10A8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87079" y="2012166"/>
            <a:ext cx="3103353" cy="416905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9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 userDrawn="1"/>
        </p:nvSpPr>
        <p:spPr>
          <a:xfrm>
            <a:off x="0" y="0"/>
            <a:ext cx="12225642" cy="6858000"/>
          </a:xfrm>
          <a:prstGeom prst="rect">
            <a:avLst/>
          </a:prstGeom>
          <a:gradFill flip="none" rotWithShape="1">
            <a:gsLst>
              <a:gs pos="51000">
                <a:srgbClr val="1A3B5B">
                  <a:shade val="30000"/>
                  <a:satMod val="115000"/>
                </a:srgbClr>
              </a:gs>
              <a:gs pos="86000">
                <a:srgbClr val="1A3B5B">
                  <a:shade val="67500"/>
                  <a:satMod val="115000"/>
                </a:srgbClr>
              </a:gs>
              <a:gs pos="100000">
                <a:srgbClr val="1A3B5B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002AF00-73A1-9FB6-6F0E-C73210565FD1}"/>
              </a:ext>
            </a:extLst>
          </p:cNvPr>
          <p:cNvSpPr txBox="1">
            <a:spLocks/>
          </p:cNvSpPr>
          <p:nvPr userDrawn="1"/>
        </p:nvSpPr>
        <p:spPr>
          <a:xfrm>
            <a:off x="8787376" y="6058326"/>
            <a:ext cx="3113272" cy="3996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1" dirty="0"/>
              <a:t>One Team. One 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F1875-3266-F211-9E4E-B668D03C9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35186" y="545932"/>
            <a:ext cx="2160691" cy="21606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214" y="1777960"/>
            <a:ext cx="5159829" cy="996110"/>
          </a:xfrm>
        </p:spPr>
        <p:txBody>
          <a:bodyPr>
            <a:normAutofit/>
          </a:bodyPr>
          <a:lstStyle>
            <a:lvl1pPr>
              <a:defRPr sz="4000" b="1" i="0" spc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73DBDC-C35B-3794-17CF-5AFFAE9C67FB}"/>
              </a:ext>
            </a:extLst>
          </p:cNvPr>
          <p:cNvCxnSpPr>
            <a:cxnSpLocks/>
          </p:cNvCxnSpPr>
          <p:nvPr userDrawn="1"/>
        </p:nvCxnSpPr>
        <p:spPr>
          <a:xfrm>
            <a:off x="0" y="6262577"/>
            <a:ext cx="7435702" cy="0"/>
          </a:xfrm>
          <a:prstGeom prst="line">
            <a:avLst/>
          </a:prstGeom>
          <a:ln w="53975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72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26026E31-AB6E-8340-8261-80152C9491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 userDrawn="1"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90B608-39F4-8C4A-ADEF-6FA5EF554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9023" y="-1632857"/>
            <a:ext cx="5454581" cy="1014548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4B5255-FF06-BD4C-8536-329CCB142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2" y="846671"/>
            <a:ext cx="3911557" cy="150691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5BD21D7-1402-AF4B-9292-02DECEE52F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DAF7C43-BA20-B74E-AA45-F531909B6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5" name="Graphic 14" descr="User outline">
            <a:extLst>
              <a:ext uri="{FF2B5EF4-FFF2-40B4-BE49-F238E27FC236}">
                <a16:creationId xmlns:a16="http://schemas.microsoft.com/office/drawing/2014/main" id="{BFC95C72-7D55-5646-AAF4-42396D24A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 userDrawn="1"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 userDrawn="1"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 userDrawn="1"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 userDrawn="1"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 userDrawn="1"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752" r:id="rId3"/>
    <p:sldLayoutId id="2147483749" r:id="rId4"/>
    <p:sldLayoutId id="2147483914" r:id="rId5"/>
    <p:sldLayoutId id="2147483746" r:id="rId6"/>
    <p:sldLayoutId id="2147483734" r:id="rId7"/>
    <p:sldLayoutId id="2147483745" r:id="rId8"/>
    <p:sldLayoutId id="2147483740" r:id="rId9"/>
    <p:sldLayoutId id="2147483741" r:id="rId10"/>
    <p:sldLayoutId id="2147483727" r:id="rId11"/>
    <p:sldLayoutId id="2147483724" r:id="rId12"/>
    <p:sldLayoutId id="2147483753" r:id="rId13"/>
    <p:sldLayoutId id="2147483732" r:id="rId14"/>
    <p:sldLayoutId id="2147483712" r:id="rId15"/>
    <p:sldLayoutId id="2147483729" r:id="rId16"/>
    <p:sldLayoutId id="2147483730" r:id="rId17"/>
    <p:sldLayoutId id="2147483731" r:id="rId18"/>
    <p:sldLayoutId id="2147483721" r:id="rId19"/>
    <p:sldLayoutId id="2147483681" r:id="rId20"/>
    <p:sldLayoutId id="2147483723" r:id="rId21"/>
    <p:sldLayoutId id="2147483714" r:id="rId22"/>
    <p:sldLayoutId id="2147483713" r:id="rId23"/>
    <p:sldLayoutId id="2147483915" r:id="rId24"/>
    <p:sldLayoutId id="2147483719" r:id="rId25"/>
    <p:sldLayoutId id="2147483920" r:id="rId26"/>
    <p:sldLayoutId id="2147483679" r:id="rId27"/>
    <p:sldLayoutId id="2147483747" r:id="rId28"/>
    <p:sldLayoutId id="2147483916" r:id="rId29"/>
    <p:sldLayoutId id="2147483917" r:id="rId30"/>
    <p:sldLayoutId id="2147483666" r:id="rId31"/>
    <p:sldLayoutId id="2147483662" r:id="rId32"/>
    <p:sldLayoutId id="2147483921" r:id="rId33"/>
    <p:sldLayoutId id="2147483692" r:id="rId34"/>
    <p:sldLayoutId id="2147483706" r:id="rId35"/>
    <p:sldLayoutId id="2147483922" r:id="rId36"/>
    <p:sldLayoutId id="2147483674" r:id="rId37"/>
    <p:sldLayoutId id="2147483684" r:id="rId38"/>
    <p:sldLayoutId id="2147483685" r:id="rId39"/>
    <p:sldLayoutId id="2147483688" r:id="rId40"/>
    <p:sldLayoutId id="2147483689" r:id="rId41"/>
    <p:sldLayoutId id="2147483686" r:id="rId42"/>
    <p:sldLayoutId id="2147483696" r:id="rId43"/>
    <p:sldLayoutId id="2147483918" r:id="rId44"/>
    <p:sldLayoutId id="2147483923" r:id="rId45"/>
    <p:sldLayoutId id="2147483718" r:id="rId46"/>
    <p:sldLayoutId id="2147483924" r:id="rId47"/>
    <p:sldLayoutId id="2147483925" r:id="rId48"/>
    <p:sldLayoutId id="2147483736" r:id="rId49"/>
    <p:sldLayoutId id="2147483874" r:id="rId50"/>
    <p:sldLayoutId id="2147483742" r:id="rId51"/>
    <p:sldLayoutId id="2147483743" r:id="rId52"/>
    <p:sldLayoutId id="2147483744" r:id="rId53"/>
    <p:sldLayoutId id="2147483783" r:id="rId54"/>
    <p:sldLayoutId id="2147483702" r:id="rId55"/>
    <p:sldLayoutId id="2147483739" r:id="rId56"/>
    <p:sldLayoutId id="2147483748" r:id="rId57"/>
    <p:sldLayoutId id="2147483926" r:id="rId58"/>
    <p:sldLayoutId id="2147483927" r:id="rId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rgbClr val="3877BB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rgbClr val="3877BB"/>
        </a:buClr>
        <a:buFont typeface="HGGothicE" panose="020B0909000000000000" pitchFamily="49" charset="-128"/>
        <a:buChar char="-"/>
        <a:defRPr sz="2400" kern="1200">
          <a:solidFill>
            <a:schemeClr val="accent1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rgbClr val="3877BB"/>
        </a:buClr>
        <a:buFont typeface="HGGothicE" panose="020B0909000000000000" pitchFamily="49" charset="-128"/>
        <a:buChar char="-"/>
        <a:defRPr sz="2400" kern="1200">
          <a:solidFill>
            <a:schemeClr val="accent1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rgbClr val="3877BB"/>
        </a:buClr>
        <a:buFont typeface="HGGothicE" panose="020B0909000000000000" pitchFamily="49" charset="-128"/>
        <a:buChar char="-"/>
        <a:defRPr sz="2400" kern="1200">
          <a:solidFill>
            <a:schemeClr val="accent1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rgbClr val="3877BB"/>
        </a:buClr>
        <a:buFont typeface="HGGothicE" panose="020B0909000000000000" pitchFamily="49" charset="-128"/>
        <a:buChar char="-"/>
        <a:defRPr sz="2400" kern="1200">
          <a:solidFill>
            <a:schemeClr val="accent1">
              <a:lumMod val="10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2B2DDD-F84C-0AF1-C8F0-8AACB346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51" y="1375952"/>
            <a:ext cx="5989321" cy="1565275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How Beginners Can Easily Test for JAWS Screen Reader Accessibility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CD727F3-D845-2293-F302-2494BBF02A33}"/>
              </a:ext>
            </a:extLst>
          </p:cNvPr>
          <p:cNvSpPr txBox="1">
            <a:spLocks/>
          </p:cNvSpPr>
          <p:nvPr/>
        </p:nvSpPr>
        <p:spPr>
          <a:xfrm>
            <a:off x="586253" y="5297318"/>
            <a:ext cx="3840460" cy="3694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2000" b="1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16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Charlie Pike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:a16="http://schemas.microsoft.com/office/drawing/2014/main" id="{A9B6C591-8E87-6A0E-4A02-C5ECA446A6BB}"/>
              </a:ext>
            </a:extLst>
          </p:cNvPr>
          <p:cNvSpPr txBox="1">
            <a:spLocks/>
          </p:cNvSpPr>
          <p:nvPr/>
        </p:nvSpPr>
        <p:spPr>
          <a:xfrm>
            <a:off x="586251" y="5785026"/>
            <a:ext cx="3840461" cy="4222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Wingdings" panose="05000000000000000000" pitchFamily="2" charset="2"/>
              <a:buNone/>
              <a:defRPr sz="1600" b="0" i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73152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9728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46304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accent4"/>
              </a:buClr>
              <a:buFont typeface="HGGothicE" panose="020B0909000000000000" pitchFamily="49" charset="-128"/>
              <a:buNone/>
              <a:defRPr sz="2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Director, Platform Success</a:t>
            </a:r>
          </a:p>
        </p:txBody>
      </p:sp>
    </p:spTree>
    <p:extLst>
      <p:ext uri="{BB962C8B-B14F-4D97-AF65-F5344CB8AC3E}">
        <p14:creationId xmlns:p14="http://schemas.microsoft.com/office/powerpoint/2010/main" val="28676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97A3D-846C-86D4-CE4F-AC45DEBB2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4E3F-54B9-3B0B-230A-B004B6CA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Assembly Line</a:t>
            </a:r>
          </a:p>
        </p:txBody>
      </p:sp>
      <p:pic>
        <p:nvPicPr>
          <p:cNvPr id="5" name="Content Placeholder 2" descr="A release cycle with testing. &#10;1. Monitoring, track progress, prioritize and set policies. Use JAWS Connect to manage user feedback.&#10;&#10;2. Plan. Use JAWS Inspect to prioritize user issues.&#10;&#10;3. Code. Use ARC Toolkit to test on-demand.&#10;&#10;4. Commit. ARC API test commits. Accept/reject based on policies.&#10;&#10;5. Test. Use JI to test for Content, stucture, labels, etc.">
            <a:extLst>
              <a:ext uri="{FF2B5EF4-FFF2-40B4-BE49-F238E27FC236}">
                <a16:creationId xmlns:a16="http://schemas.microsoft.com/office/drawing/2014/main" id="{1383CFA0-5486-753B-D54C-1BB70B314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2567" y="2073180"/>
            <a:ext cx="10453976" cy="4547480"/>
          </a:xfrm>
        </p:spPr>
      </p:pic>
    </p:spTree>
    <p:extLst>
      <p:ext uri="{BB962C8B-B14F-4D97-AF65-F5344CB8AC3E}">
        <p14:creationId xmlns:p14="http://schemas.microsoft.com/office/powerpoint/2010/main" val="29243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E556F-D3DD-77D2-C873-3482552F9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3012DD-2ADF-98EC-05FA-2A3A877B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JAWS with other Tools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16C708-C7CB-C89D-122E-4F74FD9FE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38400"/>
            <a:ext cx="5029200" cy="43434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chemeClr val="accent1">
                    <a:lumMod val="10000"/>
                  </a:schemeClr>
                </a:solidFill>
              </a:rPr>
              <a:t>JAWS Inspect</a:t>
            </a:r>
          </a:p>
          <a:p>
            <a:pPr marL="0" indent="0">
              <a:buNone/>
            </a:pPr>
            <a:r>
              <a:rPr lang="en-IE" i="0" u="none" strike="noStrike" dirty="0">
                <a:solidFill>
                  <a:schemeClr val="accent1">
                    <a:lumMod val="10000"/>
                  </a:schemeClr>
                </a:solidFill>
                <a:effectLst/>
              </a:rPr>
              <a:t>Check ima</a:t>
            </a:r>
            <a:r>
              <a:rPr lang="en-IE" dirty="0">
                <a:solidFill>
                  <a:schemeClr val="accent1">
                    <a:lumMod val="10000"/>
                  </a:schemeClr>
                </a:solidFill>
              </a:rPr>
              <a:t>ges have alternate text</a:t>
            </a:r>
            <a:endParaRPr lang="en-IE" b="0" i="0" u="none" strike="noStrike" dirty="0">
              <a:solidFill>
                <a:srgbClr val="333333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D271E-774F-ECEA-4576-DCEA1E82E143}"/>
              </a:ext>
            </a:extLst>
          </p:cNvPr>
          <p:cNvSpPr txBox="1"/>
          <p:nvPr/>
        </p:nvSpPr>
        <p:spPr>
          <a:xfrm>
            <a:off x="6327742" y="2438400"/>
            <a:ext cx="5483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 Toolkit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alternate text is correctly coded and not duplicated</a:t>
            </a:r>
          </a:p>
        </p:txBody>
      </p:sp>
      <p:pic>
        <p:nvPicPr>
          <p:cNvPr id="9" name="Picture 8" descr="A JAWS Inspect transcript for an image on Amazon.com">
            <a:extLst>
              <a:ext uri="{FF2B5EF4-FFF2-40B4-BE49-F238E27FC236}">
                <a16:creationId xmlns:a16="http://schemas.microsoft.com/office/drawing/2014/main" id="{A1772438-2BC8-9526-947B-77D3E50F9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70" y="3729335"/>
            <a:ext cx="3795423" cy="2038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890E-28A6-E614-C4A0-FACCE018E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967667"/>
            <a:ext cx="4940300" cy="1562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51F4CF-400C-1E02-4C39-51B0214EB6DF}"/>
              </a:ext>
            </a:extLst>
          </p:cNvPr>
          <p:cNvSpPr txBox="1"/>
          <p:nvPr/>
        </p:nvSpPr>
        <p:spPr>
          <a:xfrm>
            <a:off x="7009614" y="4162627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&lt;</a:t>
            </a:r>
            <a:r>
              <a:rPr lang="en-IE" b="0" i="0" dirty="0" err="1">
                <a:solidFill>
                  <a:srgbClr val="D91E18"/>
                </a:solidFill>
                <a:effectLst/>
                <a:latin typeface="SFMono-Regular"/>
              </a:rPr>
              <a:t>img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 </a:t>
            </a:r>
            <a:r>
              <a:rPr lang="en-IE" b="0" i="0" dirty="0" err="1">
                <a:solidFill>
                  <a:srgbClr val="D91E18"/>
                </a:solidFill>
                <a:effectLst/>
                <a:latin typeface="SFMono-Regular"/>
              </a:rPr>
              <a:t>src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 =  “</a:t>
            </a:r>
            <a:r>
              <a:rPr lang="en-IE" b="0" i="0" dirty="0">
                <a:solidFill>
                  <a:srgbClr val="00B050"/>
                </a:solidFill>
                <a:effectLst/>
                <a:latin typeface="SFMono-Regular"/>
              </a:rPr>
              <a:t>https://www.amazon.com/media/</a:t>
            </a:r>
            <a:r>
              <a:rPr lang="en-IE" b="0" i="0" dirty="0">
                <a:solidFill>
                  <a:srgbClr val="C00000"/>
                </a:solidFill>
                <a:effectLst/>
                <a:latin typeface="SFMono-Regular"/>
              </a:rPr>
              <a:t>”</a:t>
            </a:r>
            <a:r>
              <a:rPr lang="en-IE" b="0" i="0" dirty="0">
                <a:solidFill>
                  <a:srgbClr val="00B050"/>
                </a:solidFill>
                <a:effectLst/>
                <a:latin typeface="SFMono-Regular"/>
              </a:rPr>
              <a:t> </a:t>
            </a:r>
            <a:r>
              <a:rPr lang="en-IE" b="0" i="0" dirty="0">
                <a:solidFill>
                  <a:srgbClr val="C00000"/>
                </a:solidFill>
                <a:effectLst/>
                <a:latin typeface="SFMono-Regular"/>
              </a:rPr>
              <a:t>alt=</a:t>
            </a:r>
            <a:r>
              <a:rPr lang="en-IE" b="0" i="0" dirty="0">
                <a:solidFill>
                  <a:srgbClr val="008000"/>
                </a:solidFill>
                <a:effectLst/>
                <a:latin typeface="SFMono-Regular"/>
              </a:rPr>
              <a:t>“Amazon Device Deals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&gt;&lt;/</a:t>
            </a:r>
            <a:r>
              <a:rPr lang="en-IE" b="0" i="0" dirty="0" err="1">
                <a:solidFill>
                  <a:srgbClr val="D91E18"/>
                </a:solidFill>
                <a:effectLst/>
                <a:latin typeface="SFMono-Regular"/>
              </a:rPr>
              <a:t>img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84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F5DF6-3A1D-85A8-A863-F93CE6DF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C45310-274C-DD48-B801-759EA8CC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JAWS and Technical Testing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789B028-E0E6-2C56-4626-CE5C707A6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079" y="2153833"/>
            <a:ext cx="5029200" cy="43434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chemeClr val="accent1">
                    <a:lumMod val="10000"/>
                  </a:schemeClr>
                </a:solidFill>
              </a:rPr>
              <a:t>JAWS Inspect</a:t>
            </a:r>
          </a:p>
          <a:p>
            <a:pPr marL="0" indent="0">
              <a:buNone/>
            </a:pPr>
            <a:r>
              <a:rPr lang="en-IE" i="0" u="none" strike="noStrike" dirty="0">
                <a:solidFill>
                  <a:schemeClr val="accent1">
                    <a:lumMod val="10000"/>
                  </a:schemeClr>
                </a:solidFill>
                <a:effectLst/>
              </a:rPr>
              <a:t>Check fields are labelled</a:t>
            </a: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IE" b="0" i="0" u="none" strike="noStrike" dirty="0">
              <a:solidFill>
                <a:srgbClr val="333333"/>
              </a:solidFill>
              <a:effectLst/>
              <a:latin typeface="Lucida Grande" panose="020B06000405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3" name="Picture 12" descr="A text box with related JAWS speech beside it.">
            <a:extLst>
              <a:ext uri="{FF2B5EF4-FFF2-40B4-BE49-F238E27FC236}">
                <a16:creationId xmlns:a16="http://schemas.microsoft.com/office/drawing/2014/main" id="{483BBFDC-C8DD-17C1-E42E-352E5114C3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-6707" r="30392" b="-8252"/>
          <a:stretch/>
        </p:blipFill>
        <p:spPr>
          <a:xfrm>
            <a:off x="1233079" y="3217413"/>
            <a:ext cx="7626127" cy="9233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9A7D6A-8127-8601-11EE-5B1ECC6355A0}"/>
              </a:ext>
            </a:extLst>
          </p:cNvPr>
          <p:cNvSpPr txBox="1"/>
          <p:nvPr/>
        </p:nvSpPr>
        <p:spPr>
          <a:xfrm>
            <a:off x="1233079" y="4641013"/>
            <a:ext cx="5483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 Toolkit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labels are programmatically connected to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11B6E-A704-116D-8190-8257C405E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99" y="4532670"/>
            <a:ext cx="4940300" cy="1562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DC6D4A-0315-EB61-8E61-70BC3E3C7C56}"/>
              </a:ext>
            </a:extLst>
          </p:cNvPr>
          <p:cNvSpPr txBox="1"/>
          <p:nvPr/>
        </p:nvSpPr>
        <p:spPr>
          <a:xfrm>
            <a:off x="7391400" y="4779513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&lt;label for = “</a:t>
            </a:r>
            <a:r>
              <a:rPr lang="en-IE" b="0" i="0" dirty="0" err="1">
                <a:solidFill>
                  <a:schemeClr val="accent3">
                    <a:lumMod val="75000"/>
                  </a:schemeClr>
                </a:solidFill>
                <a:effectLst/>
                <a:latin typeface="SFMono-Regular"/>
              </a:rPr>
              <a:t>firstname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”&gt;</a:t>
            </a:r>
          </a:p>
          <a:p>
            <a:r>
              <a:rPr lang="en-IE" dirty="0">
                <a:solidFill>
                  <a:schemeClr val="accent1">
                    <a:lumMod val="10000"/>
                  </a:schemeClr>
                </a:solidFill>
                <a:latin typeface="SFMono-Regular"/>
              </a:rPr>
              <a:t>First Name</a:t>
            </a:r>
            <a:endParaRPr lang="en-IE" b="0" i="0" dirty="0">
              <a:solidFill>
                <a:schemeClr val="accent1">
                  <a:lumMod val="10000"/>
                </a:schemeClr>
              </a:solidFill>
              <a:effectLst/>
              <a:latin typeface="SFMono-Regular"/>
            </a:endParaRPr>
          </a:p>
          <a:p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&lt;input type =“</a:t>
            </a:r>
            <a:r>
              <a:rPr lang="en-IE" b="0" i="0" dirty="0">
                <a:solidFill>
                  <a:schemeClr val="accent3">
                    <a:lumMod val="75000"/>
                  </a:schemeClr>
                </a:solidFill>
                <a:effectLst/>
                <a:latin typeface="SFMono-Regular"/>
              </a:rPr>
              <a:t>text</a:t>
            </a:r>
            <a:r>
              <a:rPr lang="en-IE" b="0" i="0" dirty="0">
                <a:solidFill>
                  <a:srgbClr val="C00000"/>
                </a:solidFill>
                <a:effectLst/>
                <a:latin typeface="SFMono-Regular"/>
              </a:rPr>
              <a:t>”</a:t>
            </a:r>
            <a:r>
              <a:rPr lang="en-IE" b="0" i="0" dirty="0">
                <a:solidFill>
                  <a:srgbClr val="00B050"/>
                </a:solidFill>
                <a:effectLst/>
                <a:latin typeface="SFMono-Regular"/>
              </a:rPr>
              <a:t> </a:t>
            </a:r>
            <a:r>
              <a:rPr lang="en-IE" b="0" i="0" dirty="0">
                <a:solidFill>
                  <a:srgbClr val="C00000"/>
                </a:solidFill>
                <a:effectLst/>
                <a:latin typeface="SFMono-Regular"/>
              </a:rPr>
              <a:t>id=“</a:t>
            </a:r>
            <a:r>
              <a:rPr lang="en-IE" b="0" i="0" dirty="0" err="1">
                <a:solidFill>
                  <a:srgbClr val="008000"/>
                </a:solidFill>
                <a:effectLst/>
                <a:latin typeface="SFMono-Regular"/>
              </a:rPr>
              <a:t>firstname</a:t>
            </a:r>
            <a:r>
              <a:rPr lang="en-IE" b="0" i="0" dirty="0">
                <a:solidFill>
                  <a:srgbClr val="C00000"/>
                </a:solidFill>
                <a:effectLst/>
                <a:latin typeface="SFMono-Regular"/>
              </a:rPr>
              <a:t>”</a:t>
            </a:r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&gt;</a:t>
            </a:r>
          </a:p>
          <a:p>
            <a:r>
              <a:rPr lang="en-IE" b="0" i="0" dirty="0">
                <a:solidFill>
                  <a:srgbClr val="D91E18"/>
                </a:solidFill>
                <a:effectLst/>
                <a:latin typeface="SFMono-Regular"/>
              </a:rPr>
              <a:t>&lt;/label&gt;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07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10EAB-7591-F528-17F5-AA22B13A5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8C4912-515A-BE7B-2006-53F62DAAE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Benefits of 5 Simple Tests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A37B1-BDA6-F110-6D4F-F4B79DEA0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942084" cy="39221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accent1">
                    <a:lumMod val="10000"/>
                  </a:schemeClr>
                </a:solidFill>
              </a:rPr>
              <a:t>Easy to perform using 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Lucida Grande" panose="020B0600040502020204" pitchFamily="34" charset="0"/>
              </a:rPr>
              <a:t>Anyone can do them, little technical knowledge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b="0" i="0" u="none" strike="noStrike" dirty="0">
                <a:solidFill>
                  <a:schemeClr val="accent1">
                    <a:lumMod val="10000"/>
                  </a:schemeClr>
                </a:solidFill>
                <a:effectLst/>
                <a:latin typeface="Lucida Grande" panose="020B0600040502020204" pitchFamily="34" charset="0"/>
              </a:rPr>
              <a:t>Good indicators of overall accessibility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accent1">
                    <a:lumMod val="10000"/>
                  </a:schemeClr>
                </a:solidFill>
                <a:latin typeface="Lucida Grande" panose="020B0600040502020204" pitchFamily="34" charset="0"/>
              </a:rPr>
              <a:t>High impact for users</a:t>
            </a:r>
            <a:endParaRPr lang="en-IE" b="0" i="0" u="none" strike="noStrike" dirty="0">
              <a:solidFill>
                <a:schemeClr val="accent1">
                  <a:lumMod val="10000"/>
                </a:schemeClr>
              </a:solidFill>
              <a:effectLst/>
              <a:latin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54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1E0BF-AE22-F1BA-DBBC-1035548A2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C149A3-C20E-D2EC-073B-E2053BF6C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Accessibility Tests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0F085-7AB1-F623-200D-4EAF29FD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942084" cy="39221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1: Non-text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2: Headings and 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3: Form labels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4. Links and link text</a:t>
            </a:r>
            <a:endParaRPr lang="en-IE" dirty="0">
              <a:solidFill>
                <a:srgbClr val="333333"/>
              </a:solidFill>
              <a:latin typeface="Lucida Grande" panose="020B06000405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Test 5. Keyboard and interaction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2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ACFA8D-80FD-A537-0AD5-7CD79420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787" y="2207609"/>
            <a:ext cx="4004426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6105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B9F06D-F170-2B4F-B263-0A0539C9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FA0C5D-D0BC-0F4A-84F9-240E4195A4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8400" y="1800890"/>
            <a:ext cx="4191000" cy="41690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Introduction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JAWS Inspect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When and how to test with JAWS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5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Accessiblity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Checks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Demonstration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Q&amp;A</a:t>
            </a:r>
            <a:endParaRPr lang="en-US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0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What is JAWS?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F058B-3E41-331B-41F6-A107421D4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6942084" cy="3922136"/>
          </a:xfrm>
        </p:spPr>
        <p:txBody>
          <a:bodyPr>
            <a:normAutofit/>
          </a:bodyPr>
          <a:lstStyle/>
          <a:p>
            <a:r>
              <a:rPr lang="en-US" dirty="0"/>
              <a:t>Job Access with Speech</a:t>
            </a:r>
          </a:p>
          <a:p>
            <a:r>
              <a:rPr lang="en-US" dirty="0"/>
              <a:t>World’s most popular Windows screen reader</a:t>
            </a:r>
          </a:p>
          <a:p>
            <a:r>
              <a:rPr lang="en-US" dirty="0"/>
              <a:t>Enables a blind or visually impaired user to read the text that is displayed on the computer screen with a speech synthesizer or braille display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A60A268-1B69-A07A-2E67-A774C2D3E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655" y="2443163"/>
            <a:ext cx="3733800" cy="3733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0154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Why test with JAWS?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8FD42-8101-0DD6-EA7E-1E4320F42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compatibility with screen readers</a:t>
            </a:r>
          </a:p>
          <a:p>
            <a:r>
              <a:rPr lang="en-US" dirty="0"/>
              <a:t>Evaluate the user experience</a:t>
            </a:r>
          </a:p>
          <a:p>
            <a:r>
              <a:rPr lang="en-US" dirty="0"/>
              <a:t>Go past guidelines to grasp accessibility</a:t>
            </a:r>
          </a:p>
          <a:p>
            <a:r>
              <a:rPr lang="en-US" dirty="0"/>
              <a:t>User challenges are easy to understand</a:t>
            </a:r>
          </a:p>
          <a:p>
            <a:r>
              <a:rPr lang="en-US" dirty="0"/>
              <a:t>It may be technically accessible, but is it usable?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5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DF65999-145D-BE46-9AC8-2632101B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JAWS Inspect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2BEC-AD5C-6346-BF30-9EAC5ACC7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2254827"/>
            <a:ext cx="6721367" cy="3922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rPr>
              <a:t>JAWS Inspect vastly simplifies accessibility and JAWS compatibility testing. Without the distraction of speech or the complex feature set of the end-user product, Inspect uses transcripts of JAWS output to help diagnose issues and share them easily across quality control and compliance systems.</a:t>
            </a:r>
          </a:p>
          <a:p>
            <a:pPr marL="0" indent="0">
              <a:buNone/>
            </a:pPr>
            <a:endParaRPr lang="en-US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1020C5DF-47AF-61EC-0A66-5A1076DFC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934" b="-78934"/>
          <a:stretch>
            <a:fillRect/>
          </a:stretch>
        </p:blipFill>
        <p:spPr>
          <a:xfrm>
            <a:off x="7926113" y="1316421"/>
            <a:ext cx="4014473" cy="31770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60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7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EC16D-5BEA-38E2-C844-75D772F75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DFD9536-4692-1484-8CFF-C9CF2C09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Benefits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42960-565C-D17F-8642-0A0C6AEA5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8" y="2254827"/>
            <a:ext cx="6721367" cy="392213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10000"/>
                  </a:schemeClr>
                </a:solidFill>
              </a:rPr>
              <a:t>Simplifies JAWS use for testers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10000"/>
                  </a:schemeClr>
                </a:solidFill>
              </a:rPr>
              <a:t>Text transcript of JAWS output for use in bug tracking and compliance programs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10000"/>
                  </a:schemeClr>
                </a:solidFill>
              </a:rPr>
              <a:t>Helps with the identification of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10000"/>
                  </a:schemeClr>
                </a:solidFill>
              </a:rPr>
              <a:t>Rapid rollout with limited training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10000"/>
                  </a:schemeClr>
                </a:solidFill>
              </a:rPr>
              <a:t>Demonstrates impact of accessibility on users</a:t>
            </a:r>
          </a:p>
          <a:p>
            <a:pPr marL="0" indent="0">
              <a:buNone/>
            </a:pPr>
            <a:endParaRPr lang="en-US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0BF2F37F-4109-E933-F14B-4F33B4CFA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934" b="-78934"/>
          <a:stretch>
            <a:fillRect/>
          </a:stretch>
        </p:blipFill>
        <p:spPr>
          <a:xfrm>
            <a:off x="7926113" y="1316421"/>
            <a:ext cx="4014473" cy="317708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4602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253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E100B-2CA3-09E2-EC26-C9A69E042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09C1B7-E205-4550-102B-8E48FCC34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Top Features</a:t>
            </a:r>
            <a:endParaRPr lang="en-US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D55AD-D9D7-AD6E-4ECD-6E3A33EC1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5029202" cy="39221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A clear visual illustration of what JAWS users experience on your 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10000"/>
                  </a:schemeClr>
                </a:solidFill>
              </a:rPr>
              <a:t>No need for accessibility expertise to read and understand reports</a:t>
            </a:r>
            <a:endParaRPr lang="en-US" sz="28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 descr="A JAWS Inspect transcript for an image on Amazon.com">
            <a:extLst>
              <a:ext uri="{FF2B5EF4-FFF2-40B4-BE49-F238E27FC236}">
                <a16:creationId xmlns:a16="http://schemas.microsoft.com/office/drawing/2014/main" id="{F8055FB6-E3CC-63DD-71E6-7EDF7CBAE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92" y="2266584"/>
            <a:ext cx="5213985" cy="280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5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2929C-84E4-746A-7927-2A504FFCB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C04DD5-ACF4-CCBC-B7ED-8E87D4B1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4294606" cy="1325563"/>
          </a:xfrm>
        </p:spPr>
        <p:txBody>
          <a:bodyPr anchor="ctr" anchorCtr="0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When and How to Test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with JAWS</a:t>
            </a:r>
          </a:p>
        </p:txBody>
      </p:sp>
    </p:spTree>
    <p:extLst>
      <p:ext uri="{BB962C8B-B14F-4D97-AF65-F5344CB8AC3E}">
        <p14:creationId xmlns:p14="http://schemas.microsoft.com/office/powerpoint/2010/main" val="167147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CF7D-6D76-1049-89F3-31992213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Peeling the Onion</a:t>
            </a:r>
            <a:endParaRPr lang="en-US" dirty="0"/>
          </a:p>
        </p:txBody>
      </p:sp>
      <p:pic>
        <p:nvPicPr>
          <p:cNvPr id="6" name="Content Placeholder 34" descr="Layers of accessibility testing with domain scans on outer layer, then userflows, audits and finally AT and User testing at the core.">
            <a:extLst>
              <a:ext uri="{FF2B5EF4-FFF2-40B4-BE49-F238E27FC236}">
                <a16:creationId xmlns:a16="http://schemas.microsoft.com/office/drawing/2014/main" id="{9D734A91-AFE6-D2D4-169E-1F8DE5F3E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69" y="2024433"/>
            <a:ext cx="6227547" cy="4467283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69DB1C-D387-2CAA-36BD-80753ECB0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91245" y="4356891"/>
            <a:ext cx="4028608" cy="923330"/>
            <a:chOff x="2620931" y="3856458"/>
            <a:chExt cx="4028608" cy="92333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5596AF9-EDFB-954A-25A7-5803F917B684}"/>
                </a:ext>
              </a:extLst>
            </p:cNvPr>
            <p:cNvCxnSpPr>
              <a:cxnSpLocks/>
            </p:cNvCxnSpPr>
            <p:nvPr/>
          </p:nvCxnSpPr>
          <p:spPr>
            <a:xfrm>
              <a:off x="4447072" y="4179624"/>
              <a:ext cx="220246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56CA36-4BA7-0A53-62CB-5C13BD333012}"/>
                </a:ext>
              </a:extLst>
            </p:cNvPr>
            <p:cNvSpPr txBox="1"/>
            <p:nvPr/>
          </p:nvSpPr>
          <p:spPr>
            <a:xfrm>
              <a:off x="2620931" y="3856458"/>
              <a:ext cx="186621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 Testing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User Feedback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User Research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917266-0837-63F7-9968-C2C0AAA8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92453" y="2177125"/>
            <a:ext cx="1710725" cy="1331845"/>
            <a:chOff x="7222139" y="1676692"/>
            <a:chExt cx="1710725" cy="13318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15CFF0-A37B-86CF-440F-B5BF8D08F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7222139" y="1676692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Domain Scans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DC1451-417B-22C9-CA4C-C50FEBC048A6}"/>
                </a:ext>
              </a:extLst>
            </p:cNvPr>
            <p:cNvGrpSpPr/>
            <p:nvPr/>
          </p:nvGrpSpPr>
          <p:grpSpPr>
            <a:xfrm>
              <a:off x="7277100" y="1969824"/>
              <a:ext cx="800100" cy="1038713"/>
              <a:chOff x="7277100" y="1600200"/>
              <a:chExt cx="800100" cy="103871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65CE9C3-F642-84F2-1B21-B5103146E8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5200" y="1600200"/>
                <a:ext cx="762000" cy="990600"/>
              </a:xfrm>
              <a:prstGeom prst="line">
                <a:avLst/>
              </a:prstGeom>
              <a:ln>
                <a:solidFill>
                  <a:schemeClr val="accent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06706D5-7312-CEC6-C977-EABDAA2F4524}"/>
                  </a:ext>
                </a:extLst>
              </p:cNvPr>
              <p:cNvSpPr/>
              <p:nvPr/>
            </p:nvSpPr>
            <p:spPr>
              <a:xfrm>
                <a:off x="7277100" y="2562713"/>
                <a:ext cx="76200" cy="76200"/>
              </a:xfrm>
              <a:prstGeom prst="ellipse">
                <a:avLst/>
              </a:pr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1722BE-8220-02CC-88E1-022C5A9F3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411294" y="4419191"/>
            <a:ext cx="2850852" cy="369332"/>
            <a:chOff x="7840980" y="3918758"/>
            <a:chExt cx="2850852" cy="36933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1AD960E-621A-85CF-0582-F002DCC626ED}"/>
                </a:ext>
              </a:extLst>
            </p:cNvPr>
            <p:cNvCxnSpPr>
              <a:cxnSpLocks/>
            </p:cNvCxnSpPr>
            <p:nvPr/>
          </p:nvCxnSpPr>
          <p:spPr>
            <a:xfrm>
              <a:off x="7924800" y="4103424"/>
              <a:ext cx="1447800" cy="0"/>
            </a:xfrm>
            <a:prstGeom prst="line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265669-FA4E-1C4F-F27B-9308D2FA17E6}"/>
                </a:ext>
              </a:extLst>
            </p:cNvPr>
            <p:cNvSpPr txBox="1"/>
            <p:nvPr/>
          </p:nvSpPr>
          <p:spPr>
            <a:xfrm>
              <a:off x="9353004" y="3918758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User Flows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F767112-30D5-72CA-CE77-2D16E4C9D539}"/>
                </a:ext>
              </a:extLst>
            </p:cNvPr>
            <p:cNvSpPr/>
            <p:nvPr/>
          </p:nvSpPr>
          <p:spPr>
            <a:xfrm>
              <a:off x="7840980" y="4065324"/>
              <a:ext cx="83820" cy="7620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046CE72-465A-A4BF-8A9F-FE85D227F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74875" y="5106619"/>
            <a:ext cx="4056226" cy="542934"/>
            <a:chOff x="7104561" y="4606186"/>
            <a:chExt cx="4056226" cy="5429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CCCAFE-48C3-160B-D406-BDD15A0316C7}"/>
                </a:ext>
              </a:extLst>
            </p:cNvPr>
            <p:cNvCxnSpPr>
              <a:cxnSpLocks/>
              <a:stCxn id="22" idx="6"/>
              <a:endCxn id="21" idx="1"/>
            </p:cNvCxnSpPr>
            <p:nvPr/>
          </p:nvCxnSpPr>
          <p:spPr>
            <a:xfrm>
              <a:off x="7180761" y="4644286"/>
              <a:ext cx="1498256" cy="320168"/>
            </a:xfrm>
            <a:prstGeom prst="line">
              <a:avLst/>
            </a:prstGeom>
            <a:ln>
              <a:solidFill>
                <a:schemeClr val="accent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726DDD-9F1E-B5C1-558B-4F2C0412C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8679017" y="4779788"/>
              <a:ext cx="2481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Manual Expert Audits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A7C35F-2983-D28A-EF2E-D670C9B0633D}"/>
                </a:ext>
              </a:extLst>
            </p:cNvPr>
            <p:cNvSpPr/>
            <p:nvPr/>
          </p:nvSpPr>
          <p:spPr>
            <a:xfrm>
              <a:off x="7104561" y="4606186"/>
              <a:ext cx="76200" cy="76200"/>
            </a:xfrm>
            <a:prstGeom prst="ellipse">
              <a:avLst/>
            </a:prstGeom>
            <a:solidFill>
              <a:schemeClr val="accent1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53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 New template TPGi (002)  -  Read-Only" id="{3A9E05F6-C963-4FDF-A049-A7878B522062}" vid="{E839ECBB-1FC0-4F1E-B943-1FB4B6E53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58b0fc-628b-4a5b-870f-b13d511109f3" xsi:nil="true"/>
    <lcf76f155ced4ddcb4097134ff3c332f xmlns="65c834fa-11a6-47d1-bee8-3048a154f649">
      <Terms xmlns="http://schemas.microsoft.com/office/infopath/2007/PartnerControls"/>
    </lcf76f155ced4ddcb4097134ff3c332f>
    <_dlc_DocId xmlns="4f58b0fc-628b-4a5b-870f-b13d511109f3">H3CUSPM23HH3-1341710939-83375</_dlc_DocId>
    <_dlc_DocIdUrl xmlns="4f58b0fc-628b-4a5b-870f-b13d511109f3">
      <Url>https://visperoinc.sharepoint.com/sites/TPGInteractive/_layouts/15/DocIdRedir.aspx?ID=H3CUSPM23HH3-1341710939-83375</Url>
      <Description>H3CUSPM23HH3-1341710939-83375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CAA9C6935FCD4BA9104C6531E90660" ma:contentTypeVersion="15" ma:contentTypeDescription="Create a new document." ma:contentTypeScope="" ma:versionID="7e6635590ef10b256f13cf87b126d6f9">
  <xsd:schema xmlns:xsd="http://www.w3.org/2001/XMLSchema" xmlns:xs="http://www.w3.org/2001/XMLSchema" xmlns:p="http://schemas.microsoft.com/office/2006/metadata/properties" xmlns:ns2="4f58b0fc-628b-4a5b-870f-b13d511109f3" xmlns:ns3="65c834fa-11a6-47d1-bee8-3048a154f649" targetNamespace="http://schemas.microsoft.com/office/2006/metadata/properties" ma:root="true" ma:fieldsID="f624cdb4f8d8e3817e34875b1071d9c6" ns2:_="" ns3:_="">
    <xsd:import namespace="4f58b0fc-628b-4a5b-870f-b13d511109f3"/>
    <xsd:import namespace="65c834fa-11a6-47d1-bee8-3048a154f64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8b0fc-628b-4a5b-870f-b13d511109f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83224ab1-8603-4046-9448-a29b883e1469}" ma:internalName="TaxCatchAll" ma:showField="CatchAllData" ma:web="4f58b0fc-628b-4a5b-870f-b13d511109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834fa-11a6-47d1-bee8-3048a154f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9df455f-ac17-476a-94c9-bef5d4aee7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BDEEDC-80BF-4AC2-9EEB-ADE179CB693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241DBA1-150B-4032-B635-874E70FBAB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F87612-22A3-4C7E-A0E3-3C72FB6425E9}">
  <ds:schemaRefs>
    <ds:schemaRef ds:uri="65c834fa-11a6-47d1-bee8-3048a154f649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4f58b0fc-628b-4a5b-870f-b13d511109f3"/>
  </ds:schemaRefs>
</ds:datastoreItem>
</file>

<file path=customXml/itemProps4.xml><?xml version="1.0" encoding="utf-8"?>
<ds:datastoreItem xmlns:ds="http://schemas.openxmlformats.org/officeDocument/2006/customXml" ds:itemID="{9A77EF23-2E8A-4C39-B405-683C8156F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58b0fc-628b-4a5b-870f-b13d511109f3"/>
    <ds:schemaRef ds:uri="65c834fa-11a6-47d1-bee8-3048a154f6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6670</TotalTime>
  <Words>433</Words>
  <Application>Microsoft Macintosh PowerPoint</Application>
  <PresentationFormat>Widescreen</PresentationFormat>
  <Paragraphs>86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HGGothicE</vt:lpstr>
      <vt:lpstr>Arial</vt:lpstr>
      <vt:lpstr>Calibri</vt:lpstr>
      <vt:lpstr>Courier New</vt:lpstr>
      <vt:lpstr>Helvetica</vt:lpstr>
      <vt:lpstr>Lucida Grande</vt:lpstr>
      <vt:lpstr>Open Sans</vt:lpstr>
      <vt:lpstr>Open Sans Light</vt:lpstr>
      <vt:lpstr>Open Sans Semibold</vt:lpstr>
      <vt:lpstr>Roboto Slab</vt:lpstr>
      <vt:lpstr>SFMono-Regular</vt:lpstr>
      <vt:lpstr>Wingdings</vt:lpstr>
      <vt:lpstr>Office Theme</vt:lpstr>
      <vt:lpstr>How Beginners Can Easily Test for JAWS Screen Reader Accessibility   </vt:lpstr>
      <vt:lpstr>Agenda</vt:lpstr>
      <vt:lpstr>What is JAWS?</vt:lpstr>
      <vt:lpstr>Why test with JAWS?</vt:lpstr>
      <vt:lpstr>JAWS Inspect</vt:lpstr>
      <vt:lpstr>Benefits</vt:lpstr>
      <vt:lpstr>Top Features</vt:lpstr>
      <vt:lpstr>When and How to Test  with JAWS</vt:lpstr>
      <vt:lpstr>Peeling the Onion</vt:lpstr>
      <vt:lpstr>Accessibility Assembly Line</vt:lpstr>
      <vt:lpstr>JAWS with other Tools</vt:lpstr>
      <vt:lpstr>JAWS and Technical Testing</vt:lpstr>
      <vt:lpstr>Benefits of 5 Simple Tests</vt:lpstr>
      <vt:lpstr>Accessibility Tests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User Experience and minimize risk with User Flows</dc:title>
  <dc:creator>Matt Feldman</dc:creator>
  <cp:lastModifiedBy>Charlie Pike</cp:lastModifiedBy>
  <cp:revision>47</cp:revision>
  <dcterms:created xsi:type="dcterms:W3CDTF">2021-01-15T13:22:52Z</dcterms:created>
  <dcterms:modified xsi:type="dcterms:W3CDTF">2025-03-03T14:32:52Z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0x010100E5CAA9C6935FCD4BA9104C6531E90660</vt:lpwstr>
  </property>
  <property fmtid="{D5CDD505-2E9C-101B-9397-08002B2CF9AE}" pid="3" name="MediaServiceImageTags">
    <vt:lpwstr/>
  </property>
  <property fmtid="{D5CDD505-2E9C-101B-9397-08002B2CF9AE}" pid="4" name="_dlc_DocIdItemGuid">
    <vt:lpwstr>5ee7c1da-66f8-4b1f-b424-335765ab8c83</vt:lpwstr>
  </property>
</Properties>
</file>