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306" r:id="rId6"/>
    <p:sldId id="303"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64" r:id="rId23"/>
    <p:sldId id="3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7CBF66-AF08-FDAE-EFCE-155B03993FE1}" name="Mark Miller" initials="MM" userId="S::mmiller@tpgi.com::8b94d032-84cc-44e3-8856-010869eff4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5BD"/>
    <a:srgbClr val="000000"/>
    <a:srgbClr val="31A2F1"/>
    <a:srgbClr val="F9B317"/>
    <a:srgbClr val="941100"/>
    <a:srgbClr val="6239B4"/>
    <a:srgbClr val="208FEA"/>
    <a:srgbClr val="272727"/>
    <a:srgbClr val="1A1A1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77023-C6EA-4734-BD20-12ACF37BC154}" v="3" dt="2024-03-04T14:50:43.067"/>
    <p1510:client id="{5C89CEFA-AF8A-C5CE-1C50-9FAD8A222273}" v="1" dt="2024-03-04T17:15:42.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a:t>## Section 508 Background and Compliance Measurement (3) * Section 508 standards were updated in 2018 and harmonized with international regulations * The Revised Section 508 Standards rely on WCAG 2.0 level (AA) for the majority of ICT</a:t>
            </a:r>
          </a:p>
          <a:p>
            <a:pPr marL="0" lvl="0" indent="0">
              <a:buNone/>
            </a:pPr>
            <a:r>
              <a:rPr lang="en-US"/>
              <a:t>## Section 508 Background and Compliance Measurement (4) * DOJ 1st Section 508 assessment took place in 1999 and only measured web accessibility * Subsequent assessments have been irregularly conducted * Assessment results did not drive change even though compliance across agencies was generally low or very low * In general DOJ Section 508 surveys included metrics for acquisition, training, web accessibility, and Section 508 Program maturity * Inconsistency of interpretation from assessment responders has been a constant challenge</a:t>
            </a:r>
          </a:p>
        </p:txBody>
      </p:sp>
      <p:sp>
        <p:nvSpPr>
          <p:cNvPr id="4" name="Slide Number Placeholder 3"/>
          <p:cNvSpPr>
            <a:spLocks noGrp="1"/>
          </p:cNvSpPr>
          <p:nvPr>
            <p:ph type="sldNum" sz="quarter" idx="5"/>
          </p:nvPr>
        </p:nvSpPr>
        <p:spPr/>
        <p:txBody>
          <a:bodyPr/>
          <a:lstStyle/>
          <a:p>
            <a:fld id="{2F455CA1-8AB9-7F4B-8B56-30FA76A0413A}" type="slidenum">
              <a:rPr lang="en-US" smtClean="0"/>
              <a:t>5</a:t>
            </a:fld>
            <a:endParaRPr lang="en-US"/>
          </a:p>
        </p:txBody>
      </p:sp>
    </p:spTree>
    <p:extLst>
      <p:ext uri="{BB962C8B-B14F-4D97-AF65-F5344CB8AC3E}">
        <p14:creationId xmlns:p14="http://schemas.microsoft.com/office/powerpoint/2010/main" val="39825291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604AE5-A136-DA44-A46E-C337DF104A8B}"/>
              </a:ext>
            </a:extLst>
          </p:cNvPr>
          <p:cNvSpPr/>
          <p:nvPr userDrawn="1"/>
        </p:nvSpPr>
        <p:spPr>
          <a:xfrm>
            <a:off x="228600" y="4518824"/>
            <a:ext cx="9624060" cy="206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hasCustomPrompt="1"/>
          </p:nvPr>
        </p:nvSpPr>
        <p:spPr/>
        <p:txBody>
          <a:bodyPr/>
          <a:lstStyle>
            <a:lvl1pPr>
              <a:defRPr/>
            </a:lvl1pPr>
          </a:lstStyle>
          <a:p>
            <a:r>
              <a:rPr lang="en-US"/>
              <a:t>Not a template – use this for logos</a:t>
            </a:r>
          </a:p>
        </p:txBody>
      </p:sp>
      <p:pic>
        <p:nvPicPr>
          <p:cNvPr id="4" name="Graphic 3">
            <a:extLst>
              <a:ext uri="{FF2B5EF4-FFF2-40B4-BE49-F238E27FC236}">
                <a16:creationId xmlns:a16="http://schemas.microsoft.com/office/drawing/2014/main" id="{6B44B3CF-68FA-D34B-AAEF-5E736E5481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3622" y="2313932"/>
            <a:ext cx="4648200" cy="1790700"/>
          </a:xfrm>
          <a:prstGeom prst="rect">
            <a:avLst/>
          </a:prstGeom>
        </p:spPr>
      </p:pic>
      <p:pic>
        <p:nvPicPr>
          <p:cNvPr id="6" name="Graphic 5">
            <a:extLst>
              <a:ext uri="{FF2B5EF4-FFF2-40B4-BE49-F238E27FC236}">
                <a16:creationId xmlns:a16="http://schemas.microsoft.com/office/drawing/2014/main" id="{747C90F4-6E24-8A43-956D-866A6E1BBCE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583" y="4789525"/>
            <a:ext cx="3421140" cy="1317980"/>
          </a:xfrm>
          <a:prstGeom prst="rect">
            <a:avLst/>
          </a:prstGeom>
        </p:spPr>
      </p:pic>
      <p:pic>
        <p:nvPicPr>
          <p:cNvPr id="8" name="Graphic 7">
            <a:extLst>
              <a:ext uri="{FF2B5EF4-FFF2-40B4-BE49-F238E27FC236}">
                <a16:creationId xmlns:a16="http://schemas.microsoft.com/office/drawing/2014/main" id="{ACFE4A18-253C-234C-846C-97A26FDBE5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840" y="2104880"/>
            <a:ext cx="4648200" cy="1790700"/>
          </a:xfrm>
          <a:prstGeom prst="rect">
            <a:avLst/>
          </a:prstGeom>
        </p:spPr>
      </p:pic>
      <p:pic>
        <p:nvPicPr>
          <p:cNvPr id="10" name="Graphic 9">
            <a:extLst>
              <a:ext uri="{FF2B5EF4-FFF2-40B4-BE49-F238E27FC236}">
                <a16:creationId xmlns:a16="http://schemas.microsoft.com/office/drawing/2014/main" id="{FE30D27E-1AB1-9840-8A73-C62C8F02835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4020" y="2888553"/>
            <a:ext cx="1905000" cy="1905000"/>
          </a:xfrm>
          <a:prstGeom prst="rect">
            <a:avLst/>
          </a:prstGeom>
        </p:spPr>
      </p:pic>
      <p:pic>
        <p:nvPicPr>
          <p:cNvPr id="12" name="Graphic 11">
            <a:extLst>
              <a:ext uri="{FF2B5EF4-FFF2-40B4-BE49-F238E27FC236}">
                <a16:creationId xmlns:a16="http://schemas.microsoft.com/office/drawing/2014/main" id="{68138D33-974F-1147-AD4E-A5B61417447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6484" y="4928652"/>
            <a:ext cx="3975100" cy="1244600"/>
          </a:xfrm>
          <a:prstGeom prst="rect">
            <a:avLst/>
          </a:prstGeom>
        </p:spPr>
      </p:pic>
    </p:spTree>
    <p:extLst>
      <p:ext uri="{BB962C8B-B14F-4D97-AF65-F5344CB8AC3E}">
        <p14:creationId xmlns:p14="http://schemas.microsoft.com/office/powerpoint/2010/main" val="115145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5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16022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2" y="-1795043"/>
            <a:ext cx="5617269" cy="10448086"/>
          </a:xfrm>
          <a:prstGeom prst="rect">
            <a:avLst/>
          </a:prstGeom>
        </p:spPr>
      </p:pic>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184343" y="4618041"/>
            <a:ext cx="4572000" cy="369459"/>
          </a:xfrm>
        </p:spPr>
        <p:txBody>
          <a:bodyPr>
            <a:normAutofit/>
          </a:bodyPr>
          <a:lstStyle>
            <a:lvl1pPr marL="0" indent="0" algn="l">
              <a:buNone/>
              <a:defRPr sz="1500" b="0" i="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184343" y="5132643"/>
            <a:ext cx="4572000" cy="422275"/>
          </a:xfrm>
        </p:spPr>
        <p:txBody>
          <a:bodyPr>
            <a:normAutofit/>
          </a:bodyPr>
          <a:lstStyle>
            <a:lvl1pPr marL="0" indent="0">
              <a:buNone/>
              <a:defRPr sz="1200" b="0" i="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Tree>
    <p:extLst>
      <p:ext uri="{BB962C8B-B14F-4D97-AF65-F5344CB8AC3E}">
        <p14:creationId xmlns:p14="http://schemas.microsoft.com/office/powerpoint/2010/main" val="6411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70722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4407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173028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271892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B3AAA52-2219-3A4E-963F-FE7E434899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2628480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1C00D4A-D1BD-AF42-B4FC-1EE62FC10E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89671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61DF40ED-86D1-4749-AD07-C8312CA6A7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7A12A13-9C2B-8845-AFF8-FBB8F6AA5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197880CF-5688-4343-9670-F2C4C1D4B7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70521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48118" y="299456"/>
            <a:ext cx="10171182" cy="1325563"/>
          </a:xfrm>
        </p:spPr>
        <p:txBody>
          <a:bodyPr anchor="b" anchorCtr="0"/>
          <a:lstStyle>
            <a:lvl1pPr>
              <a:defRPr>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48118" y="2340245"/>
            <a:ext cx="10403657" cy="3852216"/>
          </a:xfrm>
        </p:spPr>
        <p:txBody>
          <a:bodyPr>
            <a:normAutofit/>
          </a:bodyPr>
          <a:lstStyle>
            <a:lvl1pPr marL="365760" indent="-365760">
              <a:buClr>
                <a:schemeClr val="bg1"/>
              </a:buClr>
              <a:buFont typeface="Wingdings" charset="2"/>
              <a:buChar char="§"/>
              <a:defRPr sz="2000">
                <a:solidFill>
                  <a:schemeClr val="bg1"/>
                </a:solidFill>
              </a:defRPr>
            </a:lvl1pPr>
            <a:lvl2pPr marL="731520" indent="-365760">
              <a:buClr>
                <a:schemeClr val="bg1"/>
              </a:buClr>
              <a:buFont typeface="Wingdings" charset="2"/>
              <a:buChar char="§"/>
              <a:defRPr sz="2000">
                <a:solidFill>
                  <a:schemeClr val="bg1"/>
                </a:solidFill>
              </a:defRPr>
            </a:lvl2pPr>
            <a:lvl3pPr marL="1097280" indent="-365760">
              <a:buClr>
                <a:schemeClr val="bg1"/>
              </a:buClr>
              <a:buFont typeface="Wingdings" charset="2"/>
              <a:buChar char="§"/>
              <a:defRPr sz="2000">
                <a:solidFill>
                  <a:schemeClr val="bg1"/>
                </a:solidFill>
              </a:defRPr>
            </a:lvl3pPr>
            <a:lvl4pPr marL="1463040" indent="-365760">
              <a:buClr>
                <a:schemeClr val="bg1"/>
              </a:buClr>
              <a:buFont typeface="Wingdings" charset="2"/>
              <a:buChar char="§"/>
              <a:defRPr sz="2000">
                <a:solidFill>
                  <a:schemeClr val="bg1"/>
                </a:solidFill>
              </a:defRPr>
            </a:lvl4pPr>
            <a:lvl5pPr marL="1828800" indent="-365760">
              <a:buClr>
                <a:schemeClr val="bg1"/>
              </a:buClr>
              <a:buFont typeface="Wingdings" charset="2"/>
              <a:buChar cha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B6BDF93-DBE6-4985-9AF8-29A2553848CD}"/>
              </a:ext>
            </a:extLst>
          </p:cNvPr>
          <p:cNvCxnSpPr>
            <a:cxnSpLocks/>
          </p:cNvCxnSpPr>
          <p:nvPr userDrawn="1"/>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EE09EF7B-C049-8E47-BA30-CC787C41C4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9750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21118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56286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Blue">
    <p:spTree>
      <p:nvGrpSpPr>
        <p:cNvPr id="1" name=""/>
        <p:cNvGrpSpPr/>
        <p:nvPr/>
      </p:nvGrpSpPr>
      <p:grpSpPr>
        <a:xfrm>
          <a:off x="0" y="0"/>
          <a:ext cx="0" cy="0"/>
          <a:chOff x="0" y="0"/>
          <a:chExt cx="0" cy="0"/>
        </a:xfrm>
      </p:grpSpPr>
      <p:pic>
        <p:nvPicPr>
          <p:cNvPr id="8" name="Picture 7" descr="A picture containing text, monitor, electronics, display&#10;&#10;Description automatically generated">
            <a:extLst>
              <a:ext uri="{FF2B5EF4-FFF2-40B4-BE49-F238E27FC236}">
                <a16:creationId xmlns:a16="http://schemas.microsoft.com/office/drawing/2014/main" id="{F812367A-7503-C34E-BDFB-5B878D3D9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142" y="1327505"/>
            <a:ext cx="8100142" cy="4674939"/>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5535560" y="365125"/>
            <a:ext cx="6243485"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5535560" y="2254827"/>
            <a:ext cx="6243485"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721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07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381229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3" r:id="rId1"/>
    <p:sldLayoutId id="2147483735" r:id="rId2"/>
    <p:sldLayoutId id="2147483736" r:id="rId3"/>
    <p:sldLayoutId id="2147483737" r:id="rId4"/>
    <p:sldLayoutId id="2147483738" r:id="rId5"/>
    <p:sldLayoutId id="2147483739" r:id="rId6"/>
    <p:sldLayoutId id="2147483740" r:id="rId7"/>
    <p:sldLayoutId id="2147483744" r:id="rId8"/>
    <p:sldLayoutId id="2147483741" r:id="rId9"/>
    <p:sldLayoutId id="2147483742" r:id="rId10"/>
    <p:sldLayoutId id="2147483743" r:id="rId11"/>
    <p:sldLayoutId id="2147483734" r:id="rId12"/>
    <p:sldLayoutId id="2147483727" r:id="rId13"/>
    <p:sldLayoutId id="2147483724" r:id="rId14"/>
    <p:sldLayoutId id="2147483732" r:id="rId15"/>
    <p:sldLayoutId id="2147483712" r:id="rId16"/>
    <p:sldLayoutId id="2147483729" r:id="rId17"/>
    <p:sldLayoutId id="2147483730" r:id="rId18"/>
    <p:sldLayoutId id="2147483731" r:id="rId19"/>
    <p:sldLayoutId id="2147483721" r:id="rId20"/>
    <p:sldLayoutId id="2147483681" r:id="rId21"/>
    <p:sldLayoutId id="2147483682" r:id="rId22"/>
    <p:sldLayoutId id="2147483723" r:id="rId23"/>
    <p:sldLayoutId id="2147483714" r:id="rId24"/>
    <p:sldLayoutId id="2147483713" r:id="rId25"/>
    <p:sldLayoutId id="2147483719" r:id="rId26"/>
    <p:sldLayoutId id="2147483650" r:id="rId27"/>
    <p:sldLayoutId id="2147483679" r:id="rId28"/>
    <p:sldLayoutId id="2147483666" r:id="rId29"/>
    <p:sldLayoutId id="2147483662" r:id="rId30"/>
    <p:sldLayoutId id="2147483651" r:id="rId31"/>
    <p:sldLayoutId id="2147483692" r:id="rId32"/>
    <p:sldLayoutId id="2147483706" r:id="rId33"/>
    <p:sldLayoutId id="2147483653" r:id="rId34"/>
    <p:sldLayoutId id="2147483674" r:id="rId35"/>
    <p:sldLayoutId id="2147483684" r:id="rId36"/>
    <p:sldLayoutId id="2147483685" r:id="rId37"/>
    <p:sldLayoutId id="2147483688" r:id="rId38"/>
    <p:sldLayoutId id="2147483689" r:id="rId39"/>
    <p:sldLayoutId id="2147483686" r:id="rId40"/>
    <p:sldLayoutId id="2147483696" r:id="rId41"/>
    <p:sldLayoutId id="2147483702" r:id="rId42"/>
    <p:sldLayoutId id="2147483655" r:id="rId43"/>
    <p:sldLayoutId id="2147483718" r:id="rId44"/>
    <p:sldLayoutId id="2147483658" r:id="rId45"/>
    <p:sldLayoutId id="2147483659" r:id="rId46"/>
    <p:sldLayoutId id="2147483707" r:id="rId47"/>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section508.gov/manage/section-508-assessment/2023/introduction"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whitehouse.gov/omb/management/ofcio/m-24-08-strengthening-digital-accessibility-and-the-management-of-section-508-of-the-rehabilitation-act/"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tpgi.com/#form" TargetMode="External"/><Relationship Id="rId2" Type="http://schemas.openxmlformats.org/officeDocument/2006/relationships/hyperlink" Target="mailto:ida@tpgi.com" TargetMode="Externa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aging.senate.gov/imo/media/doc/unlocking_the_virtual_front_door_-_full_report.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www.tpgi.com/what-is-section-752/#:~:text=Section%20752%2C%20a%20recent%20law,for%20people%20of%20all%20abiliti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5D9B-E864-566D-5E42-1B9767332969}"/>
              </a:ext>
            </a:extLst>
          </p:cNvPr>
          <p:cNvSpPr>
            <a:spLocks noGrp="1"/>
          </p:cNvSpPr>
          <p:nvPr>
            <p:ph type="title"/>
          </p:nvPr>
        </p:nvSpPr>
        <p:spPr>
          <a:xfrm>
            <a:off x="1184343" y="1672684"/>
            <a:ext cx="6407082" cy="1964748"/>
          </a:xfrm>
        </p:spPr>
        <p:txBody>
          <a:bodyPr>
            <a:normAutofit fontScale="90000"/>
          </a:bodyPr>
          <a:lstStyle/>
          <a:p>
            <a:r>
              <a:rPr lang="en-US"/>
              <a:t>Demystifying Section 508 &amp; Section 752 – </a:t>
            </a:r>
            <a:r>
              <a:rPr lang="en-US" b="0"/>
              <a:t>What Gets Measured, Gets Done</a:t>
            </a:r>
          </a:p>
        </p:txBody>
      </p:sp>
      <p:sp>
        <p:nvSpPr>
          <p:cNvPr id="3" name="Subtitle 2">
            <a:extLst>
              <a:ext uri="{FF2B5EF4-FFF2-40B4-BE49-F238E27FC236}">
                <a16:creationId xmlns:a16="http://schemas.microsoft.com/office/drawing/2014/main" id="{E0348DEB-2C85-94D5-7560-9F715D9D04F8}"/>
              </a:ext>
            </a:extLst>
          </p:cNvPr>
          <p:cNvSpPr>
            <a:spLocks noGrp="1"/>
          </p:cNvSpPr>
          <p:nvPr>
            <p:ph type="subTitle" idx="1"/>
          </p:nvPr>
        </p:nvSpPr>
        <p:spPr/>
        <p:txBody>
          <a:bodyPr/>
          <a:lstStyle/>
          <a:p>
            <a:r>
              <a:rPr lang="en-US"/>
              <a:t>Allen Hoffman</a:t>
            </a:r>
          </a:p>
        </p:txBody>
      </p:sp>
      <p:sp>
        <p:nvSpPr>
          <p:cNvPr id="4" name="Text Placeholder 3">
            <a:extLst>
              <a:ext uri="{FF2B5EF4-FFF2-40B4-BE49-F238E27FC236}">
                <a16:creationId xmlns:a16="http://schemas.microsoft.com/office/drawing/2014/main" id="{221C63B3-7015-C60E-878F-107D644F92E2}"/>
              </a:ext>
            </a:extLst>
          </p:cNvPr>
          <p:cNvSpPr>
            <a:spLocks noGrp="1"/>
          </p:cNvSpPr>
          <p:nvPr>
            <p:ph type="body" sz="quarter" idx="11"/>
          </p:nvPr>
        </p:nvSpPr>
        <p:spPr/>
        <p:txBody>
          <a:bodyPr/>
          <a:lstStyle/>
          <a:p>
            <a:r>
              <a:rPr lang="en-US"/>
              <a:t>Section 508 Policy SME</a:t>
            </a:r>
          </a:p>
        </p:txBody>
      </p:sp>
    </p:spTree>
    <p:extLst>
      <p:ext uri="{BB962C8B-B14F-4D97-AF65-F5344CB8AC3E}">
        <p14:creationId xmlns:p14="http://schemas.microsoft.com/office/powerpoint/2010/main" val="49323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1719B-B12F-FE0F-18AB-9556D91AAE79}"/>
              </a:ext>
            </a:extLst>
          </p:cNvPr>
          <p:cNvSpPr>
            <a:spLocks noGrp="1"/>
          </p:cNvSpPr>
          <p:nvPr>
            <p:ph type="title"/>
          </p:nvPr>
        </p:nvSpPr>
        <p:spPr/>
        <p:txBody>
          <a:bodyPr/>
          <a:lstStyle/>
          <a:p>
            <a:r>
              <a:rPr lang="en-US"/>
              <a:t>Assessment Results (cont.)</a:t>
            </a:r>
          </a:p>
        </p:txBody>
      </p:sp>
      <p:sp>
        <p:nvSpPr>
          <p:cNvPr id="2" name="Content Placeholder 1">
            <a:extLst>
              <a:ext uri="{FF2B5EF4-FFF2-40B4-BE49-F238E27FC236}">
                <a16:creationId xmlns:a16="http://schemas.microsoft.com/office/drawing/2014/main" id="{1DAE4974-1B50-0524-9643-67114BE32E64}"/>
              </a:ext>
            </a:extLst>
          </p:cNvPr>
          <p:cNvSpPr>
            <a:spLocks noGrp="1"/>
          </p:cNvSpPr>
          <p:nvPr>
            <p:ph idx="1"/>
          </p:nvPr>
        </p:nvSpPr>
        <p:spPr>
          <a:xfrm>
            <a:off x="1066799" y="2254827"/>
            <a:ext cx="10668001" cy="3922136"/>
          </a:xfrm>
        </p:spPr>
        <p:txBody>
          <a:bodyPr/>
          <a:lstStyle/>
          <a:p>
            <a:r>
              <a:rPr lang="en-US"/>
              <a:t>Training and Human Capital, Culture, and Leadership are the least mature aspects of reporting entity accessibility capabilities</a:t>
            </a:r>
          </a:p>
          <a:p>
            <a:r>
              <a:rPr lang="en-US"/>
              <a:t>The report offers several recommendations which will be addressed next</a:t>
            </a:r>
          </a:p>
          <a:p>
            <a:r>
              <a:rPr lang="en-US"/>
              <a:t>Learn more about the </a:t>
            </a:r>
            <a:r>
              <a:rPr lang="en-US">
                <a:hlinkClick r:id="rId2"/>
              </a:rPr>
              <a:t>Governmentwide Section 508 Assessment</a:t>
            </a:r>
            <a:endParaRPr lang="en-US"/>
          </a:p>
        </p:txBody>
      </p:sp>
    </p:spTree>
    <p:extLst>
      <p:ext uri="{BB962C8B-B14F-4D97-AF65-F5344CB8AC3E}">
        <p14:creationId xmlns:p14="http://schemas.microsoft.com/office/powerpoint/2010/main" val="356913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3919B-0B5E-0A48-1503-3656D8FD2838}"/>
              </a:ext>
            </a:extLst>
          </p:cNvPr>
          <p:cNvSpPr>
            <a:spLocks noGrp="1"/>
          </p:cNvSpPr>
          <p:nvPr>
            <p:ph type="title"/>
          </p:nvPr>
        </p:nvSpPr>
        <p:spPr/>
        <p:txBody>
          <a:bodyPr/>
          <a:lstStyle/>
          <a:p>
            <a:r>
              <a:rPr lang="en-US"/>
              <a:t>Next Steps</a:t>
            </a:r>
          </a:p>
        </p:txBody>
      </p:sp>
      <p:sp>
        <p:nvSpPr>
          <p:cNvPr id="2" name="Content Placeholder 1">
            <a:extLst>
              <a:ext uri="{FF2B5EF4-FFF2-40B4-BE49-F238E27FC236}">
                <a16:creationId xmlns:a16="http://schemas.microsoft.com/office/drawing/2014/main" id="{CFB8D9A4-29D4-9E2D-FDB8-1BC5B67816A9}"/>
              </a:ext>
            </a:extLst>
          </p:cNvPr>
          <p:cNvSpPr>
            <a:spLocks noGrp="1"/>
          </p:cNvSpPr>
          <p:nvPr>
            <p:ph idx="1"/>
          </p:nvPr>
        </p:nvSpPr>
        <p:spPr>
          <a:xfrm>
            <a:off x="1066799" y="2254827"/>
            <a:ext cx="10563226" cy="3922136"/>
          </a:xfrm>
        </p:spPr>
        <p:txBody>
          <a:bodyPr>
            <a:normAutofit/>
          </a:bodyPr>
          <a:lstStyle/>
          <a:p>
            <a:pPr lvl="0"/>
            <a:r>
              <a:rPr lang="en-US"/>
              <a:t>Recommendations from the governmentwide assessment and more were consolidated into M-24-08 Strengthening Digital Accessibility and the Management of Section 508 of the Rehabilitation Act released on December 23rd, 2023</a:t>
            </a:r>
          </a:p>
          <a:p>
            <a:pPr lvl="0"/>
            <a:r>
              <a:rPr lang="en-US"/>
              <a:t>Learn more about </a:t>
            </a:r>
            <a:r>
              <a:rPr lang="en-US">
                <a:hlinkClick r:id="rId2"/>
              </a:rPr>
              <a:t>M-24-08</a:t>
            </a:r>
            <a:endParaRPr lang="en-US"/>
          </a:p>
        </p:txBody>
      </p:sp>
    </p:spTree>
    <p:extLst>
      <p:ext uri="{BB962C8B-B14F-4D97-AF65-F5344CB8AC3E}">
        <p14:creationId xmlns:p14="http://schemas.microsoft.com/office/powerpoint/2010/main" val="111248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7E8C6-A6D5-33F4-57A0-EBEB9DF29273}"/>
              </a:ext>
            </a:extLst>
          </p:cNvPr>
          <p:cNvSpPr>
            <a:spLocks noGrp="1"/>
          </p:cNvSpPr>
          <p:nvPr>
            <p:ph type="title"/>
          </p:nvPr>
        </p:nvSpPr>
        <p:spPr/>
        <p:txBody>
          <a:bodyPr/>
          <a:lstStyle/>
          <a:p>
            <a:r>
              <a:rPr lang="en-US"/>
              <a:t>Next Steps (cont.)</a:t>
            </a:r>
          </a:p>
        </p:txBody>
      </p:sp>
      <p:sp>
        <p:nvSpPr>
          <p:cNvPr id="2" name="Content Placeholder 1">
            <a:extLst>
              <a:ext uri="{FF2B5EF4-FFF2-40B4-BE49-F238E27FC236}">
                <a16:creationId xmlns:a16="http://schemas.microsoft.com/office/drawing/2014/main" id="{6C273B2B-9BEC-0240-F25D-21E41AE497EA}"/>
              </a:ext>
            </a:extLst>
          </p:cNvPr>
          <p:cNvSpPr>
            <a:spLocks noGrp="1"/>
          </p:cNvSpPr>
          <p:nvPr>
            <p:ph idx="1"/>
          </p:nvPr>
        </p:nvSpPr>
        <p:spPr>
          <a:xfrm>
            <a:off x="1066799" y="2254827"/>
            <a:ext cx="9783170" cy="3922136"/>
          </a:xfrm>
        </p:spPr>
        <p:txBody>
          <a:bodyPr>
            <a:normAutofit fontScale="70000" lnSpcReduction="20000"/>
          </a:bodyPr>
          <a:lstStyle/>
          <a:p>
            <a:r>
              <a:rPr lang="en-US"/>
              <a:t>The memorandum provides clear and direct instructions for Federal agencies including in detail:</a:t>
            </a:r>
          </a:p>
          <a:p>
            <a:pPr lvl="1"/>
            <a:r>
              <a:rPr lang="en-US"/>
              <a:t>ESTABLISH DIGITAL ACCESSIBILITY PROGRAMS AND POLICIES</a:t>
            </a:r>
          </a:p>
          <a:p>
            <a:pPr lvl="1"/>
            <a:r>
              <a:rPr lang="en-US"/>
              <a:t>BUY ACCESSIBLE PRODUCTS AND SERVICES</a:t>
            </a:r>
          </a:p>
          <a:p>
            <a:pPr lvl="1"/>
            <a:r>
              <a:rPr lang="en-US"/>
              <a:t>DESIGN AND DEVELOP ACCESSIBLE DIGITAL EXPERIENCES</a:t>
            </a:r>
          </a:p>
          <a:p>
            <a:pPr lvl="1"/>
            <a:r>
              <a:rPr lang="en-US"/>
              <a:t>CREATE, COMMUNICATE, AND DELIVER ACCESSIBLE CONTENT</a:t>
            </a:r>
          </a:p>
          <a:p>
            <a:pPr lvl="1"/>
            <a:r>
              <a:rPr lang="en-US"/>
              <a:t>EVALUATE, MONITOR, COLLECT FEEDBACK, AND REMEDIATE FOR ACCESSIBILITY</a:t>
            </a:r>
          </a:p>
          <a:p>
            <a:pPr lvl="1"/>
            <a:r>
              <a:rPr lang="en-US"/>
              <a:t>CULTIVATE A POSITIVE CULTURE OF DIGITAL ACCESSIBILITY</a:t>
            </a:r>
          </a:p>
        </p:txBody>
      </p:sp>
    </p:spTree>
    <p:extLst>
      <p:ext uri="{BB962C8B-B14F-4D97-AF65-F5344CB8AC3E}">
        <p14:creationId xmlns:p14="http://schemas.microsoft.com/office/powerpoint/2010/main" val="319282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B544C-DB69-CFB8-65A3-8B606EA8CCC2}"/>
              </a:ext>
            </a:extLst>
          </p:cNvPr>
          <p:cNvSpPr>
            <a:spLocks noGrp="1"/>
          </p:cNvSpPr>
          <p:nvPr>
            <p:ph type="title"/>
          </p:nvPr>
        </p:nvSpPr>
        <p:spPr/>
        <p:txBody>
          <a:bodyPr/>
          <a:lstStyle/>
          <a:p>
            <a:r>
              <a:rPr lang="en-US"/>
              <a:t>Immediate Agency Actions</a:t>
            </a:r>
          </a:p>
        </p:txBody>
      </p:sp>
      <p:sp>
        <p:nvSpPr>
          <p:cNvPr id="2" name="Content Placeholder 1">
            <a:extLst>
              <a:ext uri="{FF2B5EF4-FFF2-40B4-BE49-F238E27FC236}">
                <a16:creationId xmlns:a16="http://schemas.microsoft.com/office/drawing/2014/main" id="{699DAD02-CC93-952A-8E03-6A07A7D8EFC6}"/>
              </a:ext>
            </a:extLst>
          </p:cNvPr>
          <p:cNvSpPr>
            <a:spLocks noGrp="1"/>
          </p:cNvSpPr>
          <p:nvPr>
            <p:ph idx="1"/>
          </p:nvPr>
        </p:nvSpPr>
        <p:spPr>
          <a:xfrm>
            <a:off x="1066799" y="2254827"/>
            <a:ext cx="10734676" cy="3922136"/>
          </a:xfrm>
        </p:spPr>
        <p:txBody>
          <a:bodyPr>
            <a:normAutofit fontScale="92500" lnSpcReduction="10000"/>
          </a:bodyPr>
          <a:lstStyle/>
          <a:p>
            <a:r>
              <a:rPr lang="en-US"/>
              <a:t>Within 30 days of the issuance of this memorandum, agencies shall report to OMB the name and contact information of the agency-wide Section 508 program manager</a:t>
            </a:r>
          </a:p>
          <a:p>
            <a:r>
              <a:rPr lang="en-US"/>
              <a:t>Within 90 days of the issuance of this memorandum, agencies shall establish (or review and update, as appropriate) digital accessibility statements on all agency websites</a:t>
            </a:r>
          </a:p>
          <a:p>
            <a:r>
              <a:rPr lang="en-US"/>
              <a:t>Within 90 days of the issuance of this memorandum, agencies shall establish (or review and update, as appropriate) a public feedback mechanism for receiving complaints or reports about accessibility issues with agency websites and digital services and begin to track, review, and address feedback</a:t>
            </a:r>
          </a:p>
          <a:p>
            <a:endParaRPr lang="en-US"/>
          </a:p>
        </p:txBody>
      </p:sp>
    </p:spTree>
    <p:extLst>
      <p:ext uri="{BB962C8B-B14F-4D97-AF65-F5344CB8AC3E}">
        <p14:creationId xmlns:p14="http://schemas.microsoft.com/office/powerpoint/2010/main" val="403147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7D90-A77E-424D-49A2-135A706BA76D}"/>
              </a:ext>
            </a:extLst>
          </p:cNvPr>
          <p:cNvSpPr>
            <a:spLocks noGrp="1"/>
          </p:cNvSpPr>
          <p:nvPr>
            <p:ph type="title"/>
          </p:nvPr>
        </p:nvSpPr>
        <p:spPr/>
        <p:txBody>
          <a:bodyPr/>
          <a:lstStyle/>
          <a:p>
            <a:r>
              <a:rPr lang="en-US"/>
              <a:t>Immediate Agency Actions (cont.)</a:t>
            </a:r>
          </a:p>
        </p:txBody>
      </p:sp>
      <p:sp>
        <p:nvSpPr>
          <p:cNvPr id="2" name="Content Placeholder 1">
            <a:extLst>
              <a:ext uri="{FF2B5EF4-FFF2-40B4-BE49-F238E27FC236}">
                <a16:creationId xmlns:a16="http://schemas.microsoft.com/office/drawing/2014/main" id="{4B8D5B31-64BC-0BDA-B020-38030989F38D}"/>
              </a:ext>
            </a:extLst>
          </p:cNvPr>
          <p:cNvSpPr>
            <a:spLocks noGrp="1"/>
          </p:cNvSpPr>
          <p:nvPr>
            <p:ph idx="1"/>
          </p:nvPr>
        </p:nvSpPr>
        <p:spPr>
          <a:xfrm>
            <a:off x="1066799" y="2254827"/>
            <a:ext cx="10734676" cy="3922136"/>
          </a:xfrm>
        </p:spPr>
        <p:txBody>
          <a:bodyPr>
            <a:normAutofit fontScale="92500"/>
          </a:bodyPr>
          <a:lstStyle/>
          <a:p>
            <a:r>
              <a:rPr lang="en-US"/>
              <a:t>Within 180 days of issuance of this memorandum, agencies shall:</a:t>
            </a:r>
          </a:p>
          <a:p>
            <a:r>
              <a:rPr lang="en-US"/>
              <a:t>Conduct a comprehensive assessment of agency policies to ensure that ICT accessibility considerations are incorporated in all relevant agency functions;</a:t>
            </a:r>
          </a:p>
          <a:p>
            <a:r>
              <a:rPr lang="en-US"/>
              <a:t>Develop a plan to update agency policies to align with the requirements of this memorandum, as needed;</a:t>
            </a:r>
          </a:p>
          <a:p>
            <a:r>
              <a:rPr lang="en-US"/>
              <a:t>Ensure any changes to policies are also updated in agency digital strategies;</a:t>
            </a:r>
          </a:p>
          <a:p>
            <a:r>
              <a:rPr lang="en-US"/>
              <a:t>Make ICT accessibility policies publicly available</a:t>
            </a:r>
          </a:p>
          <a:p>
            <a:endParaRPr lang="en-US"/>
          </a:p>
        </p:txBody>
      </p:sp>
    </p:spTree>
    <p:extLst>
      <p:ext uri="{BB962C8B-B14F-4D97-AF65-F5344CB8AC3E}">
        <p14:creationId xmlns:p14="http://schemas.microsoft.com/office/powerpoint/2010/main" val="31334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66624-5794-1537-D1C7-81BF596C75E7}"/>
              </a:ext>
            </a:extLst>
          </p:cNvPr>
          <p:cNvSpPr>
            <a:spLocks noGrp="1"/>
          </p:cNvSpPr>
          <p:nvPr>
            <p:ph type="title"/>
          </p:nvPr>
        </p:nvSpPr>
        <p:spPr/>
        <p:txBody>
          <a:bodyPr/>
          <a:lstStyle/>
          <a:p>
            <a:r>
              <a:rPr lang="en-US"/>
              <a:t>Immediate Governmentwide Actions</a:t>
            </a:r>
          </a:p>
        </p:txBody>
      </p:sp>
      <p:sp>
        <p:nvSpPr>
          <p:cNvPr id="2" name="Content Placeholder 1">
            <a:extLst>
              <a:ext uri="{FF2B5EF4-FFF2-40B4-BE49-F238E27FC236}">
                <a16:creationId xmlns:a16="http://schemas.microsoft.com/office/drawing/2014/main" id="{D4ED87BE-99CD-3A51-6958-C090794C81F3}"/>
              </a:ext>
            </a:extLst>
          </p:cNvPr>
          <p:cNvSpPr>
            <a:spLocks noGrp="1"/>
          </p:cNvSpPr>
          <p:nvPr>
            <p:ph idx="1"/>
          </p:nvPr>
        </p:nvSpPr>
        <p:spPr>
          <a:xfrm>
            <a:off x="1066799" y="2254827"/>
            <a:ext cx="10677526" cy="3922136"/>
          </a:xfrm>
        </p:spPr>
        <p:txBody>
          <a:bodyPr>
            <a:normAutofit fontScale="92500"/>
          </a:bodyPr>
          <a:lstStyle/>
          <a:p>
            <a:pPr lvl="0"/>
            <a:r>
              <a:rPr lang="en-US"/>
              <a:t>Update resources on Section508.gov</a:t>
            </a:r>
          </a:p>
          <a:p>
            <a:pPr lvl="0"/>
            <a:r>
              <a:rPr lang="en-US"/>
              <a:t>Within one year, GSA, in consultation with the Access Board, will explore options for establishing a standardized accessibility conformance reporting process for government procurement of ICT, which should include a central repository of vendor accessibility conformance reports</a:t>
            </a:r>
          </a:p>
          <a:p>
            <a:pPr lvl="0"/>
            <a:r>
              <a:rPr lang="en-US"/>
              <a:t>Within one year, GSA will establish a government-wide service to help agencies acquire products and services related to the accessibility of ICT, such as product accessibility testing, Accessibility Conformance Report (ACR) evaluations, and website and document remediation</a:t>
            </a:r>
          </a:p>
          <a:p>
            <a:endParaRPr lang="en-US"/>
          </a:p>
        </p:txBody>
      </p:sp>
    </p:spTree>
    <p:extLst>
      <p:ext uri="{BB962C8B-B14F-4D97-AF65-F5344CB8AC3E}">
        <p14:creationId xmlns:p14="http://schemas.microsoft.com/office/powerpoint/2010/main" val="36826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600A-6BD4-02AA-E4F8-AB3282C98656}"/>
              </a:ext>
            </a:extLst>
          </p:cNvPr>
          <p:cNvSpPr>
            <a:spLocks noGrp="1"/>
          </p:cNvSpPr>
          <p:nvPr>
            <p:ph type="title"/>
          </p:nvPr>
        </p:nvSpPr>
        <p:spPr>
          <a:xfrm>
            <a:off x="1066799" y="218364"/>
            <a:ext cx="11058526" cy="1433015"/>
          </a:xfrm>
        </p:spPr>
        <p:txBody>
          <a:bodyPr/>
          <a:lstStyle/>
          <a:p>
            <a:r>
              <a:rPr lang="en-US"/>
              <a:t>Immediate Governmentwide</a:t>
            </a:r>
            <a:br>
              <a:rPr lang="en-US"/>
            </a:br>
            <a:r>
              <a:rPr lang="en-US"/>
              <a:t>Actions (cont.)</a:t>
            </a:r>
          </a:p>
        </p:txBody>
      </p:sp>
      <p:sp>
        <p:nvSpPr>
          <p:cNvPr id="2" name="Content Placeholder 1">
            <a:extLst>
              <a:ext uri="{FF2B5EF4-FFF2-40B4-BE49-F238E27FC236}">
                <a16:creationId xmlns:a16="http://schemas.microsoft.com/office/drawing/2014/main" id="{9B0CE2E3-85DB-4CD3-85EB-B50D51207784}"/>
              </a:ext>
            </a:extLst>
          </p:cNvPr>
          <p:cNvSpPr>
            <a:spLocks noGrp="1"/>
          </p:cNvSpPr>
          <p:nvPr>
            <p:ph idx="1"/>
          </p:nvPr>
        </p:nvSpPr>
        <p:spPr>
          <a:xfrm>
            <a:off x="1066798" y="2254827"/>
            <a:ext cx="10496551" cy="4503161"/>
          </a:xfrm>
        </p:spPr>
        <p:txBody>
          <a:bodyPr>
            <a:normAutofit fontScale="70000" lnSpcReduction="20000"/>
          </a:bodyPr>
          <a:lstStyle/>
          <a:p>
            <a:r>
              <a:rPr lang="en-US"/>
              <a:t>Within 180 days, the CIO Council, in collaboration with the Chief Human Capital Officer (CHCO) Council, will develop best practices and guidelines, including standardized language for staff positions and a set of competency requirements, to improve the hiring and development of effective and qualified Section 508 program managers, digital accessibility testers, and related positions</a:t>
            </a:r>
          </a:p>
          <a:p>
            <a:r>
              <a:rPr lang="en-US"/>
              <a:t>Within 180 days, DHS will explore scaling the DHS Trusted Tester Certification program to provide a comprehensive accessibility testing approach that includes testing electronic documents and other relevant ICT testing practices</a:t>
            </a:r>
          </a:p>
          <a:p>
            <a:r>
              <a:rPr lang="en-US"/>
              <a:t>Within one year, the CIO Council, in consultation with relevant agencies and interagency bodies, will explore opportunities to establish a government-wide program to provide assistive technology devices and services or assistive technology consultation services to Federal agencies</a:t>
            </a:r>
          </a:p>
          <a:p>
            <a:r>
              <a:rPr lang="en-US"/>
              <a:t>Within one year, GSA, in consultation with the Access Board, will explore establishing a Federal digital accessibility design and testing lab staffed with accessibility specialists who can perform automated and manual testing and assessments of agency ICT, as well as provide user research and usability testing related to the accessibility of ICT</a:t>
            </a:r>
          </a:p>
          <a:p>
            <a:endParaRPr lang="en-US"/>
          </a:p>
        </p:txBody>
      </p:sp>
    </p:spTree>
    <p:extLst>
      <p:ext uri="{BB962C8B-B14F-4D97-AF65-F5344CB8AC3E}">
        <p14:creationId xmlns:p14="http://schemas.microsoft.com/office/powerpoint/2010/main" val="304628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031E2-FB7D-23C2-2146-22AC0A1C607C}"/>
              </a:ext>
            </a:extLst>
          </p:cNvPr>
          <p:cNvSpPr>
            <a:spLocks noGrp="1"/>
          </p:cNvSpPr>
          <p:nvPr>
            <p:ph type="title"/>
          </p:nvPr>
        </p:nvSpPr>
        <p:spPr/>
        <p:txBody>
          <a:bodyPr/>
          <a:lstStyle/>
          <a:p>
            <a:r>
              <a:rPr lang="en-US"/>
              <a:t>TPGi Can Help!</a:t>
            </a:r>
          </a:p>
        </p:txBody>
      </p:sp>
      <p:sp>
        <p:nvSpPr>
          <p:cNvPr id="2" name="Content Placeholder 1">
            <a:extLst>
              <a:ext uri="{FF2B5EF4-FFF2-40B4-BE49-F238E27FC236}">
                <a16:creationId xmlns:a16="http://schemas.microsoft.com/office/drawing/2014/main" id="{48DACC73-D6B1-1E41-269B-ED58EF8915C5}"/>
              </a:ext>
            </a:extLst>
          </p:cNvPr>
          <p:cNvSpPr>
            <a:spLocks noGrp="1"/>
          </p:cNvSpPr>
          <p:nvPr>
            <p:ph idx="1"/>
          </p:nvPr>
        </p:nvSpPr>
        <p:spPr>
          <a:xfrm>
            <a:off x="1066799" y="2254827"/>
            <a:ext cx="10925176" cy="3922136"/>
          </a:xfrm>
        </p:spPr>
        <p:txBody>
          <a:bodyPr vert="horz" lIns="91440" tIns="45720" rIns="91440" bIns="45720" numCol="1" rtlCol="0" anchor="t">
            <a:normAutofit fontScale="85000" lnSpcReduction="20000"/>
          </a:bodyPr>
          <a:lstStyle/>
          <a:p>
            <a:r>
              <a:rPr lang="en-US"/>
              <a:t>Section 508 audit support</a:t>
            </a:r>
          </a:p>
          <a:p>
            <a:r>
              <a:rPr lang="en-US"/>
              <a:t>Data collection and analysis support</a:t>
            </a:r>
          </a:p>
          <a:p>
            <a:r>
              <a:rPr lang="en-US"/>
              <a:t>Training</a:t>
            </a:r>
          </a:p>
          <a:p>
            <a:r>
              <a:rPr lang="en-US"/>
              <a:t>Policy and strategic planning</a:t>
            </a:r>
          </a:p>
          <a:p>
            <a:r>
              <a:rPr lang="en-US">
                <a:latin typeface="Open Sans"/>
                <a:ea typeface="Open Sans"/>
                <a:cs typeface="Open Sans"/>
              </a:rPr>
              <a:t>JAWS Connect and customer support</a:t>
            </a:r>
          </a:p>
          <a:p>
            <a:r>
              <a:rPr lang="en-US"/>
              <a:t>Integrating digital accessibility into acquisition, design, and development life cycles</a:t>
            </a:r>
          </a:p>
          <a:p>
            <a:r>
              <a:rPr lang="en-US"/>
              <a:t>Establishing repeatable accessibility evaluation practices</a:t>
            </a:r>
          </a:p>
          <a:p>
            <a:endParaRPr lang="en-US"/>
          </a:p>
        </p:txBody>
      </p:sp>
    </p:spTree>
    <p:extLst>
      <p:ext uri="{BB962C8B-B14F-4D97-AF65-F5344CB8AC3E}">
        <p14:creationId xmlns:p14="http://schemas.microsoft.com/office/powerpoint/2010/main" val="306808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FED0F22-284E-5544-88EA-83D07841255F}"/>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Q&amp;A</a:t>
            </a:r>
          </a:p>
        </p:txBody>
      </p:sp>
      <p:sp>
        <p:nvSpPr>
          <p:cNvPr id="2" name="Content Placeholder 1">
            <a:extLst>
              <a:ext uri="{FF2B5EF4-FFF2-40B4-BE49-F238E27FC236}">
                <a16:creationId xmlns:a16="http://schemas.microsoft.com/office/drawing/2014/main" id="{74F30D81-51E5-814D-92FC-2DDFD785AFC4}"/>
              </a:ext>
            </a:extLst>
          </p:cNvPr>
          <p:cNvSpPr>
            <a:spLocks noGrp="1"/>
          </p:cNvSpPr>
          <p:nvPr>
            <p:ph idx="1"/>
          </p:nvPr>
        </p:nvSpPr>
        <p:spPr>
          <a:xfrm>
            <a:off x="911560" y="2112962"/>
            <a:ext cx="4158684" cy="1255816"/>
          </a:xfrm>
        </p:spPr>
        <p:txBody>
          <a:bodyPr>
            <a:normAutofit/>
          </a:bodyPr>
          <a:lstStyle/>
          <a:p>
            <a:pPr marL="0" indent="0">
              <a:buNone/>
            </a:pPr>
            <a:r>
              <a:rPr lang="en-US" b="1" u="sng"/>
              <a:t>Contact me:</a:t>
            </a:r>
          </a:p>
          <a:p>
            <a:pPr marL="0" indent="0">
              <a:buNone/>
            </a:pPr>
            <a:r>
              <a:rPr lang="en-US"/>
              <a:t>ahoffman@tpgi.com</a:t>
            </a:r>
          </a:p>
        </p:txBody>
      </p:sp>
    </p:spTree>
    <p:extLst>
      <p:ext uri="{BB962C8B-B14F-4D97-AF65-F5344CB8AC3E}">
        <p14:creationId xmlns:p14="http://schemas.microsoft.com/office/powerpoint/2010/main" val="385636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FED0F22-284E-5544-88EA-83D07841255F}"/>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Let’s Make It Accessible</a:t>
            </a:r>
          </a:p>
        </p:txBody>
      </p:sp>
      <p:sp>
        <p:nvSpPr>
          <p:cNvPr id="2" name="Content Placeholder 1">
            <a:extLst>
              <a:ext uri="{FF2B5EF4-FFF2-40B4-BE49-F238E27FC236}">
                <a16:creationId xmlns:a16="http://schemas.microsoft.com/office/drawing/2014/main" id="{74F30D81-51E5-814D-92FC-2DDFD785AFC4}"/>
              </a:ext>
            </a:extLst>
          </p:cNvPr>
          <p:cNvSpPr>
            <a:spLocks noGrp="1"/>
          </p:cNvSpPr>
          <p:nvPr>
            <p:ph idx="1"/>
          </p:nvPr>
        </p:nvSpPr>
        <p:spPr>
          <a:xfrm>
            <a:off x="1111585" y="2173184"/>
            <a:ext cx="4158684" cy="4003778"/>
          </a:xfrm>
        </p:spPr>
        <p:txBody>
          <a:bodyPr>
            <a:normAutofit fontScale="85000" lnSpcReduction="20000"/>
          </a:bodyPr>
          <a:lstStyle/>
          <a:p>
            <a:pPr marL="0" indent="0">
              <a:buNone/>
            </a:pPr>
            <a:r>
              <a:rPr lang="en-US"/>
              <a:t>Achieve your digital accessibility goals with TPGi. We can help you find the right solutions for your organization.</a:t>
            </a:r>
          </a:p>
          <a:p>
            <a:pPr marL="0" indent="0">
              <a:buNone/>
            </a:pPr>
            <a:endParaRPr lang="en-US"/>
          </a:p>
          <a:p>
            <a:pPr marL="0" indent="0">
              <a:buNone/>
            </a:pPr>
            <a:endParaRPr lang="en-US"/>
          </a:p>
          <a:p>
            <a:pPr marL="0" indent="0">
              <a:buNone/>
            </a:pPr>
            <a:r>
              <a:rPr lang="en-US" b="1" u="sng"/>
              <a:t>Contact us:</a:t>
            </a:r>
          </a:p>
          <a:p>
            <a:pPr marL="0" indent="0">
              <a:buNone/>
            </a:pPr>
            <a:r>
              <a:rPr lang="en-US"/>
              <a:t>+1 (877) 775-9474</a:t>
            </a:r>
          </a:p>
          <a:p>
            <a:pPr marL="0" indent="0">
              <a:buNone/>
            </a:pPr>
            <a:r>
              <a:rPr lang="en-US">
                <a:solidFill>
                  <a:schemeClr val="bg1">
                    <a:lumMod val="95000"/>
                  </a:schemeClr>
                </a:solidFill>
                <a:hlinkClick r:id="rId2">
                  <a:extLst>
                    <a:ext uri="{A12FA001-AC4F-418D-AE19-62706E023703}">
                      <ahyp:hlinkClr xmlns:ahyp="http://schemas.microsoft.com/office/drawing/2018/hyperlinkcolor" val="tx"/>
                    </a:ext>
                  </a:extLst>
                </a:hlinkClick>
              </a:rPr>
              <a:t>info@tpgi.com</a:t>
            </a:r>
            <a:r>
              <a:rPr lang="en-US">
                <a:solidFill>
                  <a:schemeClr val="bg1">
                    <a:lumMod val="95000"/>
                  </a:schemeClr>
                </a:solidFill>
              </a:rPr>
              <a:t> </a:t>
            </a:r>
          </a:p>
          <a:p>
            <a:pPr marL="0" indent="0">
              <a:buNone/>
            </a:pPr>
            <a:r>
              <a:rPr lang="en-US">
                <a:solidFill>
                  <a:schemeClr val="bg1">
                    <a:lumMod val="95000"/>
                  </a:schemeClr>
                </a:solidFill>
                <a:hlinkClick r:id="rId3">
                  <a:extLst>
                    <a:ext uri="{A12FA001-AC4F-418D-AE19-62706E023703}">
                      <ahyp:hlinkClr xmlns:ahyp="http://schemas.microsoft.com/office/drawing/2018/hyperlinkcolor" val="tx"/>
                    </a:ext>
                  </a:extLst>
                </a:hlinkClick>
              </a:rPr>
              <a:t>Schedule a demo</a:t>
            </a:r>
            <a:endParaRPr lang="en-US">
              <a:solidFill>
                <a:schemeClr val="bg1">
                  <a:lumMod val="95000"/>
                </a:schemeClr>
              </a:solidFill>
            </a:endParaRPr>
          </a:p>
        </p:txBody>
      </p:sp>
      <p:pic>
        <p:nvPicPr>
          <p:cNvPr id="7" name="Picture 6" descr="A white outline of hands shaking">
            <a:extLst>
              <a:ext uri="{FF2B5EF4-FFF2-40B4-BE49-F238E27FC236}">
                <a16:creationId xmlns:a16="http://schemas.microsoft.com/office/drawing/2014/main" id="{A6DFA4B9-A9DC-719D-9AD9-CE2BF03DD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241" y="2173184"/>
            <a:ext cx="3589992" cy="3547921"/>
          </a:xfrm>
          <a:prstGeom prst="rect">
            <a:avLst/>
          </a:prstGeom>
        </p:spPr>
      </p:pic>
    </p:spTree>
    <p:extLst>
      <p:ext uri="{BB962C8B-B14F-4D97-AF65-F5344CB8AC3E}">
        <p14:creationId xmlns:p14="http://schemas.microsoft.com/office/powerpoint/2010/main" val="114973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1E3BA-CB4A-EEF4-B693-38A0939853DE}"/>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2D2023C5-A7A1-8511-52A9-0B6E15E2C292}"/>
              </a:ext>
            </a:extLst>
          </p:cNvPr>
          <p:cNvSpPr>
            <a:spLocks noGrp="1"/>
          </p:cNvSpPr>
          <p:nvPr>
            <p:ph idx="1"/>
          </p:nvPr>
        </p:nvSpPr>
        <p:spPr/>
        <p:txBody>
          <a:bodyPr>
            <a:normAutofit fontScale="92500" lnSpcReduction="10000"/>
          </a:bodyPr>
          <a:lstStyle/>
          <a:p>
            <a:pPr lvl="0"/>
            <a:r>
              <a:rPr lang="en-US"/>
              <a:t>Section 508 Background and compliance measurement</a:t>
            </a:r>
          </a:p>
          <a:p>
            <a:pPr lvl="0"/>
            <a:r>
              <a:rPr lang="en-US"/>
              <a:t>What is Section 752 and the governmentwide Section 508 Assessment?</a:t>
            </a:r>
          </a:p>
          <a:p>
            <a:pPr lvl="0"/>
            <a:r>
              <a:rPr lang="en-US"/>
              <a:t>Assessment results</a:t>
            </a:r>
          </a:p>
          <a:p>
            <a:pPr lvl="0"/>
            <a:r>
              <a:rPr lang="en-US"/>
              <a:t>Next Steps</a:t>
            </a:r>
          </a:p>
          <a:p>
            <a:pPr lvl="0"/>
            <a:r>
              <a:rPr lang="en-US"/>
              <a:t>How TPGI can help</a:t>
            </a:r>
          </a:p>
          <a:p>
            <a:pPr lvl="0"/>
            <a:r>
              <a:rPr lang="en-US"/>
              <a:t>Q&amp;A</a:t>
            </a:r>
          </a:p>
        </p:txBody>
      </p:sp>
    </p:spTree>
    <p:extLst>
      <p:ext uri="{BB962C8B-B14F-4D97-AF65-F5344CB8AC3E}">
        <p14:creationId xmlns:p14="http://schemas.microsoft.com/office/powerpoint/2010/main" val="272119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6F414-D482-C01E-AF80-633F466C6ED2}"/>
              </a:ext>
            </a:extLst>
          </p:cNvPr>
          <p:cNvSpPr>
            <a:spLocks noGrp="1"/>
          </p:cNvSpPr>
          <p:nvPr>
            <p:ph type="title"/>
          </p:nvPr>
        </p:nvSpPr>
        <p:spPr/>
        <p:txBody>
          <a:bodyPr/>
          <a:lstStyle/>
          <a:p>
            <a:r>
              <a:rPr lang="en-US"/>
              <a:t>About Me</a:t>
            </a:r>
          </a:p>
        </p:txBody>
      </p:sp>
      <p:sp>
        <p:nvSpPr>
          <p:cNvPr id="2" name="Content Placeholder 1">
            <a:extLst>
              <a:ext uri="{FF2B5EF4-FFF2-40B4-BE49-F238E27FC236}">
                <a16:creationId xmlns:a16="http://schemas.microsoft.com/office/drawing/2014/main" id="{38CE5824-3488-B8F9-2485-4FBC5489F8B5}"/>
              </a:ext>
            </a:extLst>
          </p:cNvPr>
          <p:cNvSpPr>
            <a:spLocks noGrp="1"/>
          </p:cNvSpPr>
          <p:nvPr>
            <p:ph idx="1"/>
          </p:nvPr>
        </p:nvSpPr>
        <p:spPr>
          <a:xfrm>
            <a:off x="1066799" y="2254827"/>
            <a:ext cx="10829926" cy="3922136"/>
          </a:xfrm>
        </p:spPr>
        <p:txBody>
          <a:bodyPr>
            <a:normAutofit/>
          </a:bodyPr>
          <a:lstStyle/>
          <a:p>
            <a:r>
              <a:rPr lang="en-US"/>
              <a:t>25 years full time in digital accessibility</a:t>
            </a:r>
          </a:p>
          <a:p>
            <a:r>
              <a:rPr lang="en-US"/>
              <a:t>30 years as a Federal employee and person with a disability</a:t>
            </a:r>
          </a:p>
          <a:p>
            <a:r>
              <a:rPr lang="en-US"/>
              <a:t>Contributor to WCAG and the Revised Section 508 Standards</a:t>
            </a:r>
          </a:p>
          <a:p>
            <a:r>
              <a:rPr lang="en-US"/>
              <a:t>Contributor to the DHS Trusted Tester program</a:t>
            </a:r>
          </a:p>
          <a:p>
            <a:r>
              <a:rPr lang="en-US"/>
              <a:t>Currently supporting a Federal agency Section 508 Program for TPGI</a:t>
            </a:r>
          </a:p>
          <a:p>
            <a:endParaRPr lang="en-US"/>
          </a:p>
        </p:txBody>
      </p:sp>
    </p:spTree>
    <p:extLst>
      <p:ext uri="{BB962C8B-B14F-4D97-AF65-F5344CB8AC3E}">
        <p14:creationId xmlns:p14="http://schemas.microsoft.com/office/powerpoint/2010/main" val="148299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79854-BCFE-7724-2A05-CC40A5176AD9}"/>
              </a:ext>
            </a:extLst>
          </p:cNvPr>
          <p:cNvSpPr>
            <a:spLocks noGrp="1"/>
          </p:cNvSpPr>
          <p:nvPr>
            <p:ph type="title"/>
          </p:nvPr>
        </p:nvSpPr>
        <p:spPr/>
        <p:txBody>
          <a:bodyPr/>
          <a:lstStyle/>
          <a:p>
            <a:r>
              <a:rPr lang="en-US"/>
              <a:t>Section 508 Background and Compliance Measurement</a:t>
            </a:r>
          </a:p>
        </p:txBody>
      </p:sp>
      <p:sp>
        <p:nvSpPr>
          <p:cNvPr id="2" name="Content Placeholder 1">
            <a:extLst>
              <a:ext uri="{FF2B5EF4-FFF2-40B4-BE49-F238E27FC236}">
                <a16:creationId xmlns:a16="http://schemas.microsoft.com/office/drawing/2014/main" id="{16433D43-EA78-5563-74FC-3AB3BD4D2AC9}"/>
              </a:ext>
            </a:extLst>
          </p:cNvPr>
          <p:cNvSpPr>
            <a:spLocks noGrp="1"/>
          </p:cNvSpPr>
          <p:nvPr>
            <p:ph idx="1"/>
          </p:nvPr>
        </p:nvSpPr>
        <p:spPr>
          <a:xfrm>
            <a:off x="1066799" y="2254827"/>
            <a:ext cx="10706101" cy="3922136"/>
          </a:xfrm>
        </p:spPr>
        <p:txBody>
          <a:bodyPr/>
          <a:lstStyle/>
          <a:p>
            <a:r>
              <a:rPr lang="en-US"/>
              <a:t>Enacted in 1998</a:t>
            </a:r>
          </a:p>
          <a:p>
            <a:r>
              <a:rPr lang="en-US"/>
              <a:t>29 U.S.C § 794 (d) applies to all federal agencies when they develop, procure, maintain, or use information and Communication technology</a:t>
            </a:r>
          </a:p>
          <a:p>
            <a:r>
              <a:rPr lang="en-US"/>
              <a:t>Agencies must give disabled employees and members of the public access to information comparable to the access available to others</a:t>
            </a:r>
          </a:p>
        </p:txBody>
      </p:sp>
    </p:spTree>
    <p:extLst>
      <p:ext uri="{BB962C8B-B14F-4D97-AF65-F5344CB8AC3E}">
        <p14:creationId xmlns:p14="http://schemas.microsoft.com/office/powerpoint/2010/main" val="141326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4EFF0-D4F5-555C-350C-A252E0B89D9A}"/>
              </a:ext>
            </a:extLst>
          </p:cNvPr>
          <p:cNvSpPr>
            <a:spLocks noGrp="1"/>
          </p:cNvSpPr>
          <p:nvPr>
            <p:ph type="title"/>
          </p:nvPr>
        </p:nvSpPr>
        <p:spPr/>
        <p:txBody>
          <a:bodyPr/>
          <a:lstStyle/>
          <a:p>
            <a:r>
              <a:rPr lang="en-US"/>
              <a:t>Section 508 Background and Compliance Measurement (cont.)</a:t>
            </a:r>
          </a:p>
        </p:txBody>
      </p:sp>
      <p:sp>
        <p:nvSpPr>
          <p:cNvPr id="2" name="Content Placeholder 1">
            <a:extLst>
              <a:ext uri="{FF2B5EF4-FFF2-40B4-BE49-F238E27FC236}">
                <a16:creationId xmlns:a16="http://schemas.microsoft.com/office/drawing/2014/main" id="{C04F9CB6-B63D-8BD5-FDD6-F5C5D0447C4C}"/>
              </a:ext>
            </a:extLst>
          </p:cNvPr>
          <p:cNvSpPr>
            <a:spLocks noGrp="1"/>
          </p:cNvSpPr>
          <p:nvPr>
            <p:ph idx="1"/>
          </p:nvPr>
        </p:nvSpPr>
        <p:spPr>
          <a:xfrm>
            <a:off x="1066799" y="2254827"/>
            <a:ext cx="10677526" cy="3922136"/>
          </a:xfrm>
        </p:spPr>
        <p:txBody>
          <a:bodyPr>
            <a:normAutofit fontScale="92500"/>
          </a:bodyPr>
          <a:lstStyle/>
          <a:p>
            <a:pPr lvl="0"/>
            <a:r>
              <a:rPr lang="en-US"/>
              <a:t>The U.S. Access-Board develops and establishes the Section 508 standards</a:t>
            </a:r>
          </a:p>
          <a:p>
            <a:pPr lvl="0"/>
            <a:r>
              <a:rPr lang="en-US"/>
              <a:t>The Department of justice is mandated to assess Federal Section 508 compliance</a:t>
            </a:r>
          </a:p>
          <a:p>
            <a:pPr lvl="0"/>
            <a:r>
              <a:rPr lang="en-US"/>
              <a:t>The general Services Administration is mandated to lead Federal digital accessibility efforts</a:t>
            </a:r>
          </a:p>
          <a:p>
            <a:pPr lvl="0"/>
            <a:r>
              <a:rPr lang="en-US"/>
              <a:t>Federal agencies generally have a designated “Section 508 coordinator”, but the roles and responsibilities and authorities associated with the position are often unclear or inadequate</a:t>
            </a:r>
          </a:p>
        </p:txBody>
      </p:sp>
    </p:spTree>
    <p:extLst>
      <p:ext uri="{BB962C8B-B14F-4D97-AF65-F5344CB8AC3E}">
        <p14:creationId xmlns:p14="http://schemas.microsoft.com/office/powerpoint/2010/main" val="22038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B61E9C-5EFA-C77A-FF16-DC64F8F9E2D5}"/>
              </a:ext>
            </a:extLst>
          </p:cNvPr>
          <p:cNvSpPr>
            <a:spLocks noGrp="1"/>
          </p:cNvSpPr>
          <p:nvPr>
            <p:ph type="title"/>
          </p:nvPr>
        </p:nvSpPr>
        <p:spPr>
          <a:xfrm>
            <a:off x="1066800" y="218364"/>
            <a:ext cx="10210800" cy="1433015"/>
          </a:xfrm>
        </p:spPr>
        <p:txBody>
          <a:bodyPr>
            <a:normAutofit fontScale="90000"/>
          </a:bodyPr>
          <a:lstStyle/>
          <a:p>
            <a:r>
              <a:rPr lang="en-US"/>
              <a:t>What is Section 752 and the Governmentwide Section 508 Assessment? </a:t>
            </a:r>
          </a:p>
        </p:txBody>
      </p:sp>
      <p:sp>
        <p:nvSpPr>
          <p:cNvPr id="2" name="Content Placeholder 1">
            <a:extLst>
              <a:ext uri="{FF2B5EF4-FFF2-40B4-BE49-F238E27FC236}">
                <a16:creationId xmlns:a16="http://schemas.microsoft.com/office/drawing/2014/main" id="{79BB3723-C534-4E12-89E9-6FF99B9997EF}"/>
              </a:ext>
            </a:extLst>
          </p:cNvPr>
          <p:cNvSpPr>
            <a:spLocks noGrp="1"/>
          </p:cNvSpPr>
          <p:nvPr>
            <p:ph idx="1"/>
          </p:nvPr>
        </p:nvSpPr>
        <p:spPr>
          <a:xfrm>
            <a:off x="1066799" y="2254827"/>
            <a:ext cx="10715626" cy="3922136"/>
          </a:xfrm>
        </p:spPr>
        <p:txBody>
          <a:bodyPr>
            <a:normAutofit/>
          </a:bodyPr>
          <a:lstStyle/>
          <a:p>
            <a:r>
              <a:rPr lang="en-US"/>
              <a:t>Congressional focus on digital accessibility has been increasing</a:t>
            </a:r>
          </a:p>
          <a:p>
            <a:r>
              <a:rPr lang="en-US">
                <a:hlinkClick r:id="rId2"/>
              </a:rPr>
              <a:t>The Aging Committee Section 508 Report</a:t>
            </a:r>
            <a:endParaRPr lang="en-US"/>
          </a:p>
          <a:p>
            <a:r>
              <a:rPr lang="en-US"/>
              <a:t>Section 752 is part of the Consolidated Appropriations Act of 2023, passed by the U.S. Congress and signed by President Joe Biden in December 2022</a:t>
            </a:r>
          </a:p>
        </p:txBody>
      </p:sp>
    </p:spTree>
    <p:extLst>
      <p:ext uri="{BB962C8B-B14F-4D97-AF65-F5344CB8AC3E}">
        <p14:creationId xmlns:p14="http://schemas.microsoft.com/office/powerpoint/2010/main" val="123959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AB8D9-72A5-8FC4-8EDC-73A283335102}"/>
              </a:ext>
            </a:extLst>
          </p:cNvPr>
          <p:cNvSpPr>
            <a:spLocks noGrp="1"/>
          </p:cNvSpPr>
          <p:nvPr>
            <p:ph type="title"/>
          </p:nvPr>
        </p:nvSpPr>
        <p:spPr>
          <a:xfrm>
            <a:off x="1066799" y="218364"/>
            <a:ext cx="10839451" cy="1433015"/>
          </a:xfrm>
        </p:spPr>
        <p:txBody>
          <a:bodyPr>
            <a:normAutofit fontScale="90000"/>
          </a:bodyPr>
          <a:lstStyle/>
          <a:p>
            <a:r>
              <a:rPr lang="en-US"/>
              <a:t>What is Section 752 and the Governmentwide Section 508 Assessment? (cont.)</a:t>
            </a:r>
          </a:p>
        </p:txBody>
      </p:sp>
      <p:sp>
        <p:nvSpPr>
          <p:cNvPr id="2" name="Content Placeholder 1">
            <a:extLst>
              <a:ext uri="{FF2B5EF4-FFF2-40B4-BE49-F238E27FC236}">
                <a16:creationId xmlns:a16="http://schemas.microsoft.com/office/drawing/2014/main" id="{0397A952-3CAF-6416-AD5E-01D7190DCAD5}"/>
              </a:ext>
            </a:extLst>
          </p:cNvPr>
          <p:cNvSpPr>
            <a:spLocks noGrp="1"/>
          </p:cNvSpPr>
          <p:nvPr>
            <p:ph idx="1"/>
          </p:nvPr>
        </p:nvSpPr>
        <p:spPr>
          <a:xfrm>
            <a:off x="1066799" y="2254827"/>
            <a:ext cx="10410826" cy="3922136"/>
          </a:xfrm>
        </p:spPr>
        <p:txBody>
          <a:bodyPr>
            <a:normAutofit lnSpcReduction="10000"/>
          </a:bodyPr>
          <a:lstStyle/>
          <a:p>
            <a:pPr lvl="0"/>
            <a:r>
              <a:rPr lang="en-US"/>
              <a:t>Section 752 establishes a process to hold agencies accountable for compliance with Section 508 requirements</a:t>
            </a:r>
          </a:p>
          <a:p>
            <a:pPr lvl="0"/>
            <a:r>
              <a:rPr lang="en-US"/>
              <a:t>On April 7, the General Services Administration (GSA) released its requirements for reporting on ICT accessibility through a 105-item questionnaire with multiple-choice answers</a:t>
            </a:r>
          </a:p>
          <a:p>
            <a:pPr lvl="0"/>
            <a:r>
              <a:rPr lang="en-US"/>
              <a:t>August 11, 2023, was established as the official deadline for agencies to submit their responses</a:t>
            </a:r>
          </a:p>
          <a:p>
            <a:pPr lvl="0"/>
            <a:r>
              <a:rPr lang="en-US"/>
              <a:t>Learn more about </a:t>
            </a:r>
            <a:r>
              <a:rPr lang="en-US">
                <a:hlinkClick r:id="rId2"/>
              </a:rPr>
              <a:t>Section 752</a:t>
            </a:r>
            <a:endParaRPr lang="en-US"/>
          </a:p>
        </p:txBody>
      </p:sp>
    </p:spTree>
    <p:extLst>
      <p:ext uri="{BB962C8B-B14F-4D97-AF65-F5344CB8AC3E}">
        <p14:creationId xmlns:p14="http://schemas.microsoft.com/office/powerpoint/2010/main" val="248023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7D5D3-BEA4-D782-5F43-FFC5E665A93D}"/>
              </a:ext>
            </a:extLst>
          </p:cNvPr>
          <p:cNvSpPr>
            <a:spLocks noGrp="1"/>
          </p:cNvSpPr>
          <p:nvPr>
            <p:ph type="title"/>
          </p:nvPr>
        </p:nvSpPr>
        <p:spPr>
          <a:xfrm>
            <a:off x="1066799" y="218364"/>
            <a:ext cx="10696575" cy="1433015"/>
          </a:xfrm>
        </p:spPr>
        <p:txBody>
          <a:bodyPr>
            <a:normAutofit fontScale="90000"/>
          </a:bodyPr>
          <a:lstStyle/>
          <a:p>
            <a:r>
              <a:rPr lang="en-US"/>
              <a:t>What is Section 752 and the Governmentwide Section 508 Assessment? (cont. again)</a:t>
            </a:r>
          </a:p>
        </p:txBody>
      </p:sp>
      <p:sp>
        <p:nvSpPr>
          <p:cNvPr id="2" name="Content Placeholder 1">
            <a:extLst>
              <a:ext uri="{FF2B5EF4-FFF2-40B4-BE49-F238E27FC236}">
                <a16:creationId xmlns:a16="http://schemas.microsoft.com/office/drawing/2014/main" id="{E71F524E-CD63-05FD-D7F9-72FCFDE73FD6}"/>
              </a:ext>
            </a:extLst>
          </p:cNvPr>
          <p:cNvSpPr>
            <a:spLocks noGrp="1"/>
          </p:cNvSpPr>
          <p:nvPr>
            <p:ph idx="1"/>
          </p:nvPr>
        </p:nvSpPr>
        <p:spPr>
          <a:xfrm>
            <a:off x="1066799" y="2254827"/>
            <a:ext cx="10877551" cy="3922136"/>
          </a:xfrm>
        </p:spPr>
        <p:txBody>
          <a:bodyPr>
            <a:normAutofit fontScale="92500" lnSpcReduction="10000"/>
          </a:bodyPr>
          <a:lstStyle/>
          <a:p>
            <a:pPr marL="0" lvl="0" indent="0">
              <a:spcBef>
                <a:spcPts val="3000"/>
              </a:spcBef>
              <a:buNone/>
            </a:pPr>
            <a:r>
              <a:rPr lang="en-US" b="1"/>
              <a:t>What was measured:</a:t>
            </a:r>
          </a:p>
          <a:p>
            <a:pPr lvl="0"/>
            <a:r>
              <a:rPr lang="en-US"/>
              <a:t>Forty questions addressed accessibility program maturity,</a:t>
            </a:r>
          </a:p>
          <a:p>
            <a:pPr lvl="0"/>
            <a:r>
              <a:rPr lang="en-US"/>
              <a:t>43 addressed conformance questions,</a:t>
            </a:r>
          </a:p>
          <a:p>
            <a:pPr lvl="0"/>
            <a:r>
              <a:rPr lang="en-US"/>
              <a:t>Performance metrics for web, hardware, software, documents, and selected enterprise applications</a:t>
            </a:r>
          </a:p>
          <a:p>
            <a:pPr lvl="0"/>
            <a:r>
              <a:rPr lang="en-US"/>
              <a:t>22 questions about Section 508 programs themselves</a:t>
            </a:r>
          </a:p>
          <a:p>
            <a:pPr lvl="0"/>
            <a:r>
              <a:rPr lang="en-US"/>
              <a:t>Staffing levels, task organization, and complaint processes</a:t>
            </a:r>
          </a:p>
          <a:p>
            <a:endParaRPr lang="en-US"/>
          </a:p>
        </p:txBody>
      </p:sp>
    </p:spTree>
    <p:extLst>
      <p:ext uri="{BB962C8B-B14F-4D97-AF65-F5344CB8AC3E}">
        <p14:creationId xmlns:p14="http://schemas.microsoft.com/office/powerpoint/2010/main" val="47399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71822-1454-F525-AEE5-DE82225E792A}"/>
              </a:ext>
            </a:extLst>
          </p:cNvPr>
          <p:cNvSpPr>
            <a:spLocks noGrp="1"/>
          </p:cNvSpPr>
          <p:nvPr>
            <p:ph type="title"/>
          </p:nvPr>
        </p:nvSpPr>
        <p:spPr/>
        <p:txBody>
          <a:bodyPr/>
          <a:lstStyle/>
          <a:p>
            <a:r>
              <a:rPr lang="en-US"/>
              <a:t>Assessment Results</a:t>
            </a:r>
          </a:p>
        </p:txBody>
      </p:sp>
      <p:sp>
        <p:nvSpPr>
          <p:cNvPr id="2" name="Content Placeholder 1">
            <a:extLst>
              <a:ext uri="{FF2B5EF4-FFF2-40B4-BE49-F238E27FC236}">
                <a16:creationId xmlns:a16="http://schemas.microsoft.com/office/drawing/2014/main" id="{339FE258-605F-B051-C4F9-31E5333D8240}"/>
              </a:ext>
            </a:extLst>
          </p:cNvPr>
          <p:cNvSpPr>
            <a:spLocks noGrp="1"/>
          </p:cNvSpPr>
          <p:nvPr>
            <p:ph idx="1"/>
          </p:nvPr>
        </p:nvSpPr>
        <p:spPr>
          <a:xfrm>
            <a:off x="1066799" y="2254827"/>
            <a:ext cx="10753726" cy="3922136"/>
          </a:xfrm>
        </p:spPr>
        <p:txBody>
          <a:bodyPr>
            <a:normAutofit fontScale="92500" lnSpcReduction="20000"/>
          </a:bodyPr>
          <a:lstStyle/>
          <a:p>
            <a:r>
              <a:rPr lang="en-US"/>
              <a:t>Overall compliance to Section 508 is well below expectations</a:t>
            </a:r>
          </a:p>
          <a:p>
            <a:r>
              <a:rPr lang="en-US"/>
              <a:t>More than 75% of respondents are at or below average Section 508 compliance</a:t>
            </a:r>
          </a:p>
          <a:p>
            <a:r>
              <a:rPr lang="en-US"/>
              <a:t>top ten viewed intranet and internet pages, top ten viewed electronic documents, and top five viewed videos, on average, less than 30% fully conform to Section 508 standards</a:t>
            </a:r>
          </a:p>
          <a:p>
            <a:r>
              <a:rPr lang="en-US"/>
              <a:t>policies, procedures and practices lack requirements and accountability sufficient to build, buy, maintain, and use Section 508-conformant ICT</a:t>
            </a:r>
          </a:p>
          <a:p>
            <a:r>
              <a:rPr lang="en-US"/>
              <a:t>Section 508 Program Resources Are Low Across government</a:t>
            </a:r>
          </a:p>
        </p:txBody>
      </p:sp>
    </p:spTree>
    <p:extLst>
      <p:ext uri="{BB962C8B-B14F-4D97-AF65-F5344CB8AC3E}">
        <p14:creationId xmlns:p14="http://schemas.microsoft.com/office/powerpoint/2010/main" val="3330061447"/>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4f58b0fc-628b-4a5b-870f-b13d511109f3">H3CUSPM23HH3-1628480572-197</_dlc_DocId>
    <_dlc_DocIdUrl xmlns="4f58b0fc-628b-4a5b-870f-b13d511109f3">
      <Url>https://visperoinc.sharepoint.com/sites/TPGInteractive/_layouts/15/DocIdRedir.aspx?ID=H3CUSPM23HH3-1628480572-197</Url>
      <Description>H3CUSPM23HH3-1628480572-197</Description>
    </_dlc_DocIdUrl>
    <TaxCatchAll xmlns="4f58b0fc-628b-4a5b-870f-b13d511109f3" xsi:nil="true"/>
    <lcf76f155ced4ddcb4097134ff3c332f xmlns="e2fcfa81-6d3f-4d01-b6c7-b5bdb4db73d0">
      <Terms xmlns="http://schemas.microsoft.com/office/infopath/2007/PartnerControls"/>
    </lcf76f155ced4ddcb4097134ff3c332f>
    <SharedWithUsers xmlns="4f58b0fc-628b-4a5b-870f-b13d511109f3">
      <UserInfo>
        <DisplayName>Stephanie Peterson</DisplayName>
        <AccountId>565</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9929F30C188C341993750ED0B177B2D" ma:contentTypeVersion="14" ma:contentTypeDescription="Create a new document." ma:contentTypeScope="" ma:versionID="cf6cd262111c031b37877e0ce7d78c85">
  <xsd:schema xmlns:xsd="http://www.w3.org/2001/XMLSchema" xmlns:xs="http://www.w3.org/2001/XMLSchema" xmlns:p="http://schemas.microsoft.com/office/2006/metadata/properties" xmlns:ns2="4f58b0fc-628b-4a5b-870f-b13d511109f3" xmlns:ns3="e2fcfa81-6d3f-4d01-b6c7-b5bdb4db73d0" targetNamespace="http://schemas.microsoft.com/office/2006/metadata/properties" ma:root="true" ma:fieldsID="9474439963c5e38a3909fd55ce3544ba" ns2:_="" ns3:_="">
    <xsd:import namespace="4f58b0fc-628b-4a5b-870f-b13d511109f3"/>
    <xsd:import namespace="e2fcfa81-6d3f-4d01-b6c7-b5bdb4db73d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8b0fc-628b-4a5b-870f-b13d511109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3224ab1-8603-4046-9448-a29b883e1469}" ma:internalName="TaxCatchAll" ma:showField="CatchAllData" ma:web="4f58b0fc-628b-4a5b-870f-b13d511109f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fcfa81-6d3f-4d01-b6c7-b5bdb4db73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9df455f-ac17-476a-94c9-bef5d4aee76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17442B-577D-4F84-B92C-B5B80EA0129C}">
  <ds:schemaRefs>
    <ds:schemaRef ds:uri="http://schemas.microsoft.com/sharepoint/v3/contenttype/forms"/>
  </ds:schemaRefs>
</ds:datastoreItem>
</file>

<file path=customXml/itemProps2.xml><?xml version="1.0" encoding="utf-8"?>
<ds:datastoreItem xmlns:ds="http://schemas.openxmlformats.org/officeDocument/2006/customXml" ds:itemID="{C4B1D83E-5725-48A8-A493-AE63AA75A275}">
  <ds:schemaRefs>
    <ds:schemaRef ds:uri="http://schemas.microsoft.com/sharepoint/events"/>
  </ds:schemaRefs>
</ds:datastoreItem>
</file>

<file path=customXml/itemProps3.xml><?xml version="1.0" encoding="utf-8"?>
<ds:datastoreItem xmlns:ds="http://schemas.openxmlformats.org/officeDocument/2006/customXml" ds:itemID="{D26F0403-C891-424C-84E1-6549F61C6382}">
  <ds:schemaRefs>
    <ds:schemaRef ds:uri="4f58b0fc-628b-4a5b-870f-b13d511109f3"/>
    <ds:schemaRef ds:uri="e2fcfa81-6d3f-4d01-b6c7-b5bdb4db73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EFAD3BF-B18A-4F57-8CF9-AF5859AEEAA7}">
  <ds:schemaRefs>
    <ds:schemaRef ds:uri="4f58b0fc-628b-4a5b-870f-b13d511109f3"/>
    <ds:schemaRef ds:uri="e2fcfa81-6d3f-4d01-b6c7-b5bdb4db73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Demystifying Section 508 &amp; Section 752 – What Gets Measured, Gets Done</vt:lpstr>
      <vt:lpstr>Agenda</vt:lpstr>
      <vt:lpstr>About Me</vt:lpstr>
      <vt:lpstr>Section 508 Background and Compliance Measurement</vt:lpstr>
      <vt:lpstr>Section 508 Background and Compliance Measurement (cont.)</vt:lpstr>
      <vt:lpstr>What is Section 752 and the Governmentwide Section 508 Assessment? </vt:lpstr>
      <vt:lpstr>What is Section 752 and the Governmentwide Section 508 Assessment? (cont.)</vt:lpstr>
      <vt:lpstr>What is Section 752 and the Governmentwide Section 508 Assessment? (cont. again)</vt:lpstr>
      <vt:lpstr>Assessment Results</vt:lpstr>
      <vt:lpstr>Assessment Results (cont.)</vt:lpstr>
      <vt:lpstr>Next Steps</vt:lpstr>
      <vt:lpstr>Next Steps (cont.)</vt:lpstr>
      <vt:lpstr>Immediate Agency Actions</vt:lpstr>
      <vt:lpstr>Immediate Agency Actions (cont.)</vt:lpstr>
      <vt:lpstr>Immediate Governmentwide Actions</vt:lpstr>
      <vt:lpstr>Immediate Governmentwide Actions (cont.)</vt:lpstr>
      <vt:lpstr>TPGi Can Help!</vt:lpstr>
      <vt:lpstr>Q&amp;A</vt:lpstr>
      <vt:lpstr>Let’s Make It Accessible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Marketer’s Guide to Accessibility</dc:title>
  <dc:creator>Mike Mooney</dc:creator>
  <cp:revision>5</cp:revision>
  <dcterms:created xsi:type="dcterms:W3CDTF">2021-01-11T20:23:06Z</dcterms:created>
  <dcterms:modified xsi:type="dcterms:W3CDTF">2024-03-05T20:19:50Z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0x01010009929F30C188C341993750ED0B177B2D</vt:lpwstr>
  </property>
  <property fmtid="{D5CDD505-2E9C-101B-9397-08002B2CF9AE}" pid="3" name="Order">
    <vt:r8>241500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e91ac8f5-d1f6-4125-85ee-3e1768591726</vt:lpwstr>
  </property>
  <property fmtid="{D5CDD505-2E9C-101B-9397-08002B2CF9AE}" pid="11" name="_SharedFileIndex">
    <vt:lpwstr/>
  </property>
  <property fmtid="{D5CDD505-2E9C-101B-9397-08002B2CF9AE}" pid="12" name="_SourceUrl">
    <vt:lpwstr/>
  </property>
</Properties>
</file>