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6"/>
  </p:notesMasterIdLst>
  <p:sldIdLst>
    <p:sldId id="364" r:id="rId6"/>
    <p:sldId id="928" r:id="rId7"/>
    <p:sldId id="1375" r:id="rId8"/>
    <p:sldId id="1376" r:id="rId9"/>
    <p:sldId id="1379" r:id="rId10"/>
    <p:sldId id="1389" r:id="rId11"/>
    <p:sldId id="1390" r:id="rId12"/>
    <p:sldId id="1392" r:id="rId13"/>
    <p:sldId id="1377" r:id="rId14"/>
    <p:sldId id="1380" r:id="rId15"/>
    <p:sldId id="1383" r:id="rId16"/>
    <p:sldId id="1388" r:id="rId17"/>
    <p:sldId id="1386" r:id="rId18"/>
    <p:sldId id="1384" r:id="rId19"/>
    <p:sldId id="1385" r:id="rId20"/>
    <p:sldId id="1378" r:id="rId21"/>
    <p:sldId id="1381" r:id="rId22"/>
    <p:sldId id="1387" r:id="rId23"/>
    <p:sldId id="369" r:id="rId24"/>
    <p:sldId id="101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41AE0EC8-245A-4893-AA86-66ED1AC45D19}">
          <p14:sldIdLst>
            <p14:sldId id="364"/>
            <p14:sldId id="928"/>
            <p14:sldId id="1375"/>
          </p14:sldIdLst>
        </p14:section>
        <p14:section name="Section 1557 Overview" id="{AF100286-0965-414B-ACB7-67D1F0B7CC17}">
          <p14:sldIdLst>
            <p14:sldId id="1376"/>
            <p14:sldId id="1379"/>
            <p14:sldId id="1389"/>
            <p14:sldId id="1390"/>
            <p14:sldId id="1392"/>
          </p14:sldIdLst>
        </p14:section>
        <p14:section name="Digital Accessibility Requirements" id="{1165B1F6-3706-4214-B5C8-D0738B430310}">
          <p14:sldIdLst>
            <p14:sldId id="1377"/>
            <p14:sldId id="1380"/>
            <p14:sldId id="1383"/>
            <p14:sldId id="1388"/>
            <p14:sldId id="1386"/>
            <p14:sldId id="1384"/>
            <p14:sldId id="1385"/>
          </p14:sldIdLst>
        </p14:section>
        <p14:section name="Strategy" id="{2E9CD449-0248-4F28-A3DA-5591332C144C}">
          <p14:sldIdLst>
            <p14:sldId id="1378"/>
            <p14:sldId id="1381"/>
            <p14:sldId id="1387"/>
          </p14:sldIdLst>
        </p14:section>
        <p14:section name="Close" id="{F063A365-8675-4D95-ACA1-DCA479D083C9}">
          <p14:sldIdLst>
            <p14:sldId id="369"/>
            <p14:sldId id="101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1}" name="Unknown" initials="" userId="Unknow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nknown"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B5B"/>
    <a:srgbClr val="FE663B"/>
    <a:srgbClr val="EB4D00"/>
    <a:srgbClr val="3877BB"/>
    <a:srgbClr val="D4E6F4"/>
    <a:srgbClr val="F9B317"/>
    <a:srgbClr val="941100"/>
    <a:srgbClr val="000000"/>
    <a:srgbClr val="31A2F1"/>
    <a:srgbClr val="623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8D39AC-7963-46B8-A73E-ED010D62D5E2}" v="10" dt="2025-03-20T12:36:51.0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0887" autoAdjust="0"/>
  </p:normalViewPr>
  <p:slideViewPr>
    <p:cSldViewPr snapToGrid="0">
      <p:cViewPr varScale="1">
        <p:scale>
          <a:sx n="68" d="100"/>
          <a:sy n="68" d="100"/>
        </p:scale>
        <p:origin x="536" y="3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488D9-06FB-6543-BBFF-1738237CD9EF}"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55CA1-8AB9-7F4B-8B56-30FA76A0413A}" type="slidenum">
              <a:rPr lang="en-US" smtClean="0"/>
              <a:t>‹#›</a:t>
            </a:fld>
            <a:endParaRPr lang="en-US"/>
          </a:p>
        </p:txBody>
      </p:sp>
    </p:spTree>
    <p:extLst>
      <p:ext uri="{BB962C8B-B14F-4D97-AF65-F5344CB8AC3E}">
        <p14:creationId xmlns:p14="http://schemas.microsoft.com/office/powerpoint/2010/main" val="1395891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federalregister.gov/citation/84-FR-27846"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federalregister.gov/citation/85-FR-37160"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55CA1-8AB9-7F4B-8B56-30FA76A0413A}" type="slidenum">
              <a:rPr lang="en-US" smtClean="0"/>
              <a:t>1</a:t>
            </a:fld>
            <a:endParaRPr lang="en-US"/>
          </a:p>
        </p:txBody>
      </p:sp>
    </p:spTree>
    <p:extLst>
      <p:ext uri="{BB962C8B-B14F-4D97-AF65-F5344CB8AC3E}">
        <p14:creationId xmlns:p14="http://schemas.microsoft.com/office/powerpoint/2010/main" val="36183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9DB3D-07CF-6613-506F-D516E2551A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02CB9-1C8F-52FA-E5B0-25E4CDBE7A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E18412-2094-A60F-217C-8F194893C5A5}"/>
              </a:ext>
            </a:extLst>
          </p:cNvPr>
          <p:cNvSpPr>
            <a:spLocks noGrp="1"/>
          </p:cNvSpPr>
          <p:nvPr>
            <p:ph type="body" idx="1"/>
          </p:nvPr>
        </p:nvSpPr>
        <p:spPr/>
        <p:txBody>
          <a:bodyPr/>
          <a:lstStyle/>
          <a:p>
            <a:r>
              <a:rPr lang="en-GB" dirty="0"/>
              <a:t>Similar exceptions to the ADA and other disability rights legislation</a:t>
            </a:r>
          </a:p>
          <a:p>
            <a:r>
              <a:rPr lang="en-GB" dirty="0"/>
              <a:t>Exemptions are consistent with other regulations.</a:t>
            </a:r>
          </a:p>
          <a:p>
            <a:endParaRPr lang="en-GB" dirty="0"/>
          </a:p>
          <a:p>
            <a:pPr marL="228600" indent="-228600">
              <a:buAutoNum type="alphaLcParenBoth"/>
            </a:pPr>
            <a:r>
              <a:rPr lang="en-US" dirty="0"/>
              <a:t>A recipient may use conforming alternate versions of web content, as defined by WCAG 2.1, to comply with § 84.84 only where it is not possible to make web content directly accessible due to technical or legal limitations. </a:t>
            </a:r>
          </a:p>
          <a:p>
            <a:pPr marL="228600" indent="-228600">
              <a:buAutoNum type="alphaLcParenBoth"/>
            </a:pPr>
            <a:r>
              <a:rPr lang="en-US" dirty="0"/>
              <a:t>Minimal impact means that despite technical non-conformance, a disabled person can:</a:t>
            </a:r>
          </a:p>
          <a:p>
            <a:pPr marL="628650" lvl="1" indent="-171450">
              <a:buFont typeface="Arial" panose="020B0604020202020204" pitchFamily="34" charset="0"/>
              <a:buChar char="•"/>
            </a:pPr>
            <a:r>
              <a:rPr lang="en-US" dirty="0"/>
              <a:t>Access the same information as individuals without disabilities;</a:t>
            </a:r>
          </a:p>
          <a:p>
            <a:pPr marL="628650" lvl="1" indent="-171450">
              <a:buFont typeface="Arial" panose="020B0604020202020204" pitchFamily="34" charset="0"/>
              <a:buChar char="•"/>
            </a:pPr>
            <a:r>
              <a:rPr lang="en-US" dirty="0"/>
              <a:t>Engage in the same interactions as individuals without disabilities;</a:t>
            </a:r>
          </a:p>
          <a:p>
            <a:pPr marL="628650" lvl="1" indent="-171450">
              <a:buFont typeface="Arial" panose="020B0604020202020204" pitchFamily="34" charset="0"/>
              <a:buChar char="•"/>
            </a:pPr>
            <a:r>
              <a:rPr lang="en-US" dirty="0"/>
              <a:t>Conduct the same transactions as individuals without disabilities; and</a:t>
            </a:r>
          </a:p>
          <a:p>
            <a:pPr marL="628650" lvl="1" indent="-171450">
              <a:buFont typeface="Arial" panose="020B0604020202020204" pitchFamily="34" charset="0"/>
              <a:buChar char="•"/>
            </a:pPr>
            <a:r>
              <a:rPr lang="en-US" dirty="0"/>
              <a:t>Otherwise participate in or benefit from the same programs and activities as individuals without disabilities.</a:t>
            </a:r>
          </a:p>
          <a:p>
            <a:pPr marL="228600" indent="-228600">
              <a:buAutoNum type="alphaLcParenBoth"/>
            </a:pPr>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2C1E94E8-096B-57B0-161B-F373E88E3188}"/>
              </a:ext>
            </a:extLst>
          </p:cNvPr>
          <p:cNvSpPr>
            <a:spLocks noGrp="1"/>
          </p:cNvSpPr>
          <p:nvPr>
            <p:ph type="sldNum" sz="quarter" idx="5"/>
          </p:nvPr>
        </p:nvSpPr>
        <p:spPr/>
        <p:txBody>
          <a:bodyPr/>
          <a:lstStyle/>
          <a:p>
            <a:fld id="{2F455CA1-8AB9-7F4B-8B56-30FA76A0413A}" type="slidenum">
              <a:rPr lang="en-US" smtClean="0"/>
              <a:t>13</a:t>
            </a:fld>
            <a:endParaRPr lang="en-US"/>
          </a:p>
        </p:txBody>
      </p:sp>
    </p:spTree>
    <p:extLst>
      <p:ext uri="{BB962C8B-B14F-4D97-AF65-F5344CB8AC3E}">
        <p14:creationId xmlns:p14="http://schemas.microsoft.com/office/powerpoint/2010/main" val="492335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3536A-22CE-FF7F-C54C-5A79DBB87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71DC0-0B5C-A2C8-A557-27882721C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3ED02-937F-FC6B-91D6-C84FDCCB5531}"/>
              </a:ext>
            </a:extLst>
          </p:cNvPr>
          <p:cNvSpPr>
            <a:spLocks noGrp="1"/>
          </p:cNvSpPr>
          <p:nvPr>
            <p:ph type="body" idx="1"/>
          </p:nvPr>
        </p:nvSpPr>
        <p:spPr/>
        <p:txBody>
          <a:bodyPr/>
          <a:lstStyle/>
          <a:p>
            <a:r>
              <a:rPr lang="en-GB" dirty="0"/>
              <a:t>Kiosks were not provided with technical accessibility requirements, consistent with other recent rulemaking on digital accessibility</a:t>
            </a:r>
          </a:p>
          <a:p>
            <a:r>
              <a:rPr lang="en-GB" dirty="0"/>
              <a:t>Intention was that there would be a new rule on kiosk accessibility, but the rulemaking intention was withdrawn earlier this year.</a:t>
            </a:r>
          </a:p>
          <a:p>
            <a:endParaRPr lang="en-GB" dirty="0"/>
          </a:p>
          <a:p>
            <a:r>
              <a:rPr lang="en-GB" dirty="0"/>
              <a:t>Other standards provide guidance on creating accessible kiosk. And if you are a kiosk software/hardware manufactures serving clients in the EU as well as the US, the European Accessibility Act has additional requirements for kiosk accessibility.</a:t>
            </a:r>
          </a:p>
        </p:txBody>
      </p:sp>
      <p:sp>
        <p:nvSpPr>
          <p:cNvPr id="4" name="Slide Number Placeholder 3">
            <a:extLst>
              <a:ext uri="{FF2B5EF4-FFF2-40B4-BE49-F238E27FC236}">
                <a16:creationId xmlns:a16="http://schemas.microsoft.com/office/drawing/2014/main" id="{043092C0-AF91-6E5A-CE0F-FB683372920E}"/>
              </a:ext>
            </a:extLst>
          </p:cNvPr>
          <p:cNvSpPr>
            <a:spLocks noGrp="1"/>
          </p:cNvSpPr>
          <p:nvPr>
            <p:ph type="sldNum" sz="quarter" idx="5"/>
          </p:nvPr>
        </p:nvSpPr>
        <p:spPr/>
        <p:txBody>
          <a:bodyPr/>
          <a:lstStyle/>
          <a:p>
            <a:fld id="{2F455CA1-8AB9-7F4B-8B56-30FA76A0413A}" type="slidenum">
              <a:rPr lang="en-US" smtClean="0"/>
              <a:t>14</a:t>
            </a:fld>
            <a:endParaRPr lang="en-US"/>
          </a:p>
        </p:txBody>
      </p:sp>
    </p:spTree>
    <p:extLst>
      <p:ext uri="{BB962C8B-B14F-4D97-AF65-F5344CB8AC3E}">
        <p14:creationId xmlns:p14="http://schemas.microsoft.com/office/powerpoint/2010/main" val="333708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B7CD8-CC85-EA6A-A50A-9DFBD5319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DAF7F-EC75-2CFB-7EC2-36991845B0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EEC710-8380-E4EB-1756-29757D211D0A}"/>
              </a:ext>
            </a:extLst>
          </p:cNvPr>
          <p:cNvSpPr>
            <a:spLocks noGrp="1"/>
          </p:cNvSpPr>
          <p:nvPr>
            <p:ph type="body" idx="1"/>
          </p:nvPr>
        </p:nvSpPr>
        <p:spPr/>
        <p:txBody>
          <a:bodyPr/>
          <a:lstStyle/>
          <a:p>
            <a:r>
              <a:rPr lang="en-GB" dirty="0"/>
              <a:t>A Section 1557 coordinator is required for all organizations of 15 employees or more. They are responsible for coordinating efforts to meet Section 1557 requirements, including those related to digital accessibility.</a:t>
            </a:r>
          </a:p>
          <a:p>
            <a:endParaRPr lang="en-GB" dirty="0"/>
          </a:p>
          <a:p>
            <a:r>
              <a:rPr lang="en-GB" dirty="0"/>
              <a:t>Additional policies and procedures that should address digital resources may include an accessibility policy, procurement policy, and procedures to follow for ensuring digital accessibility of resources created in-house</a:t>
            </a:r>
          </a:p>
        </p:txBody>
      </p:sp>
      <p:sp>
        <p:nvSpPr>
          <p:cNvPr id="4" name="Slide Number Placeholder 3">
            <a:extLst>
              <a:ext uri="{FF2B5EF4-FFF2-40B4-BE49-F238E27FC236}">
                <a16:creationId xmlns:a16="http://schemas.microsoft.com/office/drawing/2014/main" id="{6083D4C6-B55E-DAB9-10D4-83C01F0E32D8}"/>
              </a:ext>
            </a:extLst>
          </p:cNvPr>
          <p:cNvSpPr>
            <a:spLocks noGrp="1"/>
          </p:cNvSpPr>
          <p:nvPr>
            <p:ph type="sldNum" sz="quarter" idx="5"/>
          </p:nvPr>
        </p:nvSpPr>
        <p:spPr/>
        <p:txBody>
          <a:bodyPr/>
          <a:lstStyle/>
          <a:p>
            <a:fld id="{2F455CA1-8AB9-7F4B-8B56-30FA76A0413A}" type="slidenum">
              <a:rPr lang="en-US" smtClean="0"/>
              <a:t>15</a:t>
            </a:fld>
            <a:endParaRPr lang="en-US"/>
          </a:p>
        </p:txBody>
      </p:sp>
    </p:spTree>
    <p:extLst>
      <p:ext uri="{BB962C8B-B14F-4D97-AF65-F5344CB8AC3E}">
        <p14:creationId xmlns:p14="http://schemas.microsoft.com/office/powerpoint/2010/main" val="1541354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16</a:t>
            </a:fld>
            <a:endParaRPr lang="en-US"/>
          </a:p>
        </p:txBody>
      </p:sp>
    </p:spTree>
    <p:extLst>
      <p:ext uri="{BB962C8B-B14F-4D97-AF65-F5344CB8AC3E}">
        <p14:creationId xmlns:p14="http://schemas.microsoft.com/office/powerpoint/2010/main" val="1772973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D1F67-A565-2633-F212-35B033F23E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25380-173B-7591-C8EE-779022933F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4B908F-CEDC-A1F9-7FC2-ADB4933735CC}"/>
              </a:ext>
            </a:extLst>
          </p:cNvPr>
          <p:cNvSpPr>
            <a:spLocks noGrp="1"/>
          </p:cNvSpPr>
          <p:nvPr>
            <p:ph type="body" idx="1"/>
          </p:nvPr>
        </p:nvSpPr>
        <p:spPr/>
        <p:txBody>
          <a:bodyPr/>
          <a:lstStyle/>
          <a:p>
            <a:r>
              <a:rPr lang="en-GB" dirty="0"/>
              <a:t>Prioritize remediation based on impact on users and effort to fix</a:t>
            </a:r>
          </a:p>
          <a:p>
            <a:r>
              <a:rPr lang="en-GB" dirty="0"/>
              <a:t>Supporting people affected by known barriers helps reduce the likelihood of accessibility-related grievances, and following the grievance procedure when a complaint of inaccessibility is made</a:t>
            </a:r>
          </a:p>
        </p:txBody>
      </p:sp>
      <p:sp>
        <p:nvSpPr>
          <p:cNvPr id="4" name="Slide Number Placeholder 3">
            <a:extLst>
              <a:ext uri="{FF2B5EF4-FFF2-40B4-BE49-F238E27FC236}">
                <a16:creationId xmlns:a16="http://schemas.microsoft.com/office/drawing/2014/main" id="{816412B7-E13A-A0FD-694D-6BF5E7511ACF}"/>
              </a:ext>
            </a:extLst>
          </p:cNvPr>
          <p:cNvSpPr>
            <a:spLocks noGrp="1"/>
          </p:cNvSpPr>
          <p:nvPr>
            <p:ph type="sldNum" sz="quarter" idx="5"/>
          </p:nvPr>
        </p:nvSpPr>
        <p:spPr/>
        <p:txBody>
          <a:bodyPr/>
          <a:lstStyle/>
          <a:p>
            <a:fld id="{2F455CA1-8AB9-7F4B-8B56-30FA76A0413A}" type="slidenum">
              <a:rPr lang="en-US" smtClean="0"/>
              <a:t>17</a:t>
            </a:fld>
            <a:endParaRPr lang="en-US"/>
          </a:p>
        </p:txBody>
      </p:sp>
    </p:spTree>
    <p:extLst>
      <p:ext uri="{BB962C8B-B14F-4D97-AF65-F5344CB8AC3E}">
        <p14:creationId xmlns:p14="http://schemas.microsoft.com/office/powerpoint/2010/main" val="1746733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BEF47-1E1B-DF8C-2EB2-0B240C20B0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4D1C85-DCAA-B05F-74C0-88EC3C75F6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684FE-8938-18CA-835D-F00C851FD3B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E4E504E-74EF-B187-7304-B70A831A6E5C}"/>
              </a:ext>
            </a:extLst>
          </p:cNvPr>
          <p:cNvSpPr>
            <a:spLocks noGrp="1"/>
          </p:cNvSpPr>
          <p:nvPr>
            <p:ph type="sldNum" sz="quarter" idx="5"/>
          </p:nvPr>
        </p:nvSpPr>
        <p:spPr/>
        <p:txBody>
          <a:bodyPr/>
          <a:lstStyle/>
          <a:p>
            <a:fld id="{2F455CA1-8AB9-7F4B-8B56-30FA76A0413A}" type="slidenum">
              <a:rPr lang="en-US" smtClean="0"/>
              <a:t>18</a:t>
            </a:fld>
            <a:endParaRPr lang="en-US"/>
          </a:p>
        </p:txBody>
      </p:sp>
    </p:spTree>
    <p:extLst>
      <p:ext uri="{BB962C8B-B14F-4D97-AF65-F5344CB8AC3E}">
        <p14:creationId xmlns:p14="http://schemas.microsoft.com/office/powerpoint/2010/main" val="16247108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455CA1-8AB9-7F4B-8B56-30FA76A0413A}" type="slidenum">
              <a:rPr lang="en-US" smtClean="0"/>
              <a:t>19</a:t>
            </a:fld>
            <a:endParaRPr lang="en-US"/>
          </a:p>
        </p:txBody>
      </p:sp>
    </p:spTree>
    <p:extLst>
      <p:ext uri="{BB962C8B-B14F-4D97-AF65-F5344CB8AC3E}">
        <p14:creationId xmlns:p14="http://schemas.microsoft.com/office/powerpoint/2010/main" val="3284945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F455CA1-8AB9-7F4B-8B56-30FA76A0413A}" type="slidenum">
              <a:rPr lang="en-US" smtClean="0"/>
              <a:t>20</a:t>
            </a:fld>
            <a:endParaRPr lang="en-US"/>
          </a:p>
        </p:txBody>
      </p:sp>
    </p:spTree>
    <p:extLst>
      <p:ext uri="{BB962C8B-B14F-4D97-AF65-F5344CB8AC3E}">
        <p14:creationId xmlns:p14="http://schemas.microsoft.com/office/powerpoint/2010/main" val="60498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3</a:t>
            </a:fld>
            <a:endParaRPr lang="en-US"/>
          </a:p>
        </p:txBody>
      </p:sp>
    </p:spTree>
    <p:extLst>
      <p:ext uri="{BB962C8B-B14F-4D97-AF65-F5344CB8AC3E}">
        <p14:creationId xmlns:p14="http://schemas.microsoft.com/office/powerpoint/2010/main" val="13604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8304D-E47C-FF9D-D3B8-61175A48E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F3CAFC-395E-1682-2992-E4776EAEC3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453A6-DDDF-FC64-B024-EBF8D187214E}"/>
              </a:ext>
            </a:extLst>
          </p:cNvPr>
          <p:cNvSpPr>
            <a:spLocks noGrp="1"/>
          </p:cNvSpPr>
          <p:nvPr>
            <p:ph type="body" idx="1"/>
          </p:nvPr>
        </p:nvSpPr>
        <p:spPr/>
        <p:txBody>
          <a:bodyPr/>
          <a:lstStyle/>
          <a:p>
            <a:r>
              <a:rPr lang="en-US" b="0" i="0" dirty="0">
                <a:solidFill>
                  <a:srgbClr val="000000"/>
                </a:solidFill>
                <a:effectLst/>
                <a:latin typeface="Founders Grotesk Text Regular"/>
              </a:rPr>
              <a:t>President Obama signed the Affordable Care Act (“ACA”) into law in 2010, the entity charged with enforcing the ACA, the U.S. Department of Health and Human Services Office for Civil Rights (“OCR”) first issued  regulations implementing Section 1557 on May 18, 2016 (“2016 Rule”).  On June 14, 2019, the Trump Administration HHS published </a:t>
            </a:r>
            <a:r>
              <a:rPr lang="en-US" b="0" i="0" u="sng" dirty="0">
                <a:solidFill>
                  <a:srgbClr val="666666"/>
                </a:solidFill>
                <a:effectLst/>
                <a:latin typeface="Founders Grotesk Text Regular"/>
                <a:hlinkClick r:id="rId3"/>
              </a:rPr>
              <a:t>a Section 1557 notice of proposed rulemaking (“</a:t>
            </a:r>
            <a:r>
              <a:rPr lang="en-US" b="0" i="0" u="sng" dirty="0" err="1">
                <a:solidFill>
                  <a:srgbClr val="666666"/>
                </a:solidFill>
                <a:effectLst/>
                <a:latin typeface="Founders Grotesk Text Regular"/>
                <a:hlinkClick r:id="rId3"/>
              </a:rPr>
              <a:t>NPRM</a:t>
            </a:r>
            <a:r>
              <a:rPr lang="en-US" b="0" i="0" dirty="0">
                <a:solidFill>
                  <a:srgbClr val="000000"/>
                </a:solidFill>
                <a:effectLst/>
                <a:latin typeface="Founders Grotesk Text Regular"/>
              </a:rPr>
              <a:t>”), proposing to rescind and replace large portions of the 2016 Rule that the Administration contended exceeded Section </a:t>
            </a:r>
            <a:r>
              <a:rPr lang="en-US" b="0" i="0" dirty="0" err="1">
                <a:solidFill>
                  <a:srgbClr val="000000"/>
                </a:solidFill>
                <a:effectLst/>
                <a:latin typeface="Founders Grotesk Text Regular"/>
              </a:rPr>
              <a:t>1557’s</a:t>
            </a:r>
            <a:r>
              <a:rPr lang="en-US" b="0" i="0" dirty="0">
                <a:solidFill>
                  <a:srgbClr val="000000"/>
                </a:solidFill>
                <a:effectLst/>
                <a:latin typeface="Founders Grotesk Text Regular"/>
              </a:rPr>
              <a:t> legislative authority or were unnecessary or </a:t>
            </a:r>
            <a:r>
              <a:rPr lang="en-US" b="0" i="0" dirty="0" err="1">
                <a:solidFill>
                  <a:srgbClr val="000000"/>
                </a:solidFill>
                <a:effectLst/>
                <a:latin typeface="Founders Grotesk Text Regular"/>
              </a:rPr>
              <a:t>duplicative.On</a:t>
            </a:r>
            <a:r>
              <a:rPr lang="en-US" b="0" i="0" dirty="0">
                <a:solidFill>
                  <a:srgbClr val="000000"/>
                </a:solidFill>
                <a:effectLst/>
                <a:latin typeface="Founders Grotesk Text Regular"/>
              </a:rPr>
              <a:t> June 19, 2020, OCR published the revised Section 1557 final rule (“2020 Rule”) in the </a:t>
            </a:r>
            <a:r>
              <a:rPr lang="en-US" b="0" i="0" u="sng" dirty="0">
                <a:solidFill>
                  <a:srgbClr val="666666"/>
                </a:solidFill>
                <a:effectLst/>
                <a:latin typeface="Founders Grotesk Text Regular"/>
                <a:hlinkClick r:id="rId4"/>
              </a:rPr>
              <a:t>Federal Register</a:t>
            </a:r>
            <a:r>
              <a:rPr lang="en-US" b="0" i="0" dirty="0">
                <a:solidFill>
                  <a:srgbClr val="000000"/>
                </a:solidFill>
                <a:effectLst/>
                <a:latin typeface="Founders Grotesk Text Regular"/>
              </a:rPr>
              <a:t>.</a:t>
            </a:r>
            <a:endParaRPr lang="en-GB" dirty="0"/>
          </a:p>
        </p:txBody>
      </p:sp>
      <p:sp>
        <p:nvSpPr>
          <p:cNvPr id="4" name="Slide Number Placeholder 3">
            <a:extLst>
              <a:ext uri="{FF2B5EF4-FFF2-40B4-BE49-F238E27FC236}">
                <a16:creationId xmlns:a16="http://schemas.microsoft.com/office/drawing/2014/main" id="{935DE54E-237D-2BEC-6C15-DD6035C53870}"/>
              </a:ext>
            </a:extLst>
          </p:cNvPr>
          <p:cNvSpPr>
            <a:spLocks noGrp="1"/>
          </p:cNvSpPr>
          <p:nvPr>
            <p:ph type="sldNum" sz="quarter" idx="5"/>
          </p:nvPr>
        </p:nvSpPr>
        <p:spPr/>
        <p:txBody>
          <a:bodyPr/>
          <a:lstStyle/>
          <a:p>
            <a:fld id="{2F455CA1-8AB9-7F4B-8B56-30FA76A0413A}" type="slidenum">
              <a:rPr lang="en-US" smtClean="0"/>
              <a:t>5</a:t>
            </a:fld>
            <a:endParaRPr lang="en-US"/>
          </a:p>
        </p:txBody>
      </p:sp>
    </p:spTree>
    <p:extLst>
      <p:ext uri="{BB962C8B-B14F-4D97-AF65-F5344CB8AC3E}">
        <p14:creationId xmlns:p14="http://schemas.microsoft.com/office/powerpoint/2010/main" val="720519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8304D-E47C-FF9D-D3B8-61175A48E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F3CAFC-395E-1682-2992-E4776EAEC3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453A6-DDDF-FC64-B024-EBF8D187214E}"/>
              </a:ext>
            </a:extLst>
          </p:cNvPr>
          <p:cNvSpPr>
            <a:spLocks noGrp="1"/>
          </p:cNvSpPr>
          <p:nvPr>
            <p:ph type="body" idx="1"/>
          </p:nvPr>
        </p:nvSpPr>
        <p:spPr/>
        <p:txBody>
          <a:bodyPr/>
          <a:lstStyle/>
          <a:p>
            <a:r>
              <a:rPr lang="en-GB" dirty="0"/>
              <a:t>https://www.seyfarth.com/news-insights/hhs-issues-new-affordable-care-act-section-1557-nondiscrimination-regulations.html</a:t>
            </a:r>
          </a:p>
        </p:txBody>
      </p:sp>
      <p:sp>
        <p:nvSpPr>
          <p:cNvPr id="4" name="Slide Number Placeholder 3">
            <a:extLst>
              <a:ext uri="{FF2B5EF4-FFF2-40B4-BE49-F238E27FC236}">
                <a16:creationId xmlns:a16="http://schemas.microsoft.com/office/drawing/2014/main" id="{935DE54E-237D-2BEC-6C15-DD6035C53870}"/>
              </a:ext>
            </a:extLst>
          </p:cNvPr>
          <p:cNvSpPr>
            <a:spLocks noGrp="1"/>
          </p:cNvSpPr>
          <p:nvPr>
            <p:ph type="sldNum" sz="quarter" idx="5"/>
          </p:nvPr>
        </p:nvSpPr>
        <p:spPr/>
        <p:txBody>
          <a:bodyPr/>
          <a:lstStyle/>
          <a:p>
            <a:fld id="{2F455CA1-8AB9-7F4B-8B56-30FA76A0413A}" type="slidenum">
              <a:rPr lang="en-US" smtClean="0"/>
              <a:t>6</a:t>
            </a:fld>
            <a:endParaRPr lang="en-US"/>
          </a:p>
        </p:txBody>
      </p:sp>
    </p:spTree>
    <p:extLst>
      <p:ext uri="{BB962C8B-B14F-4D97-AF65-F5344CB8AC3E}">
        <p14:creationId xmlns:p14="http://schemas.microsoft.com/office/powerpoint/2010/main" val="713179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8304D-E47C-FF9D-D3B8-61175A48E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F3CAFC-395E-1682-2992-E4776EAEC3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453A6-DDDF-FC64-B024-EBF8D187214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35DE54E-237D-2BEC-6C15-DD6035C53870}"/>
              </a:ext>
            </a:extLst>
          </p:cNvPr>
          <p:cNvSpPr>
            <a:spLocks noGrp="1"/>
          </p:cNvSpPr>
          <p:nvPr>
            <p:ph type="sldNum" sz="quarter" idx="5"/>
          </p:nvPr>
        </p:nvSpPr>
        <p:spPr/>
        <p:txBody>
          <a:bodyPr/>
          <a:lstStyle/>
          <a:p>
            <a:fld id="{2F455CA1-8AB9-7F4B-8B56-30FA76A0413A}" type="slidenum">
              <a:rPr lang="en-US" smtClean="0"/>
              <a:t>7</a:t>
            </a:fld>
            <a:endParaRPr lang="en-US"/>
          </a:p>
        </p:txBody>
      </p:sp>
    </p:spTree>
    <p:extLst>
      <p:ext uri="{BB962C8B-B14F-4D97-AF65-F5344CB8AC3E}">
        <p14:creationId xmlns:p14="http://schemas.microsoft.com/office/powerpoint/2010/main" val="3617153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8304D-E47C-FF9D-D3B8-61175A48E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F3CAFC-395E-1682-2992-E4776EAEC3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453A6-DDDF-FC64-B024-EBF8D187214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35DE54E-237D-2BEC-6C15-DD6035C53870}"/>
              </a:ext>
            </a:extLst>
          </p:cNvPr>
          <p:cNvSpPr>
            <a:spLocks noGrp="1"/>
          </p:cNvSpPr>
          <p:nvPr>
            <p:ph type="sldNum" sz="quarter" idx="5"/>
          </p:nvPr>
        </p:nvSpPr>
        <p:spPr/>
        <p:txBody>
          <a:bodyPr/>
          <a:lstStyle/>
          <a:p>
            <a:fld id="{2F455CA1-8AB9-7F4B-8B56-30FA76A0413A}" type="slidenum">
              <a:rPr lang="en-US" smtClean="0"/>
              <a:t>8</a:t>
            </a:fld>
            <a:endParaRPr lang="en-US"/>
          </a:p>
        </p:txBody>
      </p:sp>
    </p:spTree>
    <p:extLst>
      <p:ext uri="{BB962C8B-B14F-4D97-AF65-F5344CB8AC3E}">
        <p14:creationId xmlns:p14="http://schemas.microsoft.com/office/powerpoint/2010/main" val="2324934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B6D69-1DAD-AB3D-A3D5-BDF49FBD11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2DA90E-4210-38BA-40C5-4E7AFB4177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5AAA38-8E2A-27BE-537F-D5A056953556}"/>
              </a:ext>
            </a:extLst>
          </p:cNvPr>
          <p:cNvSpPr>
            <a:spLocks noGrp="1"/>
          </p:cNvSpPr>
          <p:nvPr>
            <p:ph type="body" idx="1"/>
          </p:nvPr>
        </p:nvSpPr>
        <p:spPr/>
        <p:txBody>
          <a:bodyPr/>
          <a:lstStyle/>
          <a:p>
            <a:r>
              <a:rPr lang="en-GB" dirty="0"/>
              <a:t>The Section 1557 role makes specific mention of certain technologies used to provide healthcare programs and services</a:t>
            </a:r>
          </a:p>
        </p:txBody>
      </p:sp>
      <p:sp>
        <p:nvSpPr>
          <p:cNvPr id="4" name="Slide Number Placeholder 3">
            <a:extLst>
              <a:ext uri="{FF2B5EF4-FFF2-40B4-BE49-F238E27FC236}">
                <a16:creationId xmlns:a16="http://schemas.microsoft.com/office/drawing/2014/main" id="{E1CDF470-1BE5-A4A0-0C7E-B15171715119}"/>
              </a:ext>
            </a:extLst>
          </p:cNvPr>
          <p:cNvSpPr>
            <a:spLocks noGrp="1"/>
          </p:cNvSpPr>
          <p:nvPr>
            <p:ph type="sldNum" sz="quarter" idx="5"/>
          </p:nvPr>
        </p:nvSpPr>
        <p:spPr/>
        <p:txBody>
          <a:bodyPr/>
          <a:lstStyle/>
          <a:p>
            <a:fld id="{2F455CA1-8AB9-7F4B-8B56-30FA76A0413A}" type="slidenum">
              <a:rPr lang="en-US" smtClean="0"/>
              <a:t>10</a:t>
            </a:fld>
            <a:endParaRPr lang="en-US"/>
          </a:p>
        </p:txBody>
      </p:sp>
    </p:spTree>
    <p:extLst>
      <p:ext uri="{BB962C8B-B14F-4D97-AF65-F5344CB8AC3E}">
        <p14:creationId xmlns:p14="http://schemas.microsoft.com/office/powerpoint/2010/main" val="363184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7AE6A-1442-D1B3-F062-F672762E1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BADCC3-8B62-35AA-474B-C3E1B1C019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67A81F-6C48-6AD1-72A4-185FC8172E43}"/>
              </a:ext>
            </a:extLst>
          </p:cNvPr>
          <p:cNvSpPr>
            <a:spLocks noGrp="1"/>
          </p:cNvSpPr>
          <p:nvPr>
            <p:ph type="body" idx="1"/>
          </p:nvPr>
        </p:nvSpPr>
        <p:spPr/>
        <p:txBody>
          <a:bodyPr/>
          <a:lstStyle/>
          <a:p>
            <a:r>
              <a:rPr lang="en-GB" dirty="0"/>
              <a:t>The first requirement is general and open to interpretation</a:t>
            </a:r>
          </a:p>
          <a:p>
            <a:r>
              <a:rPr lang="en-GB" dirty="0"/>
              <a:t>The second one is specific and harmonized with other federal requirements for web content and mobile apps.</a:t>
            </a:r>
          </a:p>
        </p:txBody>
      </p:sp>
      <p:sp>
        <p:nvSpPr>
          <p:cNvPr id="4" name="Slide Number Placeholder 3">
            <a:extLst>
              <a:ext uri="{FF2B5EF4-FFF2-40B4-BE49-F238E27FC236}">
                <a16:creationId xmlns:a16="http://schemas.microsoft.com/office/drawing/2014/main" id="{52B570EA-AAD4-BD80-7C72-0CB23C32D984}"/>
              </a:ext>
            </a:extLst>
          </p:cNvPr>
          <p:cNvSpPr>
            <a:spLocks noGrp="1"/>
          </p:cNvSpPr>
          <p:nvPr>
            <p:ph type="sldNum" sz="quarter" idx="5"/>
          </p:nvPr>
        </p:nvSpPr>
        <p:spPr/>
        <p:txBody>
          <a:bodyPr/>
          <a:lstStyle/>
          <a:p>
            <a:fld id="{2F455CA1-8AB9-7F4B-8B56-30FA76A0413A}" type="slidenum">
              <a:rPr lang="en-US" smtClean="0"/>
              <a:t>11</a:t>
            </a:fld>
            <a:endParaRPr lang="en-US"/>
          </a:p>
        </p:txBody>
      </p:sp>
    </p:spTree>
    <p:extLst>
      <p:ext uri="{BB962C8B-B14F-4D97-AF65-F5344CB8AC3E}">
        <p14:creationId xmlns:p14="http://schemas.microsoft.com/office/powerpoint/2010/main" val="2556786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rule title is </a:t>
            </a:r>
            <a:r>
              <a:rPr lang="en-US" b="1" dirty="0"/>
              <a:t>Nondiscrimination on the Basis of Disability in Programs or Activities Receiving Federal Financial Assistance, published May 9 2024</a:t>
            </a:r>
          </a:p>
        </p:txBody>
      </p:sp>
      <p:sp>
        <p:nvSpPr>
          <p:cNvPr id="4" name="Slide Number Placeholder 3"/>
          <p:cNvSpPr>
            <a:spLocks noGrp="1"/>
          </p:cNvSpPr>
          <p:nvPr>
            <p:ph type="sldNum" sz="quarter" idx="5"/>
          </p:nvPr>
        </p:nvSpPr>
        <p:spPr/>
        <p:txBody>
          <a:bodyPr/>
          <a:lstStyle/>
          <a:p>
            <a:fld id="{2F455CA1-8AB9-7F4B-8B56-30FA76A0413A}" type="slidenum">
              <a:rPr lang="en-US" smtClean="0"/>
              <a:t>12</a:t>
            </a:fld>
            <a:endParaRPr lang="en-US"/>
          </a:p>
        </p:txBody>
      </p:sp>
    </p:spTree>
    <p:extLst>
      <p:ext uri="{BB962C8B-B14F-4D97-AF65-F5344CB8AC3E}">
        <p14:creationId xmlns:p14="http://schemas.microsoft.com/office/powerpoint/2010/main" val="10471623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B146D3-C2CA-114D-AFBB-6BE6BD3840A4}"/>
              </a:ext>
            </a:extLst>
          </p:cNvPr>
          <p:cNvSpPr/>
          <p:nvPr userDrawn="1"/>
        </p:nvSpPr>
        <p:spPr>
          <a:xfrm>
            <a:off x="0" y="0"/>
            <a:ext cx="8621486"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915883" y="4618041"/>
            <a:ext cx="3840460" cy="369459"/>
          </a:xfrm>
        </p:spPr>
        <p:txBody>
          <a:bodyPr>
            <a:noAutofit/>
          </a:bodyPr>
          <a:lstStyle>
            <a:lvl1pPr marL="0" indent="0" algn="l">
              <a:buNone/>
              <a:defRPr sz="20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6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7" name="Graphic 6">
            <a:extLst>
              <a:ext uri="{FF2B5EF4-FFF2-40B4-BE49-F238E27FC236}">
                <a16:creationId xmlns:a16="http://schemas.microsoft.com/office/drawing/2014/main" id="{48A7D4F1-6B69-3343-9061-E645B995C58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782" y="344634"/>
            <a:ext cx="6168732" cy="6168732"/>
          </a:xfrm>
          <a:prstGeom prst="rect">
            <a:avLst/>
          </a:prstGeom>
        </p:spPr>
      </p:pic>
      <p:pic>
        <p:nvPicPr>
          <p:cNvPr id="10" name="Picture 9" descr="Logo&#10;&#10;Description automatically generated">
            <a:extLst>
              <a:ext uri="{FF2B5EF4-FFF2-40B4-BE49-F238E27FC236}">
                <a16:creationId xmlns:a16="http://schemas.microsoft.com/office/drawing/2014/main" id="{0B6DD8C9-F29A-994C-BABD-DD7A451571F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pic>
        <p:nvPicPr>
          <p:cNvPr id="12" name="Graphic 11" descr="User outline">
            <a:extLst>
              <a:ext uri="{FF2B5EF4-FFF2-40B4-BE49-F238E27FC236}">
                <a16:creationId xmlns:a16="http://schemas.microsoft.com/office/drawing/2014/main" id="{98B39284-94E1-D84A-B46B-C1AF674ED0E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6411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Section Blu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1" name="Diagonal Stripe 10">
            <a:extLst>
              <a:ext uri="{FF2B5EF4-FFF2-40B4-BE49-F238E27FC236}">
                <a16:creationId xmlns:a16="http://schemas.microsoft.com/office/drawing/2014/main" id="{F4D2313D-445B-1749-9332-140F28D8FA48}"/>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ontent Placeholder 2">
            <a:extLst>
              <a:ext uri="{FF2B5EF4-FFF2-40B4-BE49-F238E27FC236}">
                <a16:creationId xmlns:a16="http://schemas.microsoft.com/office/drawing/2014/main" id="{CFCB8FB9-1DFE-DF48-B927-892C67DADE00}"/>
              </a:ext>
            </a:extLst>
          </p:cNvPr>
          <p:cNvSpPr>
            <a:spLocks noGrp="1"/>
          </p:cNvSpPr>
          <p:nvPr>
            <p:ph idx="1" hasCustomPrompt="1"/>
          </p:nvPr>
        </p:nvSpPr>
        <p:spPr>
          <a:xfrm>
            <a:off x="1066799" y="2254827"/>
            <a:ext cx="8131791" cy="3922136"/>
          </a:xfrm>
        </p:spPr>
        <p:txBody>
          <a:bodyPr numCol="1"/>
          <a:lstStyle>
            <a:lvl1pPr>
              <a:buClr>
                <a:srgbClr val="3877BB"/>
              </a:buClr>
              <a:defRPr>
                <a:solidFill>
                  <a:schemeClr val="accent1">
                    <a:lumMod val="10000"/>
                  </a:schemeClr>
                </a:solidFill>
              </a:defRPr>
            </a:lvl1pPr>
            <a:lvl2pPr>
              <a:buClr>
                <a:srgbClr val="3877BB"/>
              </a:buClr>
              <a:defRPr>
                <a:solidFill>
                  <a:schemeClr val="accent1">
                    <a:lumMod val="10000"/>
                  </a:schemeClr>
                </a:solidFill>
              </a:defRPr>
            </a:lvl2pPr>
            <a:lvl3pPr>
              <a:buClr>
                <a:srgbClr val="3877BB"/>
              </a:buClr>
              <a:defRPr>
                <a:solidFill>
                  <a:schemeClr val="accent1">
                    <a:lumMod val="10000"/>
                  </a:schemeClr>
                </a:solidFill>
              </a:defRPr>
            </a:lvl3pPr>
            <a:lvl4pPr>
              <a:buClr>
                <a:srgbClr val="3877BB"/>
              </a:buClr>
              <a:defRPr>
                <a:solidFill>
                  <a:schemeClr val="accent1">
                    <a:lumMod val="10000"/>
                  </a:schemeClr>
                </a:solidFill>
              </a:defRPr>
            </a:lvl4pPr>
            <a:lvl5pPr>
              <a:buClr>
                <a:srgbClr val="3877BB"/>
              </a:buClr>
              <a:defRPr>
                <a:solidFill>
                  <a:schemeClr val="accent1">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4E78468F-6640-2043-896C-0F489B894DE6}"/>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7002147-2B19-F846-8342-4AB09A07BE24}"/>
              </a:ext>
            </a:extLst>
          </p:cNvPr>
          <p:cNvSpPr/>
          <p:nvPr userDrawn="1"/>
        </p:nvSpPr>
        <p:spPr>
          <a:xfrm>
            <a:off x="0" y="0"/>
            <a:ext cx="12191999" cy="1912139"/>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4E6F4"/>
              </a:solidFill>
            </a:endParaRPr>
          </a:p>
        </p:txBody>
      </p:sp>
      <p:sp>
        <p:nvSpPr>
          <p:cNvPr id="18" name="Title 1">
            <a:extLst>
              <a:ext uri="{FF2B5EF4-FFF2-40B4-BE49-F238E27FC236}">
                <a16:creationId xmlns:a16="http://schemas.microsoft.com/office/drawing/2014/main" id="{60339787-6830-C548-B652-89566B645CD4}"/>
              </a:ext>
            </a:extLst>
          </p:cNvPr>
          <p:cNvSpPr>
            <a:spLocks noGrp="1"/>
          </p:cNvSpPr>
          <p:nvPr>
            <p:ph type="title" hasCustomPrompt="1"/>
          </p:nvPr>
        </p:nvSpPr>
        <p:spPr>
          <a:xfrm>
            <a:off x="1066800" y="218364"/>
            <a:ext cx="9783170" cy="1433015"/>
          </a:xfrm>
        </p:spPr>
        <p:txBody>
          <a:bodyPr anchor="b" anchorCtr="0"/>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01560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3877B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lvl1pPr>
            <a:lvl2pPr>
              <a:buClr>
                <a:srgbClr val="EB4D00"/>
              </a:buClr>
              <a:defRPr/>
            </a:lvl2pPr>
            <a:lvl3pPr>
              <a:buClr>
                <a:srgbClr val="EB4D00"/>
              </a:buClr>
              <a:defRPr/>
            </a:lvl3pPr>
            <a:lvl4pPr>
              <a:buClr>
                <a:srgbClr val="EB4D00"/>
              </a:buClr>
              <a:defRPr/>
            </a:lvl4pPr>
            <a:lvl5pPr>
              <a:buClr>
                <a:srgbClr val="EB4D0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387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3346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solidFill>
                  <a:schemeClr val="accent1">
                    <a:lumMod val="25000"/>
                  </a:schemeClr>
                </a:solidFill>
              </a:defRPr>
            </a:lvl1pPr>
            <a:lvl2pPr>
              <a:buClr>
                <a:srgbClr val="EB4D00"/>
              </a:buClr>
              <a:defRPr>
                <a:solidFill>
                  <a:schemeClr val="accent1">
                    <a:lumMod val="25000"/>
                  </a:schemeClr>
                </a:solidFill>
              </a:defRPr>
            </a:lvl2pPr>
            <a:lvl3pPr>
              <a:buClr>
                <a:srgbClr val="EB4D00"/>
              </a:buClr>
              <a:defRPr>
                <a:solidFill>
                  <a:schemeClr val="accent1">
                    <a:lumMod val="25000"/>
                  </a:schemeClr>
                </a:solidFill>
              </a:defRPr>
            </a:lvl3pPr>
            <a:lvl4pPr>
              <a:buClr>
                <a:srgbClr val="EB4D00"/>
              </a:buClr>
              <a:defRPr>
                <a:solidFill>
                  <a:schemeClr val="accent1">
                    <a:lumMod val="25000"/>
                  </a:schemeClr>
                </a:solidFill>
              </a:defRPr>
            </a:lvl4pPr>
            <a:lvl5pPr>
              <a:buClr>
                <a:srgbClr val="EB4D00"/>
              </a:buClr>
              <a:defRPr>
                <a:solidFill>
                  <a:schemeClr val="accent1">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8444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de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p:txBody>
          <a:bodyPr/>
          <a:lstStyle>
            <a:lvl1pPr marL="0" indent="0">
              <a:spcBef>
                <a:spcPts val="0"/>
              </a:spcBef>
              <a:spcAft>
                <a:spcPts val="0"/>
              </a:spcAft>
              <a:buNone/>
              <a:defRPr>
                <a:latin typeface="Courier New" panose="02070309020205020404" pitchFamily="49" charset="0"/>
                <a:cs typeface="Courier New" panose="02070309020205020404" pitchFamily="49" charset="0"/>
              </a:defRPr>
            </a:lvl1pPr>
            <a:lvl2pPr marL="365760" indent="0">
              <a:spcBef>
                <a:spcPts val="0"/>
              </a:spcBef>
              <a:spcAft>
                <a:spcPts val="0"/>
              </a:spcAft>
              <a:buNone/>
              <a:defRPr>
                <a:latin typeface="Courier New" panose="02070309020205020404" pitchFamily="49" charset="0"/>
                <a:cs typeface="Courier New" panose="02070309020205020404" pitchFamily="49" charset="0"/>
              </a:defRPr>
            </a:lvl2pPr>
            <a:lvl3pPr marL="731520" indent="0">
              <a:spcBef>
                <a:spcPts val="0"/>
              </a:spcBef>
              <a:spcAft>
                <a:spcPts val="0"/>
              </a:spcAft>
              <a:buNone/>
              <a:defRPr>
                <a:latin typeface="Courier New" panose="02070309020205020404" pitchFamily="49" charset="0"/>
                <a:cs typeface="Courier New" panose="02070309020205020404" pitchFamily="49" charset="0"/>
              </a:defRPr>
            </a:lvl3pPr>
            <a:lvl4pPr marL="1097280" indent="0">
              <a:spcBef>
                <a:spcPts val="0"/>
              </a:spcBef>
              <a:spcAft>
                <a:spcPts val="0"/>
              </a:spcAft>
              <a:buNone/>
              <a:defRPr>
                <a:latin typeface="Courier New" panose="02070309020205020404" pitchFamily="49" charset="0"/>
                <a:cs typeface="Courier New" panose="02070309020205020404" pitchFamily="49" charset="0"/>
              </a:defRPr>
            </a:lvl4pPr>
            <a:lvl5pPr marL="1463040" indent="0">
              <a:spcBef>
                <a:spcPts val="0"/>
              </a:spcBef>
              <a:spcAft>
                <a:spcPts val="0"/>
              </a:spcAft>
              <a:buNone/>
              <a:defRPr>
                <a:latin typeface="Courier New" panose="02070309020205020404" pitchFamily="49" charset="0"/>
                <a:cs typeface="Courier New" panose="02070309020205020404" pitchFamily="49" charset="0"/>
              </a:defRPr>
            </a:lvl5pPr>
          </a:lstStyle>
          <a:p>
            <a:pPr lvl="0"/>
            <a:r>
              <a:rPr lang="en-US" dirty="0"/>
              <a:t>&lt;code examples&gt;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EEEFD1BD-01CC-4A4A-B6E4-2A6AA57D2D15}"/>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pic>
        <p:nvPicPr>
          <p:cNvPr id="5" name="Graphic 4">
            <a:extLst>
              <a:ext uri="{FF2B5EF4-FFF2-40B4-BE49-F238E27FC236}">
                <a16:creationId xmlns:a16="http://schemas.microsoft.com/office/drawing/2014/main" id="{525E4F7E-9D5C-0647-AE44-C114E20D4B7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3660968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Audi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ou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Breakout</a:t>
            </a:r>
          </a:p>
        </p:txBody>
      </p:sp>
    </p:spTree>
    <p:extLst>
      <p:ext uri="{BB962C8B-B14F-4D97-AF65-F5344CB8AC3E}">
        <p14:creationId xmlns:p14="http://schemas.microsoft.com/office/powerpoint/2010/main" val="205719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xercise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Exercise</a:t>
            </a:r>
          </a:p>
        </p:txBody>
      </p:sp>
    </p:spTree>
    <p:extLst>
      <p:ext uri="{BB962C8B-B14F-4D97-AF65-F5344CB8AC3E}">
        <p14:creationId xmlns:p14="http://schemas.microsoft.com/office/powerpoint/2010/main" val="34853685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3" y="253693"/>
            <a:ext cx="10324353"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2033844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2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868750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688322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rgbClr val="1A3B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pic>
        <p:nvPicPr>
          <p:cNvPr id="4" name="Picture 3" descr="Logo&#10;&#10;Description automatically generated">
            <a:extLst>
              <a:ext uri="{FF2B5EF4-FFF2-40B4-BE49-F238E27FC236}">
                <a16:creationId xmlns:a16="http://schemas.microsoft.com/office/drawing/2014/main" id="{D9DE154A-C79F-0F47-91E0-C4490C2FE6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sp>
        <p:nvSpPr>
          <p:cNvPr id="16" name="Rectangle 15">
            <a:extLst>
              <a:ext uri="{FF2B5EF4-FFF2-40B4-BE49-F238E27FC236}">
                <a16:creationId xmlns:a16="http://schemas.microsoft.com/office/drawing/2014/main" id="{81483517-6F39-774D-930D-AFDD4891821C}"/>
              </a:ext>
            </a:extLst>
          </p:cNvPr>
          <p:cNvSpPr/>
          <p:nvPr userDrawn="1"/>
        </p:nvSpPr>
        <p:spPr>
          <a:xfrm rot="20785132">
            <a:off x="7296447" y="-1107483"/>
            <a:ext cx="5959043" cy="8820185"/>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28E1A8D-8B79-6646-A108-3735C332D570}"/>
              </a:ext>
            </a:extLst>
          </p:cNvPr>
          <p:cNvSpPr/>
          <p:nvPr userDrawn="1"/>
        </p:nvSpPr>
        <p:spPr>
          <a:xfrm rot="20785132">
            <a:off x="7374430" y="-452585"/>
            <a:ext cx="381222" cy="8820185"/>
          </a:xfrm>
          <a:prstGeom prst="rect">
            <a:avLst/>
          </a:prstGeom>
          <a:solidFill>
            <a:srgbClr val="1A3B5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726DB18-06AA-0541-90F5-5EEBDE0F82AE}"/>
              </a:ext>
            </a:extLst>
          </p:cNvPr>
          <p:cNvSpPr/>
          <p:nvPr userDrawn="1"/>
        </p:nvSpPr>
        <p:spPr>
          <a:xfrm rot="5400000" flipH="1">
            <a:off x="9218991" y="-3235706"/>
            <a:ext cx="182648" cy="6207652"/>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D94ABFB-C94B-8045-9556-45C4E7D1038F}"/>
              </a:ext>
            </a:extLst>
          </p:cNvPr>
          <p:cNvSpPr/>
          <p:nvPr userDrawn="1"/>
        </p:nvSpPr>
        <p:spPr>
          <a:xfrm rot="5400000" flipH="1">
            <a:off x="10053382" y="4717989"/>
            <a:ext cx="182648" cy="4538873"/>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666351C-7F29-3C40-ABDA-9C808235A295}"/>
              </a:ext>
            </a:extLst>
          </p:cNvPr>
          <p:cNvSpPr/>
          <p:nvPr userDrawn="1"/>
        </p:nvSpPr>
        <p:spPr>
          <a:xfrm flipH="1">
            <a:off x="12252486" y="-40552"/>
            <a:ext cx="161656" cy="6936651"/>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ubtitle 2">
            <a:extLst>
              <a:ext uri="{FF2B5EF4-FFF2-40B4-BE49-F238E27FC236}">
                <a16:creationId xmlns:a16="http://schemas.microsoft.com/office/drawing/2014/main" id="{04D7C28C-CA19-8449-8852-7FF0B7A46A15}"/>
              </a:ext>
            </a:extLst>
          </p:cNvPr>
          <p:cNvSpPr>
            <a:spLocks noGrp="1"/>
          </p:cNvSpPr>
          <p:nvPr>
            <p:ph type="subTitle" idx="1" hasCustomPrompt="1"/>
          </p:nvPr>
        </p:nvSpPr>
        <p:spPr>
          <a:xfrm>
            <a:off x="1915883" y="4618041"/>
            <a:ext cx="3840460"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4" name="Text Placeholder 26">
            <a:extLst>
              <a:ext uri="{FF2B5EF4-FFF2-40B4-BE49-F238E27FC236}">
                <a16:creationId xmlns:a16="http://schemas.microsoft.com/office/drawing/2014/main" id="{C992668E-CFC3-D744-BBA3-1B3FCA29AC46}"/>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2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25" name="Graphic 24" descr="User outline">
            <a:extLst>
              <a:ext uri="{FF2B5EF4-FFF2-40B4-BE49-F238E27FC236}">
                <a16:creationId xmlns:a16="http://schemas.microsoft.com/office/drawing/2014/main" id="{91A24D51-61CC-F542-810A-6A75C4C5D5B8}"/>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38026632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ext Present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47414" y="699330"/>
            <a:ext cx="10023859" cy="1325563"/>
          </a:xfrm>
        </p:spPr>
        <p:txBody>
          <a:bodyPr wrap="square" anchor="b" anchorCtr="0">
            <a:normAutofit/>
          </a:bodyPr>
          <a:lstStyle>
            <a:lvl1pPr>
              <a:defRPr sz="7500"/>
            </a:lvl1pPr>
          </a:lstStyle>
          <a:p>
            <a:r>
              <a:rPr lang="en-US"/>
              <a:t>[Contents]</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2151893"/>
            <a:ext cx="5213684"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DEC458-5D80-4297-BD94-822086139C8E}"/>
              </a:ext>
            </a:extLst>
          </p:cNvPr>
          <p:cNvSpPr>
            <a:spLocks noGrp="1"/>
          </p:cNvSpPr>
          <p:nvPr>
            <p:ph idx="1"/>
          </p:nvPr>
        </p:nvSpPr>
        <p:spPr>
          <a:xfrm>
            <a:off x="959370" y="2999873"/>
            <a:ext cx="10043410" cy="3177089"/>
          </a:xfrm>
          <a:prstGeom prst="rect">
            <a:avLst/>
          </a:prstGeom>
        </p:spPr>
        <p:txBody>
          <a:bodyPr vert="horz" lIns="91440" tIns="45720" rIns="91440" bIns="45720" rtlCol="0">
            <a:normAutofit/>
          </a:bodyPr>
          <a:lstStyle>
            <a:lvl1pPr marL="342900" indent="-342900">
              <a:spcBef>
                <a:spcPts val="0"/>
              </a:spcBef>
              <a:buClr>
                <a:schemeClr val="accent6"/>
              </a:buClr>
              <a:buFont typeface="Wingdings" charset="2"/>
              <a:buChar char="§"/>
              <a:defRPr lang="en-US" dirty="0"/>
            </a:lvl1pPr>
            <a:lvl2pPr marL="822960" indent="-457200">
              <a:spcBef>
                <a:spcPts val="0"/>
              </a:spcBef>
              <a:buClr>
                <a:schemeClr val="tx1"/>
              </a:buClr>
              <a:buFont typeface="+mj-lt"/>
              <a:buAutoNum type="alphaUcPeriod"/>
              <a:defRPr lang="en-US" dirty="0"/>
            </a:lvl2pPr>
            <a:lvl3pPr marL="1188720" indent="-457200">
              <a:spcBef>
                <a:spcPts val="0"/>
              </a:spcBef>
              <a:buClr>
                <a:schemeClr val="tx1"/>
              </a:buClr>
              <a:buFont typeface="+mj-lt"/>
              <a:buAutoNum type="romanUcPeriod"/>
              <a:defRPr lang="en-US" dirty="0"/>
            </a:lvl3pPr>
            <a:lvl4pPr marL="1554480" indent="-457200">
              <a:spcBef>
                <a:spcPts val="0"/>
              </a:spcBef>
              <a:buClr>
                <a:schemeClr val="tx1"/>
              </a:buClr>
              <a:buFont typeface="+mj-lt"/>
              <a:buAutoNum type="romanUcPeriod"/>
              <a:defRPr lang="en-US" dirty="0"/>
            </a:lvl4pPr>
            <a:lvl5pPr marL="1920240" indent="-457200">
              <a:spcBef>
                <a:spcPts val="0"/>
              </a:spcBef>
              <a:buClr>
                <a:schemeClr val="tx1"/>
              </a:buClr>
              <a:buFont typeface="+mj-lt"/>
              <a:buAutoNum type="romanUcPeriod"/>
              <a:defRPr lang="en-US" dirty="0"/>
            </a:lvl5pPr>
          </a:lstStyle>
          <a:p>
            <a:pPr lvl="0"/>
            <a:endParaRPr lang="en-US"/>
          </a:p>
        </p:txBody>
      </p:sp>
    </p:spTree>
    <p:extLst>
      <p:ext uri="{BB962C8B-B14F-4D97-AF65-F5344CB8AC3E}">
        <p14:creationId xmlns:p14="http://schemas.microsoft.com/office/powerpoint/2010/main" val="9788200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ction Break - Cherry Re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74FDDAE-A0EC-49C9-B178-2C07AFAD2282}"/>
              </a:ext>
            </a:extLst>
          </p:cNvPr>
          <p:cNvSpPr/>
          <p:nvPr userDrawn="1"/>
        </p:nvSpPr>
        <p:spPr>
          <a:xfrm rot="956757">
            <a:off x="4541663" y="-2135007"/>
            <a:ext cx="9448800" cy="9448800"/>
          </a:xfrm>
          <a:prstGeom prst="roundRect">
            <a:avLst/>
          </a:prstGeom>
          <a:solidFill>
            <a:schemeClr val="accent5"/>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5" name="Picture Placeholder 4">
            <a:extLst>
              <a:ext uri="{FF2B5EF4-FFF2-40B4-BE49-F238E27FC236}">
                <a16:creationId xmlns:a16="http://schemas.microsoft.com/office/drawing/2014/main" id="{53BE769F-B5D5-4386-9117-D4E89CC57978}"/>
              </a:ext>
            </a:extLst>
          </p:cNvPr>
          <p:cNvSpPr>
            <a:spLocks noGrp="1"/>
          </p:cNvSpPr>
          <p:nvPr>
            <p:ph type="pic" sz="quarter" idx="10" hasCustomPrompt="1"/>
          </p:nvPr>
        </p:nvSpPr>
        <p:spPr>
          <a:xfrm>
            <a:off x="695325" y="695325"/>
            <a:ext cx="4640263" cy="5514975"/>
          </a:xfrm>
        </p:spPr>
        <p:txBody>
          <a:bodyPr/>
          <a:lstStyle>
            <a:lvl1pPr marL="0" indent="0">
              <a:buFontTx/>
              <a:buNone/>
              <a:defRPr/>
            </a:lvl1pPr>
          </a:lstStyle>
          <a:p>
            <a:r>
              <a:rPr lang="en-US"/>
              <a:t>[Icon]</a:t>
            </a:r>
          </a:p>
        </p:txBody>
      </p:sp>
      <p:sp>
        <p:nvSpPr>
          <p:cNvPr id="10" name="Title 1">
            <a:extLst>
              <a:ext uri="{FF2B5EF4-FFF2-40B4-BE49-F238E27FC236}">
                <a16:creationId xmlns:a16="http://schemas.microsoft.com/office/drawing/2014/main" id="{43198589-936B-4C71-9C7D-DC138C9961F3}"/>
              </a:ext>
            </a:extLst>
          </p:cNvPr>
          <p:cNvSpPr>
            <a:spLocks noGrp="1"/>
          </p:cNvSpPr>
          <p:nvPr>
            <p:ph type="title" hasCustomPrompt="1"/>
          </p:nvPr>
        </p:nvSpPr>
        <p:spPr>
          <a:xfrm>
            <a:off x="5091939" y="2766218"/>
            <a:ext cx="6276644" cy="1325563"/>
          </a:xfrm>
        </p:spPr>
        <p:txBody>
          <a:bodyPr anchor="b" anchorCtr="0">
            <a:noAutofit/>
          </a:bodyPr>
          <a:lstStyle>
            <a:lvl1pPr>
              <a:defRPr sz="7200">
                <a:solidFill>
                  <a:schemeClr val="bg1"/>
                </a:solidFill>
              </a:defRPr>
            </a:lvl1pPr>
          </a:lstStyle>
          <a:p>
            <a:r>
              <a:rPr lang="en-US"/>
              <a:t>[Section Title]</a:t>
            </a:r>
          </a:p>
        </p:txBody>
      </p:sp>
      <p:cxnSp>
        <p:nvCxnSpPr>
          <p:cNvPr id="11" name="Straight Connector 10">
            <a:extLst>
              <a:ext uri="{FF2B5EF4-FFF2-40B4-BE49-F238E27FC236}">
                <a16:creationId xmlns:a16="http://schemas.microsoft.com/office/drawing/2014/main" id="{6A767EEA-301D-4909-8ECE-79411707884F}"/>
              </a:ext>
            </a:extLst>
          </p:cNvPr>
          <p:cNvCxnSpPr>
            <a:cxnSpLocks/>
          </p:cNvCxnSpPr>
          <p:nvPr userDrawn="1"/>
        </p:nvCxnSpPr>
        <p:spPr>
          <a:xfrm>
            <a:off x="5240741" y="4390126"/>
            <a:ext cx="7915701"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2350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5">
            <a:extLst>
              <a:ext uri="{FF2B5EF4-FFF2-40B4-BE49-F238E27FC236}">
                <a16:creationId xmlns:a16="http://schemas.microsoft.com/office/drawing/2014/main" id="{C5D4B8B4-D064-49FF-8181-6F2F29C7CF9C}"/>
              </a:ext>
            </a:extLst>
          </p:cNvPr>
          <p:cNvSpPr>
            <a:spLocks/>
          </p:cNvSpPr>
          <p:nvPr userDrawn="1"/>
        </p:nvSpPr>
        <p:spPr bwMode="auto">
          <a:xfrm>
            <a:off x="0" y="0"/>
            <a:ext cx="1476375" cy="6858000"/>
          </a:xfrm>
          <a:custGeom>
            <a:avLst/>
            <a:gdLst>
              <a:gd name="T0" fmla="*/ 0 w 930"/>
              <a:gd name="T1" fmla="*/ 0 h 4320"/>
              <a:gd name="T2" fmla="*/ 0 w 930"/>
              <a:gd name="T3" fmla="*/ 4320 h 4320"/>
              <a:gd name="T4" fmla="*/ 137 w 930"/>
              <a:gd name="T5" fmla="*/ 4320 h 4320"/>
              <a:gd name="T6" fmla="*/ 296 w 930"/>
              <a:gd name="T7" fmla="*/ 737 h 4320"/>
              <a:gd name="T8" fmla="*/ 296 w 930"/>
              <a:gd name="T9" fmla="*/ 737 h 4320"/>
              <a:gd name="T10" fmla="*/ 296 w 930"/>
              <a:gd name="T11" fmla="*/ 737 h 4320"/>
              <a:gd name="T12" fmla="*/ 296 w 930"/>
              <a:gd name="T13" fmla="*/ 737 h 4320"/>
              <a:gd name="T14" fmla="*/ 299 w 930"/>
              <a:gd name="T15" fmla="*/ 696 h 4320"/>
              <a:gd name="T16" fmla="*/ 307 w 930"/>
              <a:gd name="T17" fmla="*/ 658 h 4320"/>
              <a:gd name="T18" fmla="*/ 316 w 930"/>
              <a:gd name="T19" fmla="*/ 623 h 4320"/>
              <a:gd name="T20" fmla="*/ 327 w 930"/>
              <a:gd name="T21" fmla="*/ 593 h 4320"/>
              <a:gd name="T22" fmla="*/ 341 w 930"/>
              <a:gd name="T23" fmla="*/ 564 h 4320"/>
              <a:gd name="T24" fmla="*/ 354 w 930"/>
              <a:gd name="T25" fmla="*/ 542 h 4320"/>
              <a:gd name="T26" fmla="*/ 367 w 930"/>
              <a:gd name="T27" fmla="*/ 521 h 4320"/>
              <a:gd name="T28" fmla="*/ 380 w 930"/>
              <a:gd name="T29" fmla="*/ 504 h 4320"/>
              <a:gd name="T30" fmla="*/ 930 w 930"/>
              <a:gd name="T31" fmla="*/ 0 h 4320"/>
              <a:gd name="T32" fmla="*/ 0 w 930"/>
              <a:gd name="T33"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30" h="4320">
                <a:moveTo>
                  <a:pt x="0" y="0"/>
                </a:moveTo>
                <a:lnTo>
                  <a:pt x="0" y="4320"/>
                </a:lnTo>
                <a:lnTo>
                  <a:pt x="137" y="4320"/>
                </a:lnTo>
                <a:lnTo>
                  <a:pt x="296" y="737"/>
                </a:lnTo>
                <a:lnTo>
                  <a:pt x="296" y="737"/>
                </a:lnTo>
                <a:lnTo>
                  <a:pt x="296" y="737"/>
                </a:lnTo>
                <a:lnTo>
                  <a:pt x="296" y="737"/>
                </a:lnTo>
                <a:lnTo>
                  <a:pt x="299" y="696"/>
                </a:lnTo>
                <a:lnTo>
                  <a:pt x="307" y="658"/>
                </a:lnTo>
                <a:lnTo>
                  <a:pt x="316" y="623"/>
                </a:lnTo>
                <a:lnTo>
                  <a:pt x="327" y="593"/>
                </a:lnTo>
                <a:lnTo>
                  <a:pt x="341" y="564"/>
                </a:lnTo>
                <a:lnTo>
                  <a:pt x="354" y="542"/>
                </a:lnTo>
                <a:lnTo>
                  <a:pt x="367" y="521"/>
                </a:lnTo>
                <a:lnTo>
                  <a:pt x="380" y="504"/>
                </a:lnTo>
                <a:lnTo>
                  <a:pt x="930" y="0"/>
                </a:lnTo>
                <a:lnTo>
                  <a:pt x="0"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Picture Placeholder 9">
            <a:extLst>
              <a:ext uri="{FF2B5EF4-FFF2-40B4-BE49-F238E27FC236}">
                <a16:creationId xmlns:a16="http://schemas.microsoft.com/office/drawing/2014/main" id="{02F21F96-5A43-415F-A9BA-49D344A7E31B}"/>
              </a:ext>
            </a:extLst>
          </p:cNvPr>
          <p:cNvSpPr>
            <a:spLocks noGrp="1"/>
          </p:cNvSpPr>
          <p:nvPr>
            <p:ph type="pic" sz="quarter" idx="10" hasCustomPrompt="1"/>
          </p:nvPr>
        </p:nvSpPr>
        <p:spPr>
          <a:xfrm>
            <a:off x="228686" y="128588"/>
            <a:ext cx="497054" cy="497054"/>
          </a:xfrm>
        </p:spPr>
        <p:txBody>
          <a:bodyPr>
            <a:normAutofit/>
          </a:bodyPr>
          <a:lstStyle>
            <a:lvl1pPr marL="0" indent="0">
              <a:buNone/>
              <a:defRPr sz="1000">
                <a:solidFill>
                  <a:schemeClr val="bg1"/>
                </a:solidFill>
              </a:defRPr>
            </a:lvl1pPr>
          </a:lstStyle>
          <a:p>
            <a:r>
              <a:rPr lang="en-US"/>
              <a:t>[Icon]</a:t>
            </a:r>
          </a:p>
        </p:txBody>
      </p:sp>
    </p:spTree>
    <p:extLst>
      <p:ext uri="{BB962C8B-B14F-4D97-AF65-F5344CB8AC3E}">
        <p14:creationId xmlns:p14="http://schemas.microsoft.com/office/powerpoint/2010/main" val="65830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12" name="Graphic 11" descr="User outline">
            <a:extLst>
              <a:ext uri="{FF2B5EF4-FFF2-40B4-BE49-F238E27FC236}">
                <a16:creationId xmlns:a16="http://schemas.microsoft.com/office/drawing/2014/main" id="{16F1F9C0-9FF4-1C42-B1AF-8B998DD8A19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24495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8" name="Graphic 7">
            <a:extLst>
              <a:ext uri="{FF2B5EF4-FFF2-40B4-BE49-F238E27FC236}">
                <a16:creationId xmlns:a16="http://schemas.microsoft.com/office/drawing/2014/main" id="{AE081D44-91E6-A045-861F-0348210A6DE6}"/>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4343" y="399324"/>
            <a:ext cx="2260229" cy="870744"/>
          </a:xfrm>
          <a:prstGeom prst="rect">
            <a:avLst/>
          </a:prstGeom>
        </p:spPr>
      </p:pic>
      <p:sp>
        <p:nvSpPr>
          <p:cNvPr id="14" name="Subtitle 2">
            <a:extLst>
              <a:ext uri="{FF2B5EF4-FFF2-40B4-BE49-F238E27FC236}">
                <a16:creationId xmlns:a16="http://schemas.microsoft.com/office/drawing/2014/main" id="{8CD563B8-9D34-DE4B-9511-868DB976E250}"/>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5" name="Text Placeholder 26">
            <a:extLst>
              <a:ext uri="{FF2B5EF4-FFF2-40B4-BE49-F238E27FC236}">
                <a16:creationId xmlns:a16="http://schemas.microsoft.com/office/drawing/2014/main" id="{79E38193-CC8D-6847-AC32-38019B61AC29}"/>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16" name="Graphic 15" descr="User outline">
            <a:extLst>
              <a:ext uri="{FF2B5EF4-FFF2-40B4-BE49-F238E27FC236}">
                <a16:creationId xmlns:a16="http://schemas.microsoft.com/office/drawing/2014/main" id="{26026E31-AB6E-8340-8261-80152C949196}"/>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156396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67419"/>
            <a:ext cx="4237794" cy="3451891"/>
          </a:xfrm>
        </p:spPr>
        <p:txBody>
          <a:bodyPr anchor="b">
            <a:normAutofit/>
          </a:bodyPr>
          <a:lstStyle>
            <a:lvl1pPr algn="l">
              <a:defRPr sz="550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2" name="Rectangle 11"/>
          <p:cNvSpPr/>
          <p:nvPr userDrawn="1"/>
        </p:nvSpPr>
        <p:spPr>
          <a:xfrm>
            <a:off x="0" y="4810325"/>
            <a:ext cx="12192000" cy="2047676"/>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4" name="Rectangle 3"/>
          <p:cNvSpPr/>
          <p:nvPr userDrawn="1"/>
        </p:nvSpPr>
        <p:spPr>
          <a:xfrm>
            <a:off x="6716068" y="0"/>
            <a:ext cx="3504378" cy="5625296"/>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421275" y="1624205"/>
            <a:ext cx="6298092" cy="4001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9137" y="1433191"/>
            <a:ext cx="8048625" cy="474811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7882360" y="0"/>
            <a:ext cx="2604304" cy="6858000"/>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4755636"/>
            <a:ext cx="12192000" cy="2102364"/>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03251"/>
            <a:ext cx="5751924" cy="3451891"/>
          </a:xfrm>
        </p:spPr>
        <p:txBody>
          <a:bodyPr anchor="b">
            <a:normAutofit/>
          </a:bodyPr>
          <a:lstStyle>
            <a:lvl1pPr algn="l">
              <a:defRPr sz="55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11" name="Freeform 13">
            <a:extLst>
              <a:ext uri="{FF2B5EF4-FFF2-40B4-BE49-F238E27FC236}">
                <a16:creationId xmlns:a16="http://schemas.microsoft.com/office/drawing/2014/main" id="{D82B087F-9B39-4634-A2AD-3D2D0D736FC7}"/>
              </a:ext>
            </a:extLst>
          </p:cNvPr>
          <p:cNvSpPr>
            <a:spLocks/>
          </p:cNvSpPr>
          <p:nvPr userDrawn="1"/>
        </p:nvSpPr>
        <p:spPr bwMode="auto">
          <a:xfrm flipV="1">
            <a:off x="-11576" y="4667693"/>
            <a:ext cx="12292315" cy="87942"/>
          </a:xfrm>
          <a:custGeom>
            <a:avLst/>
            <a:gdLst>
              <a:gd name="T0" fmla="*/ 7680 w 7680"/>
              <a:gd name="T1" fmla="*/ 16 h 32"/>
              <a:gd name="T2" fmla="*/ 7680 w 7680"/>
              <a:gd name="T3" fmla="*/ 16 h 32"/>
              <a:gd name="T4" fmla="*/ 7655 w 7680"/>
              <a:gd name="T5" fmla="*/ 0 h 32"/>
              <a:gd name="T6" fmla="*/ 0 w 7680"/>
              <a:gd name="T7" fmla="*/ 0 h 32"/>
              <a:gd name="T8" fmla="*/ 0 w 7680"/>
              <a:gd name="T9" fmla="*/ 32 h 32"/>
              <a:gd name="T10" fmla="*/ 7675 w 7680"/>
              <a:gd name="T11" fmla="*/ 32 h 32"/>
              <a:gd name="T12" fmla="*/ 7680 w 7680"/>
              <a:gd name="T13" fmla="*/ 16 h 32"/>
              <a:gd name="connsiteX0" fmla="*/ 9852 w 10000"/>
              <a:gd name="connsiteY0" fmla="*/ 6562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52 w 10000"/>
              <a:gd name="connsiteY6" fmla="*/ 6562 h 10000"/>
              <a:gd name="connsiteX0" fmla="*/ 9875 w 10000"/>
              <a:gd name="connsiteY0" fmla="*/ 4479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75 w 10000"/>
              <a:gd name="connsiteY6" fmla="*/ 4479 h 10000"/>
              <a:gd name="connsiteX0" fmla="*/ 9993 w 10736"/>
              <a:gd name="connsiteY0" fmla="*/ 10000 h 10000"/>
              <a:gd name="connsiteX1" fmla="*/ 10000 w 10736"/>
              <a:gd name="connsiteY1" fmla="*/ 5000 h 10000"/>
              <a:gd name="connsiteX2" fmla="*/ 9967 w 10736"/>
              <a:gd name="connsiteY2" fmla="*/ 0 h 10000"/>
              <a:gd name="connsiteX3" fmla="*/ 0 w 10736"/>
              <a:gd name="connsiteY3" fmla="*/ 0 h 10000"/>
              <a:gd name="connsiteX4" fmla="*/ 0 w 10736"/>
              <a:gd name="connsiteY4" fmla="*/ 10000 h 10000"/>
              <a:gd name="connsiteX5" fmla="*/ 9993 w 10736"/>
              <a:gd name="connsiteY5" fmla="*/ 10000 h 10000"/>
              <a:gd name="connsiteX0" fmla="*/ 9993 w 10022"/>
              <a:gd name="connsiteY0" fmla="*/ 10000 h 10541"/>
              <a:gd name="connsiteX1" fmla="*/ 10000 w 10022"/>
              <a:gd name="connsiteY1" fmla="*/ 5000 h 10541"/>
              <a:gd name="connsiteX2" fmla="*/ 9967 w 10022"/>
              <a:gd name="connsiteY2" fmla="*/ 0 h 10541"/>
              <a:gd name="connsiteX3" fmla="*/ 0 w 10022"/>
              <a:gd name="connsiteY3" fmla="*/ 0 h 10541"/>
              <a:gd name="connsiteX4" fmla="*/ 0 w 10022"/>
              <a:gd name="connsiteY4" fmla="*/ 10000 h 10541"/>
              <a:gd name="connsiteX5" fmla="*/ 9993 w 10022"/>
              <a:gd name="connsiteY5" fmla="*/ 10000 h 10541"/>
              <a:gd name="connsiteX0" fmla="*/ 9993 w 10736"/>
              <a:gd name="connsiteY0" fmla="*/ 10000 h 10962"/>
              <a:gd name="connsiteX1" fmla="*/ 10000 w 10736"/>
              <a:gd name="connsiteY1" fmla="*/ 5000 h 10962"/>
              <a:gd name="connsiteX2" fmla="*/ 9967 w 10736"/>
              <a:gd name="connsiteY2" fmla="*/ 0 h 10962"/>
              <a:gd name="connsiteX3" fmla="*/ 0 w 10736"/>
              <a:gd name="connsiteY3" fmla="*/ 0 h 10962"/>
              <a:gd name="connsiteX4" fmla="*/ 0 w 10736"/>
              <a:gd name="connsiteY4" fmla="*/ 10000 h 10962"/>
              <a:gd name="connsiteX5" fmla="*/ 9993 w 10736"/>
              <a:gd name="connsiteY5" fmla="*/ 10000 h 10962"/>
              <a:gd name="connsiteX0" fmla="*/ 9993 w 10736"/>
              <a:gd name="connsiteY0" fmla="*/ 10000 h 10740"/>
              <a:gd name="connsiteX1" fmla="*/ 10000 w 10736"/>
              <a:gd name="connsiteY1" fmla="*/ 5000 h 10740"/>
              <a:gd name="connsiteX2" fmla="*/ 9967 w 10736"/>
              <a:gd name="connsiteY2" fmla="*/ 0 h 10740"/>
              <a:gd name="connsiteX3" fmla="*/ 0 w 10736"/>
              <a:gd name="connsiteY3" fmla="*/ 0 h 10740"/>
              <a:gd name="connsiteX4" fmla="*/ 0 w 10736"/>
              <a:gd name="connsiteY4" fmla="*/ 10000 h 10740"/>
              <a:gd name="connsiteX5" fmla="*/ 9993 w 10736"/>
              <a:gd name="connsiteY5" fmla="*/ 10000 h 10740"/>
              <a:gd name="connsiteX0" fmla="*/ 9993 w 10000"/>
              <a:gd name="connsiteY0" fmla="*/ 10000 h 10740"/>
              <a:gd name="connsiteX1" fmla="*/ 10000 w 10000"/>
              <a:gd name="connsiteY1" fmla="*/ 5000 h 10740"/>
              <a:gd name="connsiteX2" fmla="*/ 9967 w 10000"/>
              <a:gd name="connsiteY2" fmla="*/ 0 h 10740"/>
              <a:gd name="connsiteX3" fmla="*/ 0 w 10000"/>
              <a:gd name="connsiteY3" fmla="*/ 0 h 10740"/>
              <a:gd name="connsiteX4" fmla="*/ 0 w 10000"/>
              <a:gd name="connsiteY4" fmla="*/ 10000 h 10740"/>
              <a:gd name="connsiteX5" fmla="*/ 9993 w 10000"/>
              <a:gd name="connsiteY5" fmla="*/ 10000 h 10740"/>
              <a:gd name="connsiteX0" fmla="*/ 9993 w 9993"/>
              <a:gd name="connsiteY0" fmla="*/ 10000 h 10740"/>
              <a:gd name="connsiteX1" fmla="*/ 9812 w 9993"/>
              <a:gd name="connsiteY1" fmla="*/ 3958 h 10740"/>
              <a:gd name="connsiteX2" fmla="*/ 9967 w 9993"/>
              <a:gd name="connsiteY2" fmla="*/ 0 h 10740"/>
              <a:gd name="connsiteX3" fmla="*/ 0 w 9993"/>
              <a:gd name="connsiteY3" fmla="*/ 0 h 10740"/>
              <a:gd name="connsiteX4" fmla="*/ 0 w 9993"/>
              <a:gd name="connsiteY4" fmla="*/ 10000 h 10740"/>
              <a:gd name="connsiteX5" fmla="*/ 9993 w 9993"/>
              <a:gd name="connsiteY5" fmla="*/ 10000 h 10740"/>
              <a:gd name="connsiteX0" fmla="*/ 10000 w 10010"/>
              <a:gd name="connsiteY0" fmla="*/ 9311 h 10000"/>
              <a:gd name="connsiteX1" fmla="*/ 10010 w 10010"/>
              <a:gd name="connsiteY1" fmla="*/ 4170 h 10000"/>
              <a:gd name="connsiteX2" fmla="*/ 9974 w 10010"/>
              <a:gd name="connsiteY2" fmla="*/ 0 h 10000"/>
              <a:gd name="connsiteX3" fmla="*/ 0 w 10010"/>
              <a:gd name="connsiteY3" fmla="*/ 0 h 10000"/>
              <a:gd name="connsiteX4" fmla="*/ 0 w 10010"/>
              <a:gd name="connsiteY4" fmla="*/ 9311 h 10000"/>
              <a:gd name="connsiteX5" fmla="*/ 10000 w 10010"/>
              <a:gd name="connsiteY5" fmla="*/ 931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0" h="10000">
                <a:moveTo>
                  <a:pt x="10000" y="9311"/>
                </a:moveTo>
                <a:cubicBezTo>
                  <a:pt x="9998" y="9506"/>
                  <a:pt x="10014" y="5722"/>
                  <a:pt x="10010" y="4170"/>
                </a:cubicBezTo>
                <a:cubicBezTo>
                  <a:pt x="9999" y="2618"/>
                  <a:pt x="9985" y="1552"/>
                  <a:pt x="9974" y="0"/>
                </a:cubicBezTo>
                <a:lnTo>
                  <a:pt x="0" y="0"/>
                </a:lnTo>
                <a:lnTo>
                  <a:pt x="0" y="9311"/>
                </a:lnTo>
                <a:cubicBezTo>
                  <a:pt x="1666" y="10863"/>
                  <a:pt x="4999" y="9311"/>
                  <a:pt x="10000" y="9311"/>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Rectangle 9"/>
          <p:cNvSpPr/>
          <p:nvPr userDrawn="1"/>
        </p:nvSpPr>
        <p:spPr>
          <a:xfrm>
            <a:off x="7377396" y="1951151"/>
            <a:ext cx="3572255" cy="4906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phon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57457" y="673355"/>
            <a:ext cx="4135262" cy="6272588"/>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bg>
      <p:bgPr>
        <a:solidFill>
          <a:srgbClr val="1A3B5B"/>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rgbClr val="1A3B5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447" y="365125"/>
            <a:ext cx="3103353" cy="1325563"/>
          </a:xfrm>
        </p:spPr>
        <p:txBody>
          <a:bodyPr/>
          <a:lstStyle>
            <a:lvl1pPr>
              <a:defRPr>
                <a:solidFill>
                  <a:schemeClr val="bg1"/>
                </a:solidFill>
              </a:defRPr>
            </a:lvl1pPr>
          </a:lstStyle>
          <a:p>
            <a:r>
              <a:rPr lang="en-US" dirty="0"/>
              <a:t>Master title style</a:t>
            </a:r>
          </a:p>
        </p:txBody>
      </p:sp>
      <p:sp>
        <p:nvSpPr>
          <p:cNvPr id="3" name="Rectangle 2">
            <a:extLst>
              <a:ext uri="{FF2B5EF4-FFF2-40B4-BE49-F238E27FC236}">
                <a16:creationId xmlns:a16="http://schemas.microsoft.com/office/drawing/2014/main" id="{8A0B3300-0BE5-4BEB-9CC4-0065B5212F73}"/>
              </a:ext>
            </a:extLst>
          </p:cNvPr>
          <p:cNvSpPr/>
          <p:nvPr userDrawn="1"/>
        </p:nvSpPr>
        <p:spPr>
          <a:xfrm>
            <a:off x="4051300" y="0"/>
            <a:ext cx="81407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sz="quarter" idx="10"/>
          </p:nvPr>
        </p:nvSpPr>
        <p:spPr>
          <a:xfrm>
            <a:off x="503238" y="2171700"/>
            <a:ext cx="3103562" cy="4152900"/>
          </a:xfrm>
        </p:spPr>
        <p:txBody>
          <a:bodyPr>
            <a:normAutofit/>
          </a:bodyPr>
          <a:lstStyle>
            <a:lvl1pPr marL="0" indent="0">
              <a:buNone/>
              <a:defRPr sz="1800">
                <a:solidFill>
                  <a:schemeClr val="bg1"/>
                </a:solidFill>
              </a:defRPr>
            </a:lvl1pPr>
            <a:lvl2pPr marL="365760" indent="0">
              <a:buNone/>
              <a:defRPr/>
            </a:lvl2pPr>
            <a:lvl3pPr marL="731520" indent="0">
              <a:buNone/>
              <a:defRPr/>
            </a:lvl3pPr>
            <a:lvl4pPr marL="1097280" indent="0">
              <a:buNone/>
              <a:defRPr/>
            </a:lvl4pPr>
            <a:lvl5pPr marL="1463040" indent="0">
              <a:buNone/>
              <a:defRPr/>
            </a:lvl5pPr>
          </a:lstStyle>
          <a:p>
            <a:pPr lvl="0"/>
            <a:r>
              <a:rPr lang="en-US"/>
              <a:t>Click to edit Master text styles</a:t>
            </a:r>
          </a:p>
        </p:txBody>
      </p:sp>
      <p:cxnSp>
        <p:nvCxnSpPr>
          <p:cNvPr id="9" name="Straight Connector 8"/>
          <p:cNvCxnSpPr/>
          <p:nvPr userDrawn="1"/>
        </p:nvCxnSpPr>
        <p:spPr>
          <a:xfrm>
            <a:off x="287079" y="1924493"/>
            <a:ext cx="3764221" cy="0"/>
          </a:xfrm>
          <a:prstGeom prst="line">
            <a:avLst/>
          </a:prstGeom>
          <a:ln w="44450">
            <a:solidFill>
              <a:srgbClr val="FE663B"/>
            </a:solidFill>
          </a:ln>
        </p:spPr>
        <p:style>
          <a:lnRef idx="1">
            <a:schemeClr val="accent1"/>
          </a:lnRef>
          <a:fillRef idx="0">
            <a:schemeClr val="accent1"/>
          </a:fillRef>
          <a:effectRef idx="0">
            <a:schemeClr val="accent1"/>
          </a:effectRef>
          <a:fontRef idx="minor">
            <a:schemeClr val="tx1"/>
          </a:fontRef>
        </p:style>
      </p:cxnSp>
      <p:pic>
        <p:nvPicPr>
          <p:cNvPr id="6" name="Graphic 5">
            <a:extLst>
              <a:ext uri="{FF2B5EF4-FFF2-40B4-BE49-F238E27FC236}">
                <a16:creationId xmlns:a16="http://schemas.microsoft.com/office/drawing/2014/main" id="{D3FE8917-ED19-0B41-911F-AF0EA731E7F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2930487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3877BB"/>
              </a:buClr>
              <a:defRPr/>
            </a:lvl1pPr>
            <a:lvl2pPr>
              <a:buClr>
                <a:srgbClr val="3877BB"/>
              </a:buClr>
              <a:defRPr/>
            </a:lvl2pPr>
            <a:lvl3pPr>
              <a:buClr>
                <a:srgbClr val="3877BB"/>
              </a:buClr>
              <a:defRPr/>
            </a:lvl3pPr>
            <a:lvl4pPr>
              <a:buClr>
                <a:srgbClr val="3877BB"/>
              </a:buClr>
              <a:defRPr/>
            </a:lvl4pPr>
            <a:lvl5pPr>
              <a:buClr>
                <a:srgbClr val="3877BB"/>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iagonal Stripe 13">
            <a:extLst>
              <a:ext uri="{FF2B5EF4-FFF2-40B4-BE49-F238E27FC236}">
                <a16:creationId xmlns:a16="http://schemas.microsoft.com/office/drawing/2014/main" id="{FBA41FFF-7DFC-094C-96A5-36C884F2F375}"/>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696672-4053-40B2-8D5A-353AB7048B49}"/>
              </a:ext>
            </a:extLst>
          </p:cNvPr>
          <p:cNvSpPr>
            <a:spLocks noGrp="1"/>
          </p:cNvSpPr>
          <p:nvPr>
            <p:ph type="title"/>
          </p:nvPr>
        </p:nvSpPr>
        <p:spPr>
          <a:xfrm>
            <a:off x="1066800" y="365125"/>
            <a:ext cx="10058400" cy="1325563"/>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0669E07F-966D-40C4-889D-88FA8BC10479}"/>
              </a:ext>
            </a:extLst>
          </p:cNvPr>
          <p:cNvSpPr>
            <a:spLocks noGrp="1"/>
          </p:cNvSpPr>
          <p:nvPr>
            <p:ph type="body" idx="1"/>
          </p:nvPr>
        </p:nvSpPr>
        <p:spPr>
          <a:xfrm>
            <a:off x="1066800" y="2254827"/>
            <a:ext cx="10058400" cy="3922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8251081"/>
      </p:ext>
    </p:extLst>
  </p:cSld>
  <p:clrMap bg1="lt1" tx1="dk1" bg2="lt2" tx2="dk2" accent1="accent1" accent2="accent2" accent3="accent3" accent4="accent4" accent5="accent5" accent6="accent6" hlink="hlink" folHlink="folHlink"/>
  <p:sldLayoutIdLst>
    <p:sldLayoutId id="2147483734" r:id="rId1"/>
    <p:sldLayoutId id="2147483740" r:id="rId2"/>
    <p:sldLayoutId id="2147483741" r:id="rId3"/>
    <p:sldLayoutId id="2147483746" r:id="rId4"/>
    <p:sldLayoutId id="2147483727" r:id="rId5"/>
    <p:sldLayoutId id="2147483724" r:id="rId6"/>
    <p:sldLayoutId id="2147483723" r:id="rId7"/>
    <p:sldLayoutId id="2147483742" r:id="rId8"/>
    <p:sldLayoutId id="2147483679" r:id="rId9"/>
    <p:sldLayoutId id="2147483747" r:id="rId10"/>
    <p:sldLayoutId id="2147483743" r:id="rId11"/>
    <p:sldLayoutId id="2147483744" r:id="rId12"/>
    <p:sldLayoutId id="2147483662" r:id="rId13"/>
    <p:sldLayoutId id="2147483702" r:id="rId14"/>
    <p:sldLayoutId id="2147483748" r:id="rId15"/>
    <p:sldLayoutId id="2147483749" r:id="rId16"/>
    <p:sldLayoutId id="2147483750" r:id="rId17"/>
    <p:sldLayoutId id="2147483751" r:id="rId18"/>
    <p:sldLayoutId id="2147483754" r:id="rId19"/>
    <p:sldLayoutId id="2147483755" r:id="rId20"/>
    <p:sldLayoutId id="2147483756" r:id="rId21"/>
    <p:sldLayoutId id="2147483757" r:id="rId22"/>
  </p:sldLayoutIdLst>
  <p:txStyles>
    <p:titleStyle>
      <a:lvl1pPr algn="l" defTabSz="914400" rtl="0" eaLnBrk="1" latinLnBrk="0" hangingPunct="1">
        <a:lnSpc>
          <a:spcPct val="90000"/>
        </a:lnSpc>
        <a:spcBef>
          <a:spcPct val="0"/>
        </a:spcBef>
        <a:buNone/>
        <a:defRPr sz="4400" b="1" kern="1200" spc="-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365760" indent="-365760" algn="l" defTabSz="914400" rtl="0" eaLnBrk="1" latinLnBrk="0" hangingPunct="1">
        <a:lnSpc>
          <a:spcPct val="100000"/>
        </a:lnSpc>
        <a:spcBef>
          <a:spcPts val="1200"/>
        </a:spcBef>
        <a:spcAft>
          <a:spcPts val="1200"/>
        </a:spcAft>
        <a:buClr>
          <a:schemeClr val="accent4"/>
        </a:buClr>
        <a:buFont typeface="Wingdings" panose="05000000000000000000" pitchFamily="2" charset="2"/>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73152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09728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46304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182880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federalregister.gov/documents/2024/05/09/2024-09237/nondiscrimination-on-the-basis-of-disability-in-programs-or-activities-receiving-federal-financial#h-227"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ederalregister.gov/documents/2024/05/09/2024-09237/nondiscrimination-on-the-basis-of-disability-in-programs-or-activities-receiving-federal-financial#sectno-citation-84.82"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hhs.gov/civil-rights/for-individuals/section-1557/fs-disability/index.html"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hhs.gov/civil-rights/for-individuals/section-1557/fs-disability/index.html"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368EE50C-1076-4C66-B3FD-1742C217902E}"/>
              </a:ext>
            </a:extLst>
          </p:cNvPr>
          <p:cNvSpPr>
            <a:spLocks noGrp="1"/>
          </p:cNvSpPr>
          <p:nvPr>
            <p:ph type="title"/>
          </p:nvPr>
        </p:nvSpPr>
        <p:spPr>
          <a:xfrm>
            <a:off x="1184342" y="1672684"/>
            <a:ext cx="7350058" cy="1964748"/>
          </a:xfrm>
        </p:spPr>
        <p:txBody>
          <a:bodyPr>
            <a:noAutofit/>
          </a:bodyPr>
          <a:lstStyle/>
          <a:p>
            <a:r>
              <a:rPr lang="en-US" sz="4000" dirty="0">
                <a:solidFill>
                  <a:schemeClr val="tx1">
                    <a:lumMod val="75000"/>
                  </a:schemeClr>
                </a:solidFill>
              </a:rPr>
              <a:t>Enhancing the Patient Experience:</a:t>
            </a:r>
            <a:br>
              <a:rPr lang="en-US" sz="4000" dirty="0">
                <a:solidFill>
                  <a:schemeClr val="tx1">
                    <a:lumMod val="75000"/>
                  </a:schemeClr>
                </a:solidFill>
              </a:rPr>
            </a:br>
            <a:r>
              <a:rPr lang="en-US" sz="4000" dirty="0">
                <a:solidFill>
                  <a:schemeClr val="tx1">
                    <a:lumMod val="75000"/>
                  </a:schemeClr>
                </a:solidFill>
              </a:rPr>
              <a:t>Digital Accessibility Legal Requirements in Healthcare</a:t>
            </a:r>
            <a:endParaRPr lang="en-US" sz="4000" b="0" dirty="0">
              <a:solidFill>
                <a:schemeClr val="tx1">
                  <a:lumMod val="75000"/>
                </a:schemeClr>
              </a:solidFill>
            </a:endParaRPr>
          </a:p>
        </p:txBody>
      </p:sp>
      <p:sp>
        <p:nvSpPr>
          <p:cNvPr id="2" name="Subtitle 1">
            <a:extLst>
              <a:ext uri="{FF2B5EF4-FFF2-40B4-BE49-F238E27FC236}">
                <a16:creationId xmlns:a16="http://schemas.microsoft.com/office/drawing/2014/main" id="{DB1514D8-7DC4-B448-8E5B-A3C7BC3F9F7E}"/>
              </a:ext>
            </a:extLst>
          </p:cNvPr>
          <p:cNvSpPr>
            <a:spLocks noGrp="1"/>
          </p:cNvSpPr>
          <p:nvPr>
            <p:ph type="subTitle" idx="1"/>
          </p:nvPr>
        </p:nvSpPr>
        <p:spPr>
          <a:xfrm>
            <a:off x="1814285" y="4302686"/>
            <a:ext cx="6080464" cy="1765259"/>
          </a:xfrm>
        </p:spPr>
        <p:txBody>
          <a:bodyPr>
            <a:noAutofit/>
          </a:bodyPr>
          <a:lstStyle/>
          <a:p>
            <a:pPr>
              <a:spcBef>
                <a:spcPts val="0"/>
              </a:spcBef>
              <a:spcAft>
                <a:spcPts val="1800"/>
              </a:spcAft>
            </a:pPr>
            <a:r>
              <a:rPr lang="en-US" sz="2000" b="1" dirty="0">
                <a:solidFill>
                  <a:schemeClr val="bg1"/>
                </a:solidFill>
              </a:rPr>
              <a:t>Mark Miller, </a:t>
            </a:r>
            <a:r>
              <a:rPr lang="en-US" sz="2000" dirty="0">
                <a:solidFill>
                  <a:schemeClr val="bg1"/>
                </a:solidFill>
              </a:rPr>
              <a:t>Director of Sales, TPGi</a:t>
            </a:r>
          </a:p>
          <a:p>
            <a:pPr>
              <a:spcBef>
                <a:spcPts val="0"/>
              </a:spcBef>
              <a:spcAft>
                <a:spcPts val="1800"/>
              </a:spcAft>
            </a:pPr>
            <a:r>
              <a:rPr lang="en-US" b="1" dirty="0">
                <a:solidFill>
                  <a:schemeClr val="bg1"/>
                </a:solidFill>
              </a:rPr>
              <a:t>David Sloan, </a:t>
            </a:r>
            <a:r>
              <a:rPr lang="en-US" dirty="0">
                <a:solidFill>
                  <a:schemeClr val="bg1"/>
                </a:solidFill>
              </a:rPr>
              <a:t>Chief Accessibility Officer, TPGi</a:t>
            </a:r>
          </a:p>
          <a:p>
            <a:pPr>
              <a:spcBef>
                <a:spcPts val="0"/>
              </a:spcBef>
              <a:spcAft>
                <a:spcPts val="1800"/>
              </a:spcAft>
            </a:pPr>
            <a:r>
              <a:rPr lang="en-US" sz="2000" b="1" dirty="0">
                <a:solidFill>
                  <a:schemeClr val="bg1"/>
                </a:solidFill>
              </a:rPr>
              <a:t>Kristina Launey, </a:t>
            </a:r>
            <a:r>
              <a:rPr lang="en-US" dirty="0">
                <a:solidFill>
                  <a:schemeClr val="bg1"/>
                </a:solidFill>
              </a:rPr>
              <a:t>Partner, Seyfarth Shaw</a:t>
            </a:r>
            <a:endParaRPr lang="en-US" sz="2000" dirty="0">
              <a:solidFill>
                <a:schemeClr val="bg1"/>
              </a:solidFill>
            </a:endParaRPr>
          </a:p>
        </p:txBody>
      </p:sp>
      <p:sp>
        <p:nvSpPr>
          <p:cNvPr id="3" name="Text Placeholder 2">
            <a:extLst>
              <a:ext uri="{FF2B5EF4-FFF2-40B4-BE49-F238E27FC236}">
                <a16:creationId xmlns:a16="http://schemas.microsoft.com/office/drawing/2014/main" id="{17CF9E71-8A5A-DE47-9BA1-5FBE77AB2F6D}"/>
              </a:ext>
            </a:extLst>
          </p:cNvPr>
          <p:cNvSpPr>
            <a:spLocks noGrp="1"/>
          </p:cNvSpPr>
          <p:nvPr>
            <p:ph type="body" sz="quarter" idx="11"/>
          </p:nvPr>
        </p:nvSpPr>
        <p:spPr>
          <a:xfrm>
            <a:off x="1814285" y="6364394"/>
            <a:ext cx="4500454" cy="493606"/>
          </a:xfrm>
        </p:spPr>
        <p:txBody>
          <a:bodyPr>
            <a:normAutofit/>
          </a:bodyPr>
          <a:lstStyle/>
          <a:p>
            <a:r>
              <a:rPr lang="en-US" sz="1600" dirty="0">
                <a:solidFill>
                  <a:schemeClr val="bg1"/>
                </a:solidFill>
              </a:rPr>
              <a:t>March 20, 2025</a:t>
            </a:r>
          </a:p>
        </p:txBody>
      </p:sp>
    </p:spTree>
    <p:extLst>
      <p:ext uri="{BB962C8B-B14F-4D97-AF65-F5344CB8AC3E}">
        <p14:creationId xmlns:p14="http://schemas.microsoft.com/office/powerpoint/2010/main" val="206284446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EF631-782B-5C40-5D77-C131AD446EA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FD05D7B-23FC-E036-C22F-F0C5670D568C}"/>
              </a:ext>
            </a:extLst>
          </p:cNvPr>
          <p:cNvSpPr>
            <a:spLocks noGrp="1"/>
          </p:cNvSpPr>
          <p:nvPr>
            <p:ph type="title"/>
          </p:nvPr>
        </p:nvSpPr>
        <p:spPr/>
        <p:txBody>
          <a:bodyPr>
            <a:noAutofit/>
          </a:bodyPr>
          <a:lstStyle/>
          <a:p>
            <a:r>
              <a:rPr lang="en-GB" sz="4800" dirty="0"/>
              <a:t>Technologies covered</a:t>
            </a:r>
          </a:p>
        </p:txBody>
      </p:sp>
      <p:sp>
        <p:nvSpPr>
          <p:cNvPr id="5" name="Content Placeholder 4">
            <a:extLst>
              <a:ext uri="{FF2B5EF4-FFF2-40B4-BE49-F238E27FC236}">
                <a16:creationId xmlns:a16="http://schemas.microsoft.com/office/drawing/2014/main" id="{30DE96E4-A81B-AB02-9C28-BE535E692976}"/>
              </a:ext>
            </a:extLst>
          </p:cNvPr>
          <p:cNvSpPr>
            <a:spLocks noGrp="1"/>
          </p:cNvSpPr>
          <p:nvPr>
            <p:ph idx="1"/>
          </p:nvPr>
        </p:nvSpPr>
        <p:spPr>
          <a:xfrm>
            <a:off x="1066800" y="2254827"/>
            <a:ext cx="10058400" cy="4487496"/>
          </a:xfrm>
        </p:spPr>
        <p:txBody>
          <a:bodyPr>
            <a:normAutofit lnSpcReduction="10000"/>
          </a:bodyPr>
          <a:lstStyle/>
          <a:p>
            <a:pPr marL="342900" lvl="1" indent="-342900">
              <a:buClr>
                <a:schemeClr val="tx1"/>
              </a:buClr>
              <a:buFont typeface="Wingdings" panose="05000000000000000000" pitchFamily="2" charset="2"/>
              <a:buChar char="§"/>
            </a:pPr>
            <a:r>
              <a:rPr lang="en-GB" sz="2000" kern="0" dirty="0"/>
              <a:t>Section 1557 references </a:t>
            </a:r>
            <a:r>
              <a:rPr lang="en-GB" sz="2000" b="1" kern="0" dirty="0"/>
              <a:t>Information and communication technology (ICT)</a:t>
            </a:r>
            <a:r>
              <a:rPr lang="en-GB" sz="2000" kern="0" dirty="0"/>
              <a:t>, which is defined to include, amongst others:</a:t>
            </a:r>
          </a:p>
          <a:p>
            <a:pPr marL="708660" lvl="2" indent="-342900">
              <a:buClr>
                <a:schemeClr val="tx1"/>
              </a:buClr>
              <a:buFont typeface="Wingdings" panose="05000000000000000000" pitchFamily="2" charset="2"/>
              <a:buChar char="§"/>
            </a:pPr>
            <a:r>
              <a:rPr lang="en-GB" sz="2000" kern="0" dirty="0"/>
              <a:t>Websites and mobile apps</a:t>
            </a:r>
          </a:p>
          <a:p>
            <a:pPr marL="708660" lvl="2" indent="-342900">
              <a:buClr>
                <a:schemeClr val="tx1"/>
              </a:buClr>
              <a:buFont typeface="Wingdings" panose="05000000000000000000" pitchFamily="2" charset="2"/>
              <a:buChar char="§"/>
            </a:pPr>
            <a:r>
              <a:rPr lang="en-GB" sz="2000" kern="0" dirty="0"/>
              <a:t>Video</a:t>
            </a:r>
          </a:p>
          <a:p>
            <a:pPr marL="708660" lvl="2" indent="-342900">
              <a:buClr>
                <a:schemeClr val="tx1"/>
              </a:buClr>
              <a:buFont typeface="Wingdings" panose="05000000000000000000" pitchFamily="2" charset="2"/>
              <a:buChar char="§"/>
            </a:pPr>
            <a:r>
              <a:rPr lang="en-GB" sz="2000" kern="0" dirty="0"/>
              <a:t>Electronic documents</a:t>
            </a:r>
          </a:p>
          <a:p>
            <a:pPr marL="708660" lvl="2" indent="-342900">
              <a:buClr>
                <a:schemeClr val="tx1"/>
              </a:buClr>
              <a:buFont typeface="Wingdings" panose="05000000000000000000" pitchFamily="2" charset="2"/>
              <a:buChar char="§"/>
            </a:pPr>
            <a:r>
              <a:rPr lang="en-GB" sz="2000" kern="0" dirty="0"/>
              <a:t>Kiosks (information and transactional)</a:t>
            </a:r>
          </a:p>
          <a:p>
            <a:pPr marL="708660" lvl="2" indent="-342900">
              <a:buClr>
                <a:schemeClr val="tx1"/>
              </a:buClr>
              <a:buFont typeface="Wingdings" panose="05000000000000000000" pitchFamily="2" charset="2"/>
              <a:buChar char="§"/>
            </a:pPr>
            <a:r>
              <a:rPr lang="en-GB" sz="2000" kern="0" dirty="0"/>
              <a:t>Telehealth services</a:t>
            </a:r>
          </a:p>
          <a:p>
            <a:pPr marL="708660" lvl="2" indent="-342900">
              <a:buClr>
                <a:schemeClr val="tx1"/>
              </a:buClr>
              <a:buFont typeface="Wingdings" panose="05000000000000000000" pitchFamily="2" charset="2"/>
              <a:buChar char="§"/>
            </a:pPr>
            <a:r>
              <a:rPr lang="en-GB" sz="2000" kern="0" dirty="0"/>
              <a:t>Decision support tools</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81176188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D46FF-FE0D-FCB0-098F-81EAE0C150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7707F1-6592-4395-3AEF-170FF0A9DE47}"/>
              </a:ext>
            </a:extLst>
          </p:cNvPr>
          <p:cNvSpPr>
            <a:spLocks noGrp="1"/>
          </p:cNvSpPr>
          <p:nvPr>
            <p:ph type="title"/>
          </p:nvPr>
        </p:nvSpPr>
        <p:spPr/>
        <p:txBody>
          <a:bodyPr>
            <a:noAutofit/>
          </a:bodyPr>
          <a:lstStyle/>
          <a:p>
            <a:r>
              <a:rPr lang="en-GB" sz="4800" dirty="0"/>
              <a:t>Digital accessibility requirements</a:t>
            </a:r>
          </a:p>
        </p:txBody>
      </p:sp>
      <p:sp>
        <p:nvSpPr>
          <p:cNvPr id="5" name="Content Placeholder 4">
            <a:extLst>
              <a:ext uri="{FF2B5EF4-FFF2-40B4-BE49-F238E27FC236}">
                <a16:creationId xmlns:a16="http://schemas.microsoft.com/office/drawing/2014/main" id="{4A5B86EB-6622-AF04-71D1-54D93FA48A17}"/>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i="1" kern="0" dirty="0"/>
              <a:t>§ 92.204 </a:t>
            </a:r>
            <a:r>
              <a:rPr lang="en-US" sz="2000" i="1" kern="0" dirty="0"/>
              <a:t>Accessibility of Information and Communication Technology for Individuals With Disabilities</a:t>
            </a:r>
            <a:r>
              <a:rPr lang="en-US" sz="2000" kern="0" dirty="0"/>
              <a:t> provides two key requirements:</a:t>
            </a:r>
          </a:p>
          <a:p>
            <a:pPr marL="822960" lvl="2" indent="-457200">
              <a:buClr>
                <a:schemeClr val="tx1"/>
              </a:buClr>
              <a:buFont typeface="+mj-lt"/>
              <a:buAutoNum type="arabicPeriod"/>
            </a:pPr>
            <a:r>
              <a:rPr lang="en-US" sz="2000" kern="0" dirty="0"/>
              <a:t>Health programs and activities provided through </a:t>
            </a:r>
            <a:r>
              <a:rPr lang="en-US" sz="2000" b="1" kern="0" dirty="0"/>
              <a:t>information and communication technology</a:t>
            </a:r>
            <a:r>
              <a:rPr lang="en-US" sz="2000" kern="0" dirty="0"/>
              <a:t> must be accessible to individuals with disabilities</a:t>
            </a:r>
          </a:p>
          <a:p>
            <a:pPr marL="822960" lvl="2" indent="-457200">
              <a:buClr>
                <a:schemeClr val="tx1"/>
              </a:buClr>
              <a:buFont typeface="+mj-lt"/>
              <a:buAutoNum type="arabicPeriod"/>
            </a:pPr>
            <a:r>
              <a:rPr lang="en-US" sz="2000" kern="0" dirty="0"/>
              <a:t>Health programs and activities provided through </a:t>
            </a:r>
            <a:r>
              <a:rPr lang="en-US" sz="2000" b="1" kern="0" dirty="0"/>
              <a:t>websites and mobile applications</a:t>
            </a:r>
            <a:r>
              <a:rPr lang="en-US" sz="2000" kern="0" dirty="0"/>
              <a:t> must comply with corresponding requirements of section 504 of the Rehabilitation Act</a:t>
            </a:r>
          </a:p>
        </p:txBody>
      </p:sp>
    </p:spTree>
    <p:extLst>
      <p:ext uri="{BB962C8B-B14F-4D97-AF65-F5344CB8AC3E}">
        <p14:creationId xmlns:p14="http://schemas.microsoft.com/office/powerpoint/2010/main" val="3268007474"/>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4C667-2A29-C87C-59D3-0DB68BF15630}"/>
              </a:ext>
            </a:extLst>
          </p:cNvPr>
          <p:cNvSpPr>
            <a:spLocks noGrp="1"/>
          </p:cNvSpPr>
          <p:nvPr>
            <p:ph type="title"/>
          </p:nvPr>
        </p:nvSpPr>
        <p:spPr/>
        <p:txBody>
          <a:bodyPr/>
          <a:lstStyle/>
          <a:p>
            <a:r>
              <a:rPr lang="en-GB" dirty="0"/>
              <a:t>Web and mobile app requirements</a:t>
            </a:r>
            <a:endParaRPr lang="en-US" dirty="0"/>
          </a:p>
        </p:txBody>
      </p:sp>
      <p:sp>
        <p:nvSpPr>
          <p:cNvPr id="3" name="Content Placeholder 2">
            <a:extLst>
              <a:ext uri="{FF2B5EF4-FFF2-40B4-BE49-F238E27FC236}">
                <a16:creationId xmlns:a16="http://schemas.microsoft.com/office/drawing/2014/main" id="{D481998B-DD70-58D5-83C8-898890BC31BD}"/>
              </a:ext>
            </a:extLst>
          </p:cNvPr>
          <p:cNvSpPr>
            <a:spLocks noGrp="1"/>
          </p:cNvSpPr>
          <p:nvPr>
            <p:ph idx="1"/>
          </p:nvPr>
        </p:nvSpPr>
        <p:spPr/>
        <p:txBody>
          <a:bodyPr>
            <a:normAutofit fontScale="92500" lnSpcReduction="20000"/>
          </a:bodyPr>
          <a:lstStyle/>
          <a:p>
            <a:pPr>
              <a:buClr>
                <a:schemeClr val="tx1"/>
              </a:buClr>
            </a:pPr>
            <a:r>
              <a:rPr lang="en-GB" dirty="0"/>
              <a:t>Must meet requirements of </a:t>
            </a:r>
            <a:r>
              <a:rPr lang="en-GB" i="1" dirty="0">
                <a:hlinkClick r:id="rId3"/>
              </a:rPr>
              <a:t>Subpart I Web, Mobile, and Kiosk Accessibility</a:t>
            </a:r>
            <a:r>
              <a:rPr lang="en-GB" dirty="0">
                <a:hlinkClick r:id="rId3"/>
              </a:rPr>
              <a:t> of the Section 504 </a:t>
            </a:r>
            <a:r>
              <a:rPr lang="en-GB" dirty="0" err="1">
                <a:hlinkClick r:id="rId3"/>
              </a:rPr>
              <a:t>Nondiscrimination</a:t>
            </a:r>
            <a:r>
              <a:rPr lang="en-GB" dirty="0">
                <a:hlinkClick r:id="rId3"/>
              </a:rPr>
              <a:t> rule</a:t>
            </a:r>
            <a:endParaRPr lang="en-GB" dirty="0"/>
          </a:p>
          <a:p>
            <a:pPr lvl="1">
              <a:buClr>
                <a:schemeClr val="tx1"/>
              </a:buClr>
              <a:buFont typeface="Wingdings" panose="05000000000000000000" pitchFamily="2" charset="2"/>
              <a:buChar char="§"/>
            </a:pPr>
            <a:r>
              <a:rPr lang="en-GB" dirty="0"/>
              <a:t>This means </a:t>
            </a:r>
            <a:r>
              <a:rPr lang="en-GB" b="1" dirty="0"/>
              <a:t>conforming to WCAG 2.1 Level AA</a:t>
            </a:r>
          </a:p>
          <a:p>
            <a:pPr lvl="1">
              <a:buClr>
                <a:schemeClr val="tx1"/>
              </a:buClr>
              <a:buFont typeface="Wingdings" panose="05000000000000000000" pitchFamily="2" charset="2"/>
              <a:buChar char="§"/>
            </a:pPr>
            <a:r>
              <a:rPr lang="en-US" dirty="0"/>
              <a:t>Technical requirements are harmonized with ADA Title II rule on web content and mobile app accessibility</a:t>
            </a:r>
          </a:p>
          <a:p>
            <a:pPr>
              <a:buClr>
                <a:schemeClr val="tx1"/>
              </a:buClr>
            </a:pPr>
            <a:r>
              <a:rPr lang="en-US" dirty="0"/>
              <a:t>Deadline for conformance is set by size of the covered organization:</a:t>
            </a:r>
          </a:p>
          <a:p>
            <a:pPr lvl="1">
              <a:buClr>
                <a:schemeClr val="tx1"/>
              </a:buClr>
              <a:buFont typeface="Wingdings" panose="05000000000000000000" pitchFamily="2" charset="2"/>
              <a:buChar char="§"/>
            </a:pPr>
            <a:r>
              <a:rPr lang="en-US" dirty="0"/>
              <a:t>May 11 2026 for organizations with 15 or more employees</a:t>
            </a:r>
          </a:p>
          <a:p>
            <a:pPr lvl="1">
              <a:buClr>
                <a:schemeClr val="tx1"/>
              </a:buClr>
              <a:buFont typeface="Wingdings" panose="05000000000000000000" pitchFamily="2" charset="2"/>
              <a:buChar char="§"/>
            </a:pPr>
            <a:r>
              <a:rPr lang="en-US" dirty="0"/>
              <a:t>May 10 2027 for smaller organizations.</a:t>
            </a:r>
          </a:p>
        </p:txBody>
      </p:sp>
    </p:spTree>
    <p:extLst>
      <p:ext uri="{BB962C8B-B14F-4D97-AF65-F5344CB8AC3E}">
        <p14:creationId xmlns:p14="http://schemas.microsoft.com/office/powerpoint/2010/main" val="5772489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8EB74-3F4F-B68C-4BF8-CC213D8AD1D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CF2A82D-FBD3-8CBE-B294-5DF6FE316FCB}"/>
              </a:ext>
            </a:extLst>
          </p:cNvPr>
          <p:cNvSpPr>
            <a:spLocks noGrp="1"/>
          </p:cNvSpPr>
          <p:nvPr>
            <p:ph type="title"/>
          </p:nvPr>
        </p:nvSpPr>
        <p:spPr/>
        <p:txBody>
          <a:bodyPr>
            <a:noAutofit/>
          </a:bodyPr>
          <a:lstStyle/>
          <a:p>
            <a:r>
              <a:rPr lang="en-GB" sz="4800" dirty="0"/>
              <a:t>Exceptions to ICT accessibility requirements</a:t>
            </a:r>
          </a:p>
        </p:txBody>
      </p:sp>
      <p:sp>
        <p:nvSpPr>
          <p:cNvPr id="5" name="Content Placeholder 4">
            <a:extLst>
              <a:ext uri="{FF2B5EF4-FFF2-40B4-BE49-F238E27FC236}">
                <a16:creationId xmlns:a16="http://schemas.microsoft.com/office/drawing/2014/main" id="{6195950E-4CA3-F29A-EC95-84EC883C457F}"/>
              </a:ext>
            </a:extLst>
          </p:cNvPr>
          <p:cNvSpPr>
            <a:spLocks noGrp="1"/>
          </p:cNvSpPr>
          <p:nvPr>
            <p:ph idx="1"/>
          </p:nvPr>
        </p:nvSpPr>
        <p:spPr>
          <a:xfrm>
            <a:off x="1066800" y="1951463"/>
            <a:ext cx="10058400" cy="4541412"/>
          </a:xfrm>
        </p:spPr>
        <p:txBody>
          <a:bodyPr>
            <a:normAutofit fontScale="92500" lnSpcReduction="20000"/>
          </a:bodyPr>
          <a:lstStyle/>
          <a:p>
            <a:pPr marL="457200" lvl="1" indent="-457200">
              <a:buClr>
                <a:schemeClr val="tx1"/>
              </a:buClr>
              <a:buFont typeface="+mj-lt"/>
              <a:buAutoNum type="arabicPeriod"/>
            </a:pPr>
            <a:r>
              <a:rPr lang="en-GB" sz="2000" kern="0" dirty="0"/>
              <a:t>Undue burden (financial or administrative)</a:t>
            </a:r>
          </a:p>
          <a:p>
            <a:pPr marL="457200" lvl="1" indent="-457200">
              <a:buClr>
                <a:schemeClr val="tx1"/>
              </a:buClr>
              <a:buFont typeface="+mj-lt"/>
              <a:buAutoNum type="arabicPeriod"/>
            </a:pPr>
            <a:r>
              <a:rPr lang="en-GB" sz="2000" kern="0" dirty="0"/>
              <a:t>Fundamental alteration</a:t>
            </a:r>
          </a:p>
          <a:p>
            <a:pPr marL="457200" lvl="1" indent="-457200">
              <a:buClr>
                <a:schemeClr val="tx1"/>
              </a:buClr>
              <a:buFont typeface="+mj-lt"/>
              <a:buAutoNum type="arabicPeriod"/>
            </a:pPr>
            <a:r>
              <a:rPr lang="en-GB" sz="2000" kern="0" dirty="0"/>
              <a:t>The exemptions defined in the Section 504 rule (which are the same as for ADA Title II): </a:t>
            </a:r>
          </a:p>
          <a:p>
            <a:pPr marL="822960" lvl="2" indent="-457200">
              <a:buClr>
                <a:schemeClr val="tx1"/>
              </a:buClr>
              <a:buFont typeface="Wingdings" panose="05000000000000000000" pitchFamily="2" charset="2"/>
              <a:buChar char="§"/>
            </a:pPr>
            <a:r>
              <a:rPr lang="en-GB" sz="2000" kern="0" dirty="0"/>
              <a:t>Archived web content, pre-existing documents, content posted by a third party, individual password-protected documents, pre-existing social media content</a:t>
            </a:r>
          </a:p>
          <a:p>
            <a:pPr marL="822960" lvl="2" indent="-457200">
              <a:buClr>
                <a:schemeClr val="tx1"/>
              </a:buClr>
              <a:buFont typeface="Wingdings" panose="05000000000000000000" pitchFamily="2" charset="2"/>
              <a:buChar char="§"/>
            </a:pPr>
            <a:r>
              <a:rPr lang="en-GB" sz="2000" kern="0" dirty="0"/>
              <a:t>When a conforming alternative version is available</a:t>
            </a:r>
          </a:p>
          <a:p>
            <a:pPr marL="822960" lvl="2" indent="-457200">
              <a:buClr>
                <a:schemeClr val="tx1"/>
              </a:buClr>
              <a:buFont typeface="Wingdings" panose="05000000000000000000" pitchFamily="2" charset="2"/>
              <a:buChar char="§"/>
            </a:pPr>
            <a:r>
              <a:rPr lang="en-GB" sz="2000" kern="0" dirty="0"/>
              <a:t>When non-conformance has “minimal impact” on access</a:t>
            </a:r>
          </a:p>
          <a:p>
            <a:pPr marL="457200" lvl="1" indent="-457200">
              <a:buClr>
                <a:schemeClr val="tx1"/>
              </a:buClr>
              <a:buFont typeface="Wingdings" panose="05000000000000000000" pitchFamily="2" charset="2"/>
              <a:buChar char="§"/>
            </a:pPr>
            <a:r>
              <a:rPr lang="en-GB" sz="2000" b="1" kern="0" dirty="0"/>
              <a:t>Claiming exceptions doesn’t mean it’s okay to do nothing</a:t>
            </a:r>
            <a:r>
              <a:rPr lang="en-GB" sz="2000" kern="0" dirty="0"/>
              <a:t>! Organizations must still justify the exception and take all action possible to improve access to programs or services for people with disabilities</a:t>
            </a:r>
            <a:endParaRPr lang="en-US" sz="2000" kern="0" dirty="0"/>
          </a:p>
        </p:txBody>
      </p:sp>
    </p:spTree>
    <p:extLst>
      <p:ext uri="{BB962C8B-B14F-4D97-AF65-F5344CB8AC3E}">
        <p14:creationId xmlns:p14="http://schemas.microsoft.com/office/powerpoint/2010/main" val="14950190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50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8FF78-4087-0B31-8AA2-55366B44259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C35753C-E654-8BF4-DEF1-715C45821CB0}"/>
              </a:ext>
            </a:extLst>
          </p:cNvPr>
          <p:cNvSpPr>
            <a:spLocks noGrp="1"/>
          </p:cNvSpPr>
          <p:nvPr>
            <p:ph type="title"/>
          </p:nvPr>
        </p:nvSpPr>
        <p:spPr/>
        <p:txBody>
          <a:bodyPr>
            <a:noAutofit/>
          </a:bodyPr>
          <a:lstStyle/>
          <a:p>
            <a:r>
              <a:rPr lang="en-GB" sz="4800" dirty="0"/>
              <a:t>Kiosk requirements</a:t>
            </a:r>
          </a:p>
        </p:txBody>
      </p:sp>
      <p:sp>
        <p:nvSpPr>
          <p:cNvPr id="5" name="Content Placeholder 4">
            <a:extLst>
              <a:ext uri="{FF2B5EF4-FFF2-40B4-BE49-F238E27FC236}">
                <a16:creationId xmlns:a16="http://schemas.microsoft.com/office/drawing/2014/main" id="{06E4FB47-834B-052D-9C2E-4A7AC62F2DD6}"/>
              </a:ext>
            </a:extLst>
          </p:cNvPr>
          <p:cNvSpPr>
            <a:spLocks noGrp="1"/>
          </p:cNvSpPr>
          <p:nvPr>
            <p:ph idx="1"/>
          </p:nvPr>
        </p:nvSpPr>
        <p:spPr>
          <a:xfrm>
            <a:off x="1066800" y="2254827"/>
            <a:ext cx="10058400" cy="4238048"/>
          </a:xfrm>
        </p:spPr>
        <p:txBody>
          <a:bodyPr>
            <a:normAutofit fontScale="92500" lnSpcReduction="10000"/>
          </a:bodyPr>
          <a:lstStyle/>
          <a:p>
            <a:pPr marL="342900" lvl="1" indent="-342900">
              <a:buClr>
                <a:schemeClr val="tx1"/>
              </a:buClr>
              <a:buFont typeface="Wingdings" panose="05000000000000000000" pitchFamily="2" charset="2"/>
              <a:buChar char="§"/>
            </a:pPr>
            <a:r>
              <a:rPr lang="en-GB" sz="2000" kern="0" dirty="0"/>
              <a:t>The Section 504 HHS rule states, in </a:t>
            </a:r>
            <a:r>
              <a:rPr lang="en-GB" sz="2000" i="1" kern="0" dirty="0">
                <a:hlinkClick r:id="rId3"/>
              </a:rPr>
              <a:t>§ 84.83 Accessibility of kiosks</a:t>
            </a:r>
            <a:r>
              <a:rPr lang="en-GB" sz="2000" kern="0" dirty="0"/>
              <a:t>:</a:t>
            </a:r>
          </a:p>
          <a:p>
            <a:pPr marL="708660" lvl="2" indent="-342900">
              <a:buClr>
                <a:schemeClr val="tx1"/>
              </a:buClr>
              <a:buFont typeface="Wingdings" panose="05000000000000000000" pitchFamily="2" charset="2"/>
              <a:buChar char="§"/>
            </a:pPr>
            <a:r>
              <a:rPr lang="en-US" sz="2000" kern="0" dirty="0"/>
              <a:t>“No qualified individual with a disability shall, on the basis of disability, be excluded from participation in, be denied the benefits of, or otherwise be subjected to discrimination under any program or activity of a recipient provided through kiosks.</a:t>
            </a:r>
            <a:r>
              <a:rPr lang="en-GB" sz="2000" kern="0" dirty="0"/>
              <a:t>”</a:t>
            </a:r>
          </a:p>
          <a:p>
            <a:pPr marL="342900" lvl="1" indent="-342900">
              <a:buClr>
                <a:schemeClr val="tx1"/>
              </a:buClr>
              <a:buFont typeface="Wingdings" panose="05000000000000000000" pitchFamily="2" charset="2"/>
              <a:buChar char="§"/>
            </a:pPr>
            <a:r>
              <a:rPr lang="en-GB" sz="2000" kern="0" dirty="0"/>
              <a:t>New U.S. technical accessibility requirements for kiosks are unlikely to be forthcoming soon</a:t>
            </a:r>
          </a:p>
          <a:p>
            <a:pPr marL="342900" lvl="1" indent="-342900">
              <a:buClr>
                <a:schemeClr val="tx1"/>
              </a:buClr>
              <a:buFont typeface="Wingdings" panose="05000000000000000000" pitchFamily="2" charset="2"/>
              <a:buChar char="§"/>
            </a:pPr>
            <a:r>
              <a:rPr lang="en-GB" sz="2000" kern="0" dirty="0"/>
              <a:t>Best practice for kiosk accessibility is to take steps to ensure disabled people can use them independently and without loss of privacy:</a:t>
            </a:r>
          </a:p>
          <a:p>
            <a:pPr marL="708660" lvl="2" indent="-342900">
              <a:buClr>
                <a:schemeClr val="tx1"/>
              </a:buClr>
              <a:buFont typeface="Wingdings" panose="05000000000000000000" pitchFamily="2" charset="2"/>
              <a:buChar char="§"/>
            </a:pPr>
            <a:r>
              <a:rPr lang="en-GB" sz="2000" kern="0" dirty="0"/>
              <a:t>Follow hardware and software accessibility guidance provided in standards such as Section 508, ADA Accessibility Standards and EN 301 549</a:t>
            </a:r>
            <a:endParaRPr lang="en-GB" sz="2000" dirty="0"/>
          </a:p>
        </p:txBody>
      </p:sp>
    </p:spTree>
    <p:extLst>
      <p:ext uri="{BB962C8B-B14F-4D97-AF65-F5344CB8AC3E}">
        <p14:creationId xmlns:p14="http://schemas.microsoft.com/office/powerpoint/2010/main" val="15185630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BB0E5-ABB3-EBB5-C8B8-458718F5EF7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AF208AD-B43B-D962-93D0-DC845E2AEFCE}"/>
              </a:ext>
            </a:extLst>
          </p:cNvPr>
          <p:cNvSpPr>
            <a:spLocks noGrp="1"/>
          </p:cNvSpPr>
          <p:nvPr>
            <p:ph type="title"/>
          </p:nvPr>
        </p:nvSpPr>
        <p:spPr/>
        <p:txBody>
          <a:bodyPr>
            <a:noAutofit/>
          </a:bodyPr>
          <a:lstStyle/>
          <a:p>
            <a:r>
              <a:rPr lang="en-GB" sz="4800" dirty="0"/>
              <a:t>Other applicable requirements</a:t>
            </a:r>
          </a:p>
        </p:txBody>
      </p:sp>
      <p:sp>
        <p:nvSpPr>
          <p:cNvPr id="5" name="Content Placeholder 4">
            <a:extLst>
              <a:ext uri="{FF2B5EF4-FFF2-40B4-BE49-F238E27FC236}">
                <a16:creationId xmlns:a16="http://schemas.microsoft.com/office/drawing/2014/main" id="{6551235D-46CB-BB9C-ADB2-E943439B933B}"/>
              </a:ext>
            </a:extLst>
          </p:cNvPr>
          <p:cNvSpPr>
            <a:spLocks noGrp="1"/>
          </p:cNvSpPr>
          <p:nvPr>
            <p:ph idx="1"/>
          </p:nvPr>
        </p:nvSpPr>
        <p:spPr>
          <a:xfrm>
            <a:off x="1066800" y="2073499"/>
            <a:ext cx="10058400" cy="4547638"/>
          </a:xfrm>
        </p:spPr>
        <p:txBody>
          <a:bodyPr>
            <a:normAutofit fontScale="92500" lnSpcReduction="20000"/>
          </a:bodyPr>
          <a:lstStyle/>
          <a:p>
            <a:pPr marL="342900" lvl="1" indent="-342900">
              <a:buClr>
                <a:schemeClr val="tx1"/>
              </a:buClr>
              <a:buFont typeface="Wingdings" panose="05000000000000000000" pitchFamily="2" charset="2"/>
              <a:buChar char="§"/>
            </a:pPr>
            <a:r>
              <a:rPr lang="en-GB" sz="2000" kern="0" dirty="0"/>
              <a:t>Digital accessibility may influence organizational requirements relating to:</a:t>
            </a:r>
          </a:p>
          <a:p>
            <a:pPr marL="708660" lvl="2" indent="-342900">
              <a:buClr>
                <a:schemeClr val="tx1"/>
              </a:buClr>
              <a:buFont typeface="Wingdings" panose="05000000000000000000" pitchFamily="2" charset="2"/>
              <a:buChar char="§"/>
            </a:pPr>
            <a:r>
              <a:rPr lang="en-GB" sz="2000" kern="0" dirty="0"/>
              <a:t>Duties of an organization’s Section 1557 coordinator (</a:t>
            </a:r>
            <a:r>
              <a:rPr lang="en-GB" sz="2000" i="1" kern="0" dirty="0"/>
              <a:t>§ 92.7</a:t>
            </a:r>
            <a:r>
              <a:rPr lang="en-GB" sz="2000" kern="0" dirty="0"/>
              <a:t>)</a:t>
            </a:r>
          </a:p>
          <a:p>
            <a:pPr marL="708660" lvl="2" indent="-342900">
              <a:buClr>
                <a:schemeClr val="tx1"/>
              </a:buClr>
              <a:buFont typeface="Wingdings" panose="05000000000000000000" pitchFamily="2" charset="2"/>
              <a:buChar char="§"/>
            </a:pPr>
            <a:r>
              <a:rPr lang="en-GB" sz="2000" kern="0" dirty="0"/>
              <a:t>Policies and procedures </a:t>
            </a:r>
            <a:r>
              <a:rPr lang="en-GB" sz="2000" i="1" kern="0" dirty="0"/>
              <a:t>(§ 92.8</a:t>
            </a:r>
            <a:r>
              <a:rPr lang="en-GB" sz="2000" kern="0" dirty="0"/>
              <a:t>)</a:t>
            </a:r>
          </a:p>
          <a:p>
            <a:pPr marL="1074420" lvl="3" indent="-342900">
              <a:buClr>
                <a:schemeClr val="tx1"/>
              </a:buClr>
              <a:buFont typeface="Wingdings" panose="05000000000000000000" pitchFamily="2" charset="2"/>
              <a:buChar char="§"/>
            </a:pPr>
            <a:r>
              <a:rPr lang="en-GB" sz="2000" kern="0" dirty="0"/>
              <a:t>Non-discrimination policy</a:t>
            </a:r>
          </a:p>
          <a:p>
            <a:pPr marL="1074420" lvl="3" indent="-342900">
              <a:buClr>
                <a:schemeClr val="tx1"/>
              </a:buClr>
              <a:buFont typeface="Wingdings" panose="05000000000000000000" pitchFamily="2" charset="2"/>
              <a:buChar char="§"/>
            </a:pPr>
            <a:r>
              <a:rPr lang="en-GB" sz="2000" kern="0" dirty="0"/>
              <a:t>Grievance procedure</a:t>
            </a:r>
          </a:p>
          <a:p>
            <a:pPr marL="1074420" lvl="3" indent="-342900">
              <a:buClr>
                <a:schemeClr val="tx1"/>
              </a:buClr>
              <a:buFont typeface="Wingdings" panose="05000000000000000000" pitchFamily="2" charset="2"/>
              <a:buChar char="§"/>
            </a:pPr>
            <a:r>
              <a:rPr lang="en-GB" sz="2000" kern="0" dirty="0"/>
              <a:t>Effective communication procedure</a:t>
            </a:r>
          </a:p>
          <a:p>
            <a:pPr marL="708660" lvl="2" indent="-342900">
              <a:buClr>
                <a:schemeClr val="tx1"/>
              </a:buClr>
              <a:buFont typeface="Wingdings" panose="05000000000000000000" pitchFamily="2" charset="2"/>
              <a:buChar char="§"/>
            </a:pPr>
            <a:r>
              <a:rPr lang="en-GB" sz="2000" kern="0" dirty="0"/>
              <a:t>Staff training (</a:t>
            </a:r>
            <a:r>
              <a:rPr lang="en-GB" sz="2000" i="1" kern="0" dirty="0"/>
              <a:t>§ 92.9</a:t>
            </a:r>
            <a:r>
              <a:rPr lang="en-GB" sz="2000" kern="0" dirty="0"/>
              <a:t>)</a:t>
            </a:r>
          </a:p>
          <a:p>
            <a:pPr marL="708660" lvl="2" indent="-342900">
              <a:buClr>
                <a:schemeClr val="tx1"/>
              </a:buClr>
              <a:buFont typeface="Wingdings" panose="05000000000000000000" pitchFamily="2" charset="2"/>
              <a:buChar char="§"/>
            </a:pPr>
            <a:r>
              <a:rPr lang="en-GB" sz="2000" kern="0" dirty="0"/>
              <a:t>Providing a notice of non-discrimination on a health program or activity website (</a:t>
            </a:r>
            <a:r>
              <a:rPr lang="en-GB" sz="2000" i="1" kern="0" dirty="0"/>
              <a:t>§ 92.10</a:t>
            </a:r>
            <a:r>
              <a:rPr lang="en-GB" sz="2000" kern="0" dirty="0"/>
              <a:t>)</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117431479"/>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B8054-EF26-88F2-10B8-854FF1FBF0E2}"/>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4080F321-8ECF-4A95-BC64-319659F2006F}"/>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1C060F59-2C6B-2923-B707-345F4E4C460E}"/>
              </a:ext>
            </a:extLst>
          </p:cNvPr>
          <p:cNvSpPr>
            <a:spLocks noGrp="1"/>
          </p:cNvSpPr>
          <p:nvPr>
            <p:ph type="title"/>
          </p:nvPr>
        </p:nvSpPr>
        <p:spPr/>
        <p:txBody>
          <a:bodyPr/>
          <a:lstStyle/>
          <a:p>
            <a:r>
              <a:rPr lang="en-GB" sz="6000" dirty="0"/>
              <a:t>Strategies for meeting Section 1557 requirements</a:t>
            </a:r>
            <a:endParaRPr lang="en-US" sz="6000" dirty="0"/>
          </a:p>
        </p:txBody>
      </p:sp>
    </p:spTree>
    <p:extLst>
      <p:ext uri="{BB962C8B-B14F-4D97-AF65-F5344CB8AC3E}">
        <p14:creationId xmlns:p14="http://schemas.microsoft.com/office/powerpoint/2010/main" val="94010121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EEC19-F075-9AE3-19F6-464AE5123C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42F0132-D94C-4CAA-35D7-EEC8A048B9C7}"/>
              </a:ext>
            </a:extLst>
          </p:cNvPr>
          <p:cNvSpPr>
            <a:spLocks noGrp="1"/>
          </p:cNvSpPr>
          <p:nvPr>
            <p:ph type="title"/>
          </p:nvPr>
        </p:nvSpPr>
        <p:spPr/>
        <p:txBody>
          <a:bodyPr>
            <a:noAutofit/>
          </a:bodyPr>
          <a:lstStyle/>
          <a:p>
            <a:r>
              <a:rPr lang="en-GB" sz="4800" dirty="0"/>
              <a:t>1 Address existing digital accessibility barriers</a:t>
            </a:r>
          </a:p>
        </p:txBody>
      </p:sp>
      <p:sp>
        <p:nvSpPr>
          <p:cNvPr id="5" name="Content Placeholder 4">
            <a:extLst>
              <a:ext uri="{FF2B5EF4-FFF2-40B4-BE49-F238E27FC236}">
                <a16:creationId xmlns:a16="http://schemas.microsoft.com/office/drawing/2014/main" id="{4B06EBDE-26D5-17A7-3C71-2B3AE9FC2EF8}"/>
              </a:ext>
            </a:extLst>
          </p:cNvPr>
          <p:cNvSpPr>
            <a:spLocks noGrp="1"/>
          </p:cNvSpPr>
          <p:nvPr>
            <p:ph idx="1"/>
          </p:nvPr>
        </p:nvSpPr>
        <p:spPr>
          <a:xfrm>
            <a:off x="1066799" y="2254827"/>
            <a:ext cx="10193383" cy="4341916"/>
          </a:xfrm>
        </p:spPr>
        <p:txBody>
          <a:bodyPr>
            <a:normAutofit/>
          </a:bodyPr>
          <a:lstStyle/>
          <a:p>
            <a:pPr marL="342900" lvl="1" indent="-342900">
              <a:buClr>
                <a:schemeClr val="tx1"/>
              </a:buClr>
              <a:buFont typeface="Wingdings" panose="05000000000000000000" pitchFamily="2" charset="2"/>
              <a:buChar char="§"/>
            </a:pPr>
            <a:r>
              <a:rPr lang="en-GB" sz="2000" kern="0" dirty="0"/>
              <a:t>Inventory existing digital resources to establish what’s in scope</a:t>
            </a:r>
          </a:p>
          <a:p>
            <a:pPr marL="342900" lvl="1" indent="-342900">
              <a:buClr>
                <a:schemeClr val="tx1"/>
              </a:buClr>
              <a:buFont typeface="Wingdings" panose="05000000000000000000" pitchFamily="2" charset="2"/>
              <a:buChar char="§"/>
            </a:pPr>
            <a:r>
              <a:rPr lang="en-GB" sz="2000" kern="0" dirty="0"/>
              <a:t>Audit existing resources to identify barriers</a:t>
            </a:r>
          </a:p>
          <a:p>
            <a:pPr marL="342900" lvl="1" indent="-342900">
              <a:buClr>
                <a:schemeClr val="tx1"/>
              </a:buClr>
              <a:buFont typeface="Wingdings" panose="05000000000000000000" pitchFamily="2" charset="2"/>
              <a:buChar char="§"/>
            </a:pPr>
            <a:r>
              <a:rPr lang="en-GB" sz="2000" kern="0" dirty="0"/>
              <a:t>Prioritize remediation efforts</a:t>
            </a:r>
          </a:p>
          <a:p>
            <a:pPr marL="342900" lvl="1" indent="-342900">
              <a:buClr>
                <a:schemeClr val="tx1"/>
              </a:buClr>
              <a:buFont typeface="Wingdings" panose="05000000000000000000" pitchFamily="2" charset="2"/>
              <a:buChar char="§"/>
            </a:pPr>
            <a:r>
              <a:rPr lang="en-GB" sz="2000" kern="0" dirty="0"/>
              <a:t>Support people affected by known barriers while they’re being fixed</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401992293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F40CC-882D-89AD-235D-F81A1B71A89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22D6C6E-201E-9D63-7BE1-B78DF05EDC65}"/>
              </a:ext>
            </a:extLst>
          </p:cNvPr>
          <p:cNvSpPr>
            <a:spLocks noGrp="1"/>
          </p:cNvSpPr>
          <p:nvPr>
            <p:ph type="title"/>
          </p:nvPr>
        </p:nvSpPr>
        <p:spPr/>
        <p:txBody>
          <a:bodyPr>
            <a:noAutofit/>
          </a:bodyPr>
          <a:lstStyle/>
          <a:p>
            <a:r>
              <a:rPr lang="en-GB" sz="4800" dirty="0"/>
              <a:t>2 Build capacity to provide accessible digital resources</a:t>
            </a:r>
          </a:p>
        </p:txBody>
      </p:sp>
      <p:sp>
        <p:nvSpPr>
          <p:cNvPr id="5" name="Content Placeholder 4">
            <a:extLst>
              <a:ext uri="{FF2B5EF4-FFF2-40B4-BE49-F238E27FC236}">
                <a16:creationId xmlns:a16="http://schemas.microsoft.com/office/drawing/2014/main" id="{05B53A3B-B8AE-F0A6-0BAE-446BDBF3546D}"/>
              </a:ext>
            </a:extLst>
          </p:cNvPr>
          <p:cNvSpPr>
            <a:spLocks noGrp="1"/>
          </p:cNvSpPr>
          <p:nvPr>
            <p:ph idx="1"/>
          </p:nvPr>
        </p:nvSpPr>
        <p:spPr>
          <a:xfrm>
            <a:off x="1066799" y="2254827"/>
            <a:ext cx="10193383" cy="4341916"/>
          </a:xfrm>
        </p:spPr>
        <p:txBody>
          <a:bodyPr>
            <a:normAutofit/>
          </a:bodyPr>
          <a:lstStyle/>
          <a:p>
            <a:pPr marL="342900" lvl="1" indent="-342900">
              <a:buClr>
                <a:schemeClr val="tx1"/>
              </a:buClr>
              <a:buFont typeface="Wingdings" panose="05000000000000000000" pitchFamily="2" charset="2"/>
              <a:buChar char="§"/>
            </a:pPr>
            <a:r>
              <a:rPr lang="en-GB" sz="2000" kern="0" dirty="0"/>
              <a:t>Provide digital content creators with role-based accessibility training</a:t>
            </a:r>
          </a:p>
          <a:p>
            <a:pPr marL="342900" lvl="1" indent="-342900">
              <a:buClr>
                <a:schemeClr val="tx1"/>
              </a:buClr>
              <a:buFont typeface="Wingdings" panose="05000000000000000000" pitchFamily="2" charset="2"/>
              <a:buChar char="§"/>
            </a:pPr>
            <a:r>
              <a:rPr lang="en-GB" sz="2000" kern="0" dirty="0"/>
              <a:t>Integrate accessibility into processes for creating new digital resources</a:t>
            </a:r>
          </a:p>
          <a:p>
            <a:pPr marL="342900" lvl="1" indent="-342900">
              <a:buClr>
                <a:schemeClr val="tx1"/>
              </a:buClr>
              <a:buFont typeface="Wingdings" panose="05000000000000000000" pitchFamily="2" charset="2"/>
              <a:buChar char="§"/>
            </a:pPr>
            <a:r>
              <a:rPr lang="en-GB" sz="2000" kern="0" dirty="0"/>
              <a:t>Invest in and make use of automated testing and scanning tools</a:t>
            </a:r>
          </a:p>
          <a:p>
            <a:pPr marL="342900" lvl="1" indent="-342900">
              <a:buClr>
                <a:schemeClr val="tx1"/>
              </a:buClr>
              <a:buFont typeface="Wingdings" panose="05000000000000000000" pitchFamily="2" charset="2"/>
              <a:buChar char="§"/>
            </a:pPr>
            <a:r>
              <a:rPr lang="en-GB" sz="2000" kern="0" dirty="0"/>
              <a:t>Include people with disabilities in user research – to define product requirements and to evaluate resources in development</a:t>
            </a:r>
          </a:p>
          <a:p>
            <a:pPr marL="342900" lvl="1" indent="-342900">
              <a:buClr>
                <a:schemeClr val="tx1"/>
              </a:buClr>
              <a:buFont typeface="Wingdings" panose="05000000000000000000" pitchFamily="2" charset="2"/>
              <a:buChar char="§"/>
            </a:pPr>
            <a:r>
              <a:rPr lang="en-GB" sz="2000" kern="0" dirty="0"/>
              <a:t>Include accessibility in procurement processes for third-party digital resources</a:t>
            </a:r>
          </a:p>
          <a:p>
            <a:pPr marL="0" lvl="1" indent="0">
              <a:buClr>
                <a:schemeClr val="tx1"/>
              </a:buClr>
              <a:buNone/>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33196224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Conclusion</a:t>
            </a:r>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dirty="0"/>
              <a:t>Section 1557 of the Affordable Care Act is a nondiscrimination rule that provides healthcare providers with requirements for (among many other things) disability inclusion, including digital accessibility</a:t>
            </a:r>
          </a:p>
          <a:p>
            <a:pPr marL="342900" indent="-342900">
              <a:buFont typeface="Arial" panose="020B0604020202020204" pitchFamily="34" charset="0"/>
              <a:buChar char="•"/>
            </a:pPr>
            <a:r>
              <a:rPr lang="en-US" dirty="0"/>
              <a:t>Technical requirements for web content and mobile app accessibility requirements are the same as for ADA Title II – WCAG 2.1 Level AA</a:t>
            </a:r>
          </a:p>
          <a:p>
            <a:pPr marL="342900" indent="-342900">
              <a:buFont typeface="Arial" panose="020B0604020202020204" pitchFamily="34" charset="0"/>
              <a:buChar char="•"/>
            </a:pPr>
            <a:r>
              <a:rPr lang="en-US" dirty="0"/>
              <a:t>Implementing a strategy to 1) assess and remediate existing resources and 2) build organizational digital accessibility capacity can help with meeting requirements and providing more accessible healthcare programs and services</a:t>
            </a:r>
          </a:p>
        </p:txBody>
      </p:sp>
    </p:spTree>
    <p:extLst>
      <p:ext uri="{BB962C8B-B14F-4D97-AF65-F5344CB8AC3E}">
        <p14:creationId xmlns:p14="http://schemas.microsoft.com/office/powerpoint/2010/main" val="374912285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of this webinar</a:t>
            </a:r>
          </a:p>
        </p:txBody>
      </p:sp>
      <p:sp>
        <p:nvSpPr>
          <p:cNvPr id="3" name="Content Placeholder 2">
            <a:extLst>
              <a:ext uri="{FF2B5EF4-FFF2-40B4-BE49-F238E27FC236}">
                <a16:creationId xmlns:a16="http://schemas.microsoft.com/office/drawing/2014/main" id="{780186FB-C3C4-49B3-B833-58CA8030487D}"/>
              </a:ext>
            </a:extLst>
          </p:cNvPr>
          <p:cNvSpPr>
            <a:spLocks noGrp="1"/>
          </p:cNvSpPr>
          <p:nvPr>
            <p:ph idx="1"/>
          </p:nvPr>
        </p:nvSpPr>
        <p:spPr>
          <a:xfrm>
            <a:off x="1066799" y="2254827"/>
            <a:ext cx="9176796" cy="3922136"/>
          </a:xfrm>
        </p:spPr>
        <p:txBody>
          <a:bodyPr>
            <a:normAutofit/>
          </a:bodyPr>
          <a:lstStyle/>
          <a:p>
            <a:r>
              <a:rPr lang="en-GB" dirty="0"/>
              <a:t>Reintroducing Section 1557 of the Affordable Care Act (ACA)</a:t>
            </a:r>
          </a:p>
          <a:p>
            <a:pPr lvl="1"/>
            <a:r>
              <a:rPr lang="en-GB" dirty="0"/>
              <a:t>Who’s covered and what are the requirements?</a:t>
            </a:r>
          </a:p>
          <a:p>
            <a:r>
              <a:rPr lang="en-GB" dirty="0"/>
              <a:t>What Section 1557 means for digital accessibility</a:t>
            </a:r>
          </a:p>
          <a:p>
            <a:r>
              <a:rPr lang="en-GB" dirty="0"/>
              <a:t>Strategies for meeting Section 1557 accessibility requirements</a:t>
            </a:r>
          </a:p>
          <a:p>
            <a:endParaRPr lang="en-GB" dirty="0"/>
          </a:p>
        </p:txBody>
      </p:sp>
    </p:spTree>
    <p:extLst>
      <p:ext uri="{BB962C8B-B14F-4D97-AF65-F5344CB8AC3E}">
        <p14:creationId xmlns:p14="http://schemas.microsoft.com/office/powerpoint/2010/main" val="3648776865"/>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A3B5B"/>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48E0838-431D-ED42-973B-2400F03E26B6}"/>
              </a:ext>
            </a:extLst>
          </p:cNvPr>
          <p:cNvSpPr txBox="1">
            <a:spLocks noGrp="1"/>
          </p:cNvSpPr>
          <p:nvPr>
            <p:ph type="title" idx="4294967295"/>
          </p:nvPr>
        </p:nvSpPr>
        <p:spPr>
          <a:xfrm>
            <a:off x="2636200" y="1254444"/>
            <a:ext cx="6919600" cy="19858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spc="-200"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7200" b="1" i="0" u="none" strike="noStrike" kern="1200" cap="none" spc="-20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Questions</a:t>
            </a:r>
          </a:p>
        </p:txBody>
      </p:sp>
      <p:pic>
        <p:nvPicPr>
          <p:cNvPr id="3" name="Graphic 2">
            <a:extLst>
              <a:ext uri="{FF2B5EF4-FFF2-40B4-BE49-F238E27FC236}">
                <a16:creationId xmlns:a16="http://schemas.microsoft.com/office/drawing/2014/main" id="{1D4C300E-A5ED-4842-B7E9-2AC4ADC221A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5457" y="3039753"/>
            <a:ext cx="2881086" cy="2881086"/>
          </a:xfrm>
          <a:prstGeom prst="rect">
            <a:avLst/>
          </a:prstGeom>
        </p:spPr>
      </p:pic>
    </p:spTree>
    <p:extLst>
      <p:ext uri="{BB962C8B-B14F-4D97-AF65-F5344CB8AC3E}">
        <p14:creationId xmlns:p14="http://schemas.microsoft.com/office/powerpoint/2010/main" val="45511366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Disclaimer</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0" indent="0">
              <a:buNone/>
            </a:pPr>
            <a:r>
              <a:rPr lang="en-US" dirty="0">
                <a:solidFill>
                  <a:srgbClr val="1A3B5B"/>
                </a:solidFill>
              </a:rPr>
              <a:t>This presentation has been prepared by Seyfarth Shaw LLP and TPGi for informational purposes only. The material discussed during this webinar should not be construed as legal advice or a legal opinion on any specific facts or circumstances. </a:t>
            </a:r>
          </a:p>
          <a:p>
            <a:pPr marL="0" indent="0">
              <a:buNone/>
            </a:pPr>
            <a:r>
              <a:rPr lang="en-US" dirty="0">
                <a:solidFill>
                  <a:srgbClr val="1A3B5B"/>
                </a:solidFill>
              </a:rPr>
              <a:t>The content is intended for general information purposes only, and you are urged to consult a lawyer concerning your own situation and any specific legal questions you may have.</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94367490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E686CE9B-8A8C-AF32-C190-9B99C0BD8ECA}"/>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4BB088C8-5812-C3ED-0840-9712FAB3657E}"/>
              </a:ext>
            </a:extLst>
          </p:cNvPr>
          <p:cNvSpPr>
            <a:spLocks noGrp="1"/>
          </p:cNvSpPr>
          <p:nvPr>
            <p:ph type="title"/>
          </p:nvPr>
        </p:nvSpPr>
        <p:spPr>
          <a:xfrm>
            <a:off x="5091938" y="2766218"/>
            <a:ext cx="6700011" cy="1325563"/>
          </a:xfrm>
        </p:spPr>
        <p:txBody>
          <a:bodyPr/>
          <a:lstStyle/>
          <a:p>
            <a:r>
              <a:rPr lang="en-GB" dirty="0"/>
              <a:t>Reintroducing Section 1557 of the ACA</a:t>
            </a:r>
            <a:endParaRPr lang="en-US" dirty="0"/>
          </a:p>
        </p:txBody>
      </p:sp>
    </p:spTree>
    <p:extLst>
      <p:ext uri="{BB962C8B-B14F-4D97-AF65-F5344CB8AC3E}">
        <p14:creationId xmlns:p14="http://schemas.microsoft.com/office/powerpoint/2010/main" val="254921283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BEB75-076B-5184-3706-E0380B1144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918003-55A3-AB12-9513-4D83F18F2EC1}"/>
              </a:ext>
            </a:extLst>
          </p:cNvPr>
          <p:cNvSpPr>
            <a:spLocks noGrp="1"/>
          </p:cNvSpPr>
          <p:nvPr>
            <p:ph type="title"/>
          </p:nvPr>
        </p:nvSpPr>
        <p:spPr>
          <a:xfrm>
            <a:off x="1066800" y="365125"/>
            <a:ext cx="10058400" cy="849721"/>
          </a:xfrm>
        </p:spPr>
        <p:txBody>
          <a:bodyPr>
            <a:noAutofit/>
          </a:bodyPr>
          <a:lstStyle/>
          <a:p>
            <a:r>
              <a:rPr lang="en-GB" sz="4800" dirty="0"/>
              <a:t>Reintroducing Section 1557</a:t>
            </a:r>
          </a:p>
        </p:txBody>
      </p:sp>
      <p:sp>
        <p:nvSpPr>
          <p:cNvPr id="5" name="Content Placeholder 4">
            <a:extLst>
              <a:ext uri="{FF2B5EF4-FFF2-40B4-BE49-F238E27FC236}">
                <a16:creationId xmlns:a16="http://schemas.microsoft.com/office/drawing/2014/main" id="{5DA20EF6-EB7D-8830-7894-24BFF1AC63B6}"/>
              </a:ext>
            </a:extLst>
          </p:cNvPr>
          <p:cNvSpPr>
            <a:spLocks noGrp="1"/>
          </p:cNvSpPr>
          <p:nvPr>
            <p:ph idx="1"/>
          </p:nvPr>
        </p:nvSpPr>
        <p:spPr>
          <a:xfrm>
            <a:off x="1066800" y="2455817"/>
            <a:ext cx="10058400" cy="3721146"/>
          </a:xfrm>
        </p:spPr>
        <p:txBody>
          <a:bodyPr>
            <a:normAutofit/>
          </a:bodyPr>
          <a:lstStyle/>
          <a:p>
            <a:pPr marL="342900" lvl="1" indent="-342900">
              <a:buClr>
                <a:schemeClr val="tx1"/>
              </a:buClr>
              <a:buFont typeface="Wingdings" panose="05000000000000000000" pitchFamily="2" charset="2"/>
              <a:buChar char="§"/>
            </a:pPr>
            <a:r>
              <a:rPr lang="en-US" kern="0" dirty="0"/>
              <a:t>Prohibits health programs and activities that receive Federal financial assistance (“</a:t>
            </a:r>
            <a:r>
              <a:rPr lang="en-US" kern="0" dirty="0" err="1"/>
              <a:t>FFA</a:t>
            </a:r>
            <a:r>
              <a:rPr lang="en-US" kern="0" dirty="0"/>
              <a:t>”) (as well as State-based health insurance Exchanges and health programs and activities of the Health and Human Services agency) (“covered entities”) </a:t>
            </a:r>
          </a:p>
          <a:p>
            <a:pPr marL="342900" lvl="1" indent="-342900">
              <a:buClr>
                <a:schemeClr val="tx1"/>
              </a:buClr>
              <a:buFont typeface="Wingdings" panose="05000000000000000000" pitchFamily="2" charset="2"/>
              <a:buChar char="§"/>
            </a:pPr>
            <a:r>
              <a:rPr lang="en-US" kern="0" dirty="0"/>
              <a:t>From discriminating on the basis of race, color, national origin, disability, age, or sex. </a:t>
            </a:r>
          </a:p>
        </p:txBody>
      </p:sp>
    </p:spTree>
    <p:extLst>
      <p:ext uri="{BB962C8B-B14F-4D97-AF65-F5344CB8AC3E}">
        <p14:creationId xmlns:p14="http://schemas.microsoft.com/office/powerpoint/2010/main" val="98976559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BEB75-076B-5184-3706-E0380B1144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918003-55A3-AB12-9513-4D83F18F2EC1}"/>
              </a:ext>
            </a:extLst>
          </p:cNvPr>
          <p:cNvSpPr>
            <a:spLocks noGrp="1"/>
          </p:cNvSpPr>
          <p:nvPr>
            <p:ph type="title"/>
          </p:nvPr>
        </p:nvSpPr>
        <p:spPr>
          <a:xfrm>
            <a:off x="1066800" y="365125"/>
            <a:ext cx="10058400" cy="849721"/>
          </a:xfrm>
        </p:spPr>
        <p:txBody>
          <a:bodyPr>
            <a:noAutofit/>
          </a:bodyPr>
          <a:lstStyle/>
          <a:p>
            <a:r>
              <a:rPr lang="en-GB" sz="4800" dirty="0"/>
              <a:t>Reintroducing Section 1557</a:t>
            </a:r>
          </a:p>
        </p:txBody>
      </p:sp>
      <p:sp>
        <p:nvSpPr>
          <p:cNvPr id="5" name="Content Placeholder 4">
            <a:extLst>
              <a:ext uri="{FF2B5EF4-FFF2-40B4-BE49-F238E27FC236}">
                <a16:creationId xmlns:a16="http://schemas.microsoft.com/office/drawing/2014/main" id="{5DA20EF6-EB7D-8830-7894-24BFF1AC63B6}"/>
              </a:ext>
            </a:extLst>
          </p:cNvPr>
          <p:cNvSpPr>
            <a:spLocks noGrp="1"/>
          </p:cNvSpPr>
          <p:nvPr>
            <p:ph idx="1"/>
          </p:nvPr>
        </p:nvSpPr>
        <p:spPr>
          <a:xfrm>
            <a:off x="1066800" y="1622198"/>
            <a:ext cx="10058400" cy="4870677"/>
          </a:xfrm>
        </p:spPr>
        <p:txBody>
          <a:bodyPr>
            <a:normAutofit fontScale="92500" lnSpcReduction="10000"/>
          </a:bodyPr>
          <a:lstStyle/>
          <a:p>
            <a:pPr marL="342900" lvl="1" indent="-342900">
              <a:buClr>
                <a:schemeClr val="tx1"/>
              </a:buClr>
              <a:buFont typeface="Wingdings" panose="05000000000000000000" pitchFamily="2" charset="2"/>
              <a:buChar char="§"/>
            </a:pPr>
            <a:r>
              <a:rPr lang="en-US" sz="2000" kern="0" dirty="0"/>
              <a:t>2010: President Obama signed the Affordable Care Act (ACA) into law.</a:t>
            </a:r>
          </a:p>
          <a:p>
            <a:pPr marL="342900" lvl="1" indent="-342900">
              <a:buClr>
                <a:schemeClr val="tx1"/>
              </a:buClr>
              <a:buFont typeface="Wingdings" panose="05000000000000000000" pitchFamily="2" charset="2"/>
              <a:buChar char="§"/>
            </a:pPr>
            <a:r>
              <a:rPr lang="en-US" sz="2000" kern="0" dirty="0"/>
              <a:t>2016: HHS originally issued regulations implementing Section 1557 of the ACA. </a:t>
            </a:r>
          </a:p>
          <a:p>
            <a:pPr marL="342900" lvl="1" indent="-342900">
              <a:buClr>
                <a:schemeClr val="tx1"/>
              </a:buClr>
              <a:buFont typeface="Wingdings" panose="05000000000000000000" pitchFamily="2" charset="2"/>
              <a:buChar char="§"/>
            </a:pPr>
            <a:r>
              <a:rPr lang="en-US" sz="2000" kern="0" dirty="0"/>
              <a:t>2019: Trump Administration HHS began process to rescind and replace large portions of the 2016 Rule that the Administration contended exceeded Section </a:t>
            </a:r>
            <a:r>
              <a:rPr lang="en-US" sz="2000" kern="0" dirty="0" err="1"/>
              <a:t>1557’s</a:t>
            </a:r>
            <a:r>
              <a:rPr lang="en-US" sz="2000" kern="0" dirty="0"/>
              <a:t> legislative authority or were unnecessary or duplicative.</a:t>
            </a:r>
          </a:p>
          <a:p>
            <a:pPr marL="342900" lvl="1" indent="-342900">
              <a:buClr>
                <a:schemeClr val="tx1"/>
              </a:buClr>
              <a:buFont typeface="Wingdings" panose="05000000000000000000" pitchFamily="2" charset="2"/>
              <a:buChar char="§"/>
            </a:pPr>
            <a:r>
              <a:rPr lang="en-US" sz="2000" kern="0" dirty="0"/>
              <a:t>June 19, 2020: Trump HHS OCR published the revised Section 1557 final regulations. </a:t>
            </a:r>
          </a:p>
          <a:p>
            <a:pPr marL="342900" lvl="1" indent="-342900">
              <a:buClr>
                <a:schemeClr val="tx1"/>
              </a:buClr>
              <a:buFont typeface="Wingdings" panose="05000000000000000000" pitchFamily="2" charset="2"/>
              <a:buChar char="§"/>
            </a:pPr>
            <a:r>
              <a:rPr lang="en-US" sz="2000" kern="0" dirty="0"/>
              <a:t>2022: Biden HHS began process to restore and expand the 1557 regulations.</a:t>
            </a:r>
          </a:p>
          <a:p>
            <a:pPr marL="342900" lvl="1" indent="-342900">
              <a:buClr>
                <a:schemeClr val="tx1"/>
              </a:buClr>
              <a:buFont typeface="Wingdings" panose="05000000000000000000" pitchFamily="2" charset="2"/>
              <a:buChar char="§"/>
            </a:pPr>
            <a:r>
              <a:rPr lang="en-US" sz="2000" kern="0" dirty="0"/>
              <a:t>2024: New Section 1557 went into effect August 6, 2024; restore some repealed 2016 provisions and add provisions to enhance nondiscrimination requirements to which covered healthcare providers must adhere.</a:t>
            </a:r>
          </a:p>
          <a:p>
            <a:pPr marL="342900" lvl="1" indent="-342900">
              <a:buClr>
                <a:schemeClr val="tx1"/>
              </a:buClr>
              <a:buFont typeface="Wingdings" panose="05000000000000000000" pitchFamily="2" charset="2"/>
              <a:buChar char="§"/>
            </a:pPr>
            <a:r>
              <a:rPr lang="en-US" sz="2000" kern="0" dirty="0"/>
              <a:t>Do we expect the regulatory tug of war to continue?  </a:t>
            </a:r>
          </a:p>
        </p:txBody>
      </p:sp>
    </p:spTree>
    <p:extLst>
      <p:ext uri="{BB962C8B-B14F-4D97-AF65-F5344CB8AC3E}">
        <p14:creationId xmlns:p14="http://schemas.microsoft.com/office/powerpoint/2010/main" val="218673125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BEB75-076B-5184-3706-E0380B1144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918003-55A3-AB12-9513-4D83F18F2EC1}"/>
              </a:ext>
            </a:extLst>
          </p:cNvPr>
          <p:cNvSpPr>
            <a:spLocks noGrp="1"/>
          </p:cNvSpPr>
          <p:nvPr>
            <p:ph type="title"/>
          </p:nvPr>
        </p:nvSpPr>
        <p:spPr>
          <a:xfrm>
            <a:off x="1066800" y="365125"/>
            <a:ext cx="10058400" cy="849721"/>
          </a:xfrm>
        </p:spPr>
        <p:txBody>
          <a:bodyPr>
            <a:noAutofit/>
          </a:bodyPr>
          <a:lstStyle/>
          <a:p>
            <a:r>
              <a:rPr lang="en-US" dirty="0"/>
              <a:t>Section 1557 requires covered entities:</a:t>
            </a:r>
            <a:endParaRPr lang="en-GB" dirty="0"/>
          </a:p>
        </p:txBody>
      </p:sp>
      <p:sp>
        <p:nvSpPr>
          <p:cNvPr id="5" name="Content Placeholder 4">
            <a:extLst>
              <a:ext uri="{FF2B5EF4-FFF2-40B4-BE49-F238E27FC236}">
                <a16:creationId xmlns:a16="http://schemas.microsoft.com/office/drawing/2014/main" id="{5DA20EF6-EB7D-8830-7894-24BFF1AC63B6}"/>
              </a:ext>
            </a:extLst>
          </p:cNvPr>
          <p:cNvSpPr>
            <a:spLocks noGrp="1"/>
          </p:cNvSpPr>
          <p:nvPr>
            <p:ph idx="1"/>
          </p:nvPr>
        </p:nvSpPr>
        <p:spPr>
          <a:xfrm>
            <a:off x="938010" y="1558344"/>
            <a:ext cx="10459793" cy="5190186"/>
          </a:xfrm>
        </p:spPr>
        <p:txBody>
          <a:bodyPr>
            <a:normAutofit fontScale="77500" lnSpcReduction="20000"/>
          </a:bodyPr>
          <a:lstStyle/>
          <a:p>
            <a:pPr algn="l">
              <a:buClr>
                <a:schemeClr val="tx1"/>
              </a:buClr>
            </a:pPr>
            <a:r>
              <a:rPr lang="en-US" sz="2100" b="0" i="0" dirty="0">
                <a:solidFill>
                  <a:srgbClr val="1B1B1B"/>
                </a:solidFill>
                <a:effectLst/>
              </a:rPr>
              <a:t>Take steps to ensure that communications with individuals with disabilities are as effective as communication with others. </a:t>
            </a:r>
          </a:p>
          <a:p>
            <a:pPr algn="l">
              <a:buClr>
                <a:schemeClr val="tx1"/>
              </a:buClr>
            </a:pPr>
            <a:r>
              <a:rPr lang="en-US" sz="2100" b="0" i="0" dirty="0">
                <a:solidFill>
                  <a:srgbClr val="1B1B1B"/>
                </a:solidFill>
                <a:effectLst/>
              </a:rPr>
              <a:t>Provide appropriate auxiliary aids and services, such as alternative formats and sign language interpreters, where necessary for effective communication.</a:t>
            </a:r>
          </a:p>
          <a:p>
            <a:pPr algn="l">
              <a:buClr>
                <a:schemeClr val="tx1"/>
              </a:buClr>
            </a:pPr>
            <a:r>
              <a:rPr lang="en-US" sz="2100" b="0" i="0" dirty="0">
                <a:solidFill>
                  <a:srgbClr val="1B1B1B"/>
                </a:solidFill>
                <a:effectLst/>
              </a:rPr>
              <a:t>Post a notice of individuals’ rights, providing information about communication assistance among other information.</a:t>
            </a:r>
          </a:p>
          <a:p>
            <a:pPr algn="l">
              <a:buClr>
                <a:schemeClr val="tx1"/>
              </a:buClr>
            </a:pPr>
            <a:r>
              <a:rPr lang="en-US" sz="2100" b="0" i="0" dirty="0">
                <a:solidFill>
                  <a:srgbClr val="1B1B1B"/>
                </a:solidFill>
                <a:effectLst/>
              </a:rPr>
              <a:t>Make all programs and activities provided through electronic and information technology accessible to individuals with disabilities, unless doing so would impose undue financial or administrative burdens or would result in a fundamental alteration in the nature of the covered entity’s health program or activity.</a:t>
            </a:r>
          </a:p>
          <a:p>
            <a:pPr algn="l">
              <a:buClr>
                <a:schemeClr val="tx1"/>
              </a:buClr>
            </a:pPr>
            <a:r>
              <a:rPr lang="en-US" sz="2100" kern="0" dirty="0"/>
              <a:t>Proactively inform people know that language assistance and accessibility services are available to patients at no cost.</a:t>
            </a:r>
          </a:p>
          <a:p>
            <a:pPr algn="l">
              <a:buClr>
                <a:schemeClr val="tx1"/>
              </a:buClr>
            </a:pPr>
            <a:r>
              <a:rPr lang="en-US" sz="2100" kern="0" dirty="0"/>
              <a:t>“Clarifies” that covered health programs and activities offered via telehealth must be accessible to individuals with limited English proficiency and individuals with disabilities.</a:t>
            </a:r>
            <a:endParaRPr lang="en-US" sz="2100" dirty="0">
              <a:solidFill>
                <a:srgbClr val="1B1B1B"/>
              </a:solidFill>
            </a:endParaRPr>
          </a:p>
          <a:p>
            <a:pPr>
              <a:buClr>
                <a:schemeClr val="tx1"/>
              </a:buClr>
            </a:pPr>
            <a:r>
              <a:rPr lang="en-US" sz="2100" dirty="0">
                <a:solidFill>
                  <a:srgbClr val="1B1B1B"/>
                </a:solidFill>
              </a:rPr>
              <a:t>As stated by the HHS since 2016 at: </a:t>
            </a:r>
            <a:r>
              <a:rPr lang="en-US" sz="2100" dirty="0">
                <a:solidFill>
                  <a:srgbClr val="1B1B1B"/>
                </a:solidFill>
                <a:hlinkClick r:id="rId3"/>
              </a:rPr>
              <a:t>https://www.hhs.gov/civil-rights/for-individuals/section-1557/fs-disability/index.html</a:t>
            </a:r>
            <a:r>
              <a:rPr lang="en-US" sz="2100" dirty="0">
                <a:solidFill>
                  <a:srgbClr val="1B1B1B"/>
                </a:solidFill>
              </a:rPr>
              <a:t> </a:t>
            </a:r>
            <a:endParaRPr lang="en-US" sz="2100" b="0" i="0" dirty="0">
              <a:solidFill>
                <a:srgbClr val="1B1B1B"/>
              </a:solidFill>
              <a:effectLst/>
            </a:endParaRPr>
          </a:p>
          <a:p>
            <a:pPr algn="l">
              <a:buFont typeface="Arial" panose="020B0604020202020204" pitchFamily="34" charset="0"/>
              <a:buChar char="•"/>
            </a:pPr>
            <a:endParaRPr lang="en-US" sz="1800" b="0" i="0" dirty="0">
              <a:solidFill>
                <a:srgbClr val="1B1B1B"/>
              </a:solidFill>
              <a:effectLst/>
              <a:latin typeface="Source Sans Pro Web"/>
            </a:endParaRPr>
          </a:p>
        </p:txBody>
      </p:sp>
    </p:spTree>
    <p:extLst>
      <p:ext uri="{BB962C8B-B14F-4D97-AF65-F5344CB8AC3E}">
        <p14:creationId xmlns:p14="http://schemas.microsoft.com/office/powerpoint/2010/main" val="67254520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BEB75-076B-5184-3706-E0380B1144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918003-55A3-AB12-9513-4D83F18F2EC1}"/>
              </a:ext>
            </a:extLst>
          </p:cNvPr>
          <p:cNvSpPr>
            <a:spLocks noGrp="1"/>
          </p:cNvSpPr>
          <p:nvPr>
            <p:ph type="title"/>
          </p:nvPr>
        </p:nvSpPr>
        <p:spPr>
          <a:xfrm>
            <a:off x="1066800" y="365125"/>
            <a:ext cx="10058400" cy="849721"/>
          </a:xfrm>
        </p:spPr>
        <p:txBody>
          <a:bodyPr>
            <a:noAutofit/>
          </a:bodyPr>
          <a:lstStyle/>
          <a:p>
            <a:r>
              <a:rPr lang="en-US" dirty="0"/>
              <a:t>Section 1557 requires covered entities:</a:t>
            </a:r>
            <a:endParaRPr lang="en-GB" dirty="0"/>
          </a:p>
        </p:txBody>
      </p:sp>
      <p:sp>
        <p:nvSpPr>
          <p:cNvPr id="5" name="Content Placeholder 4">
            <a:extLst>
              <a:ext uri="{FF2B5EF4-FFF2-40B4-BE49-F238E27FC236}">
                <a16:creationId xmlns:a16="http://schemas.microsoft.com/office/drawing/2014/main" id="{5DA20EF6-EB7D-8830-7894-24BFF1AC63B6}"/>
              </a:ext>
            </a:extLst>
          </p:cNvPr>
          <p:cNvSpPr>
            <a:spLocks noGrp="1"/>
          </p:cNvSpPr>
          <p:nvPr>
            <p:ph idx="1"/>
          </p:nvPr>
        </p:nvSpPr>
        <p:spPr>
          <a:xfrm>
            <a:off x="1066800" y="1860077"/>
            <a:ext cx="10058400" cy="4870677"/>
          </a:xfrm>
        </p:spPr>
        <p:txBody>
          <a:bodyPr>
            <a:normAutofit lnSpcReduction="10000"/>
          </a:bodyPr>
          <a:lstStyle/>
          <a:p>
            <a:pPr algn="l">
              <a:buClr>
                <a:schemeClr val="tx1"/>
              </a:buClr>
            </a:pPr>
            <a:r>
              <a:rPr lang="en-US" sz="1800" dirty="0">
                <a:solidFill>
                  <a:srgbClr val="1B1B1B"/>
                </a:solidFill>
              </a:rPr>
              <a:t>Comply with </a:t>
            </a:r>
            <a:r>
              <a:rPr lang="en-US" sz="1800" b="0" i="0" dirty="0">
                <a:solidFill>
                  <a:srgbClr val="1B1B1B"/>
                </a:solidFill>
                <a:effectLst/>
              </a:rPr>
              <a:t>the 2010 Americans with Disabilities Act Standards for Accessible Design as the standards for physical accessibility of new construction or alteration of buildings and facilities. (Almost all covered entities are already required to comply with these standards.)</a:t>
            </a:r>
          </a:p>
          <a:p>
            <a:pPr algn="l">
              <a:buClr>
                <a:schemeClr val="tx1"/>
              </a:buClr>
            </a:pPr>
            <a:r>
              <a:rPr lang="en-US" sz="1800" b="0" i="0" dirty="0">
                <a:solidFill>
                  <a:srgbClr val="1B1B1B"/>
                </a:solidFill>
                <a:effectLst/>
              </a:rPr>
              <a:t>Not use marketing practices or benefits designs that discriminate on the basis of disability.</a:t>
            </a:r>
          </a:p>
          <a:p>
            <a:pPr algn="l">
              <a:buClr>
                <a:schemeClr val="tx1"/>
              </a:buClr>
            </a:pPr>
            <a:r>
              <a:rPr lang="en-US" sz="1800" b="0" i="0" dirty="0">
                <a:solidFill>
                  <a:srgbClr val="1B1B1B"/>
                </a:solidFill>
                <a:effectLst/>
              </a:rPr>
              <a:t>Make reasonable changes to policies, practices and procedures where necessary to provide equal access for individuals with disabilities unless the covered entity can demonstrate that making the changes would fundamentally alter the nature of the health program or activity.</a:t>
            </a:r>
          </a:p>
          <a:p>
            <a:pPr algn="l">
              <a:buClr>
                <a:schemeClr val="tx1"/>
              </a:buClr>
            </a:pPr>
            <a:endParaRPr lang="en-US" sz="1800" b="0" i="0" dirty="0">
              <a:solidFill>
                <a:srgbClr val="1B1B1B"/>
              </a:solidFill>
              <a:effectLst/>
            </a:endParaRPr>
          </a:p>
          <a:p>
            <a:pPr algn="l">
              <a:buClr>
                <a:schemeClr val="tx1"/>
              </a:buClr>
            </a:pPr>
            <a:r>
              <a:rPr lang="en-US" sz="1800" dirty="0">
                <a:solidFill>
                  <a:srgbClr val="1B1B1B"/>
                </a:solidFill>
              </a:rPr>
              <a:t>As stated by the HHS since 2016 at: </a:t>
            </a:r>
            <a:r>
              <a:rPr lang="en-US" sz="1800" dirty="0">
                <a:solidFill>
                  <a:srgbClr val="1B1B1B"/>
                </a:solidFill>
                <a:hlinkClick r:id="rId3"/>
              </a:rPr>
              <a:t>https://www.hhs.gov/civil-rights/for-individuals/section-1557/fs-disability/index.html</a:t>
            </a:r>
            <a:r>
              <a:rPr lang="en-US" sz="1800" dirty="0">
                <a:solidFill>
                  <a:srgbClr val="1B1B1B"/>
                </a:solidFill>
              </a:rPr>
              <a:t> </a:t>
            </a:r>
            <a:endParaRPr lang="en-US" sz="1800" b="0" i="0" dirty="0">
              <a:solidFill>
                <a:srgbClr val="1B1B1B"/>
              </a:solidFill>
              <a:effectLst/>
            </a:endParaRPr>
          </a:p>
        </p:txBody>
      </p:sp>
    </p:spTree>
    <p:extLst>
      <p:ext uri="{BB962C8B-B14F-4D97-AF65-F5344CB8AC3E}">
        <p14:creationId xmlns:p14="http://schemas.microsoft.com/office/powerpoint/2010/main" val="36656669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779B3-A5F6-9AF9-51F4-A67AE3FE691B}"/>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08CA049-E6B4-DD17-359A-22A6785F0932}"/>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0D5A757F-5554-4ADA-E758-2017AA083735}"/>
              </a:ext>
            </a:extLst>
          </p:cNvPr>
          <p:cNvSpPr>
            <a:spLocks noGrp="1"/>
          </p:cNvSpPr>
          <p:nvPr>
            <p:ph type="title"/>
          </p:nvPr>
        </p:nvSpPr>
        <p:spPr/>
        <p:txBody>
          <a:bodyPr/>
          <a:lstStyle/>
          <a:p>
            <a:r>
              <a:rPr lang="en-GB" dirty="0"/>
              <a:t>Section 1557 and digital accessibility</a:t>
            </a:r>
            <a:endParaRPr lang="en-US" dirty="0"/>
          </a:p>
        </p:txBody>
      </p:sp>
    </p:spTree>
    <p:extLst>
      <p:ext uri="{BB962C8B-B14F-4D97-AF65-F5344CB8AC3E}">
        <p14:creationId xmlns:p14="http://schemas.microsoft.com/office/powerpoint/2010/main" val="1372771498"/>
      </p:ext>
    </p:extLst>
  </p:cSld>
  <p:clrMapOvr>
    <a:masterClrMapping/>
  </p:clrMapOvr>
  <p:transition>
    <p:fade/>
  </p:transition>
</p:sld>
</file>

<file path=ppt/theme/theme1.xml><?xml version="1.0" encoding="utf-8"?>
<a:theme xmlns:a="http://schemas.openxmlformats.org/drawingml/2006/main" name="Office Theme">
  <a:themeElements>
    <a:clrScheme name="TPG Colors">
      <a:dk1>
        <a:srgbClr val="1C75BC"/>
      </a:dk1>
      <a:lt1>
        <a:srgbClr val="FFFFFF"/>
      </a:lt1>
      <a:dk2>
        <a:srgbClr val="666666"/>
      </a:dk2>
      <a:lt2>
        <a:srgbClr val="FCB316"/>
      </a:lt2>
      <a:accent1>
        <a:srgbClr val="DFDFDF"/>
      </a:accent1>
      <a:accent2>
        <a:srgbClr val="DA1640"/>
      </a:accent2>
      <a:accent3>
        <a:srgbClr val="20B74A"/>
      </a:accent3>
      <a:accent4>
        <a:srgbClr val="46BFCE"/>
      </a:accent4>
      <a:accent5>
        <a:srgbClr val="8F2653"/>
      </a:accent5>
      <a:accent6>
        <a:srgbClr val="148790"/>
      </a:accent6>
      <a:hlink>
        <a:srgbClr val="1C75BC"/>
      </a:hlink>
      <a:folHlink>
        <a:srgbClr val="6239B4"/>
      </a:folHlink>
    </a:clrScheme>
    <a:fontScheme name="TPG Font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mtClean="0">
            <a:solidFill>
              <a:schemeClr val="bg1"/>
            </a:solidFill>
          </a:defRPr>
        </a:defPPr>
      </a:lstStyle>
    </a:txDef>
  </a:objectDefaults>
  <a:extraClrSchemeLst/>
  <a:extLst>
    <a:ext uri="{05A4C25C-085E-4340-85A3-A5531E510DB2}">
      <thm15:themeFamily xmlns:thm15="http://schemas.microsoft.com/office/thememl/2012/main" name="Real New template TPGi (002)  -  Read-Only" id="{3A9E05F6-C963-4FDF-A049-A7878B522062}" vid="{E839ECBB-1FC0-4F1E-B943-1FB4B6E53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929F30C188C341993750ED0B177B2D" ma:contentTypeVersion="15" ma:contentTypeDescription="Create a new document." ma:contentTypeScope="" ma:versionID="d7ec7943c29b6b05f840e95d37408802">
  <xsd:schema xmlns:xsd="http://www.w3.org/2001/XMLSchema" xmlns:xs="http://www.w3.org/2001/XMLSchema" xmlns:p="http://schemas.microsoft.com/office/2006/metadata/properties" xmlns:ns2="4f58b0fc-628b-4a5b-870f-b13d511109f3" xmlns:ns3="e2fcfa81-6d3f-4d01-b6c7-b5bdb4db73d0" targetNamespace="http://schemas.microsoft.com/office/2006/metadata/properties" ma:root="true" ma:fieldsID="83d8035f28a5bee1fd252601167dbc7e" ns2:_="" ns3:_="">
    <xsd:import namespace="4f58b0fc-628b-4a5b-870f-b13d511109f3"/>
    <xsd:import namespace="e2fcfa81-6d3f-4d01-b6c7-b5bdb4db73d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2:SharedWithUsers" minOccurs="0"/>
                <xsd:element ref="ns2: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8b0fc-628b-4a5b-870f-b13d511109f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83224ab1-8603-4046-9448-a29b883e1469}" ma:internalName="TaxCatchAll" ma:showField="CatchAllData" ma:web="4f58b0fc-628b-4a5b-870f-b13d511109f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2fcfa81-6d3f-4d01-b6c7-b5bdb4db73d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9df455f-ac17-476a-94c9-bef5d4aee76d"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4f58b0fc-628b-4a5b-870f-b13d511109f3" xsi:nil="true"/>
    <lcf76f155ced4ddcb4097134ff3c332f xmlns="e2fcfa81-6d3f-4d01-b6c7-b5bdb4db73d0">
      <Terms xmlns="http://schemas.microsoft.com/office/infopath/2007/PartnerControls"/>
    </lcf76f155ced4ddcb4097134ff3c332f>
    <_dlc_DocId xmlns="4f58b0fc-628b-4a5b-870f-b13d511109f3">H3CUSPM23HH3-1628480572-9920</_dlc_DocId>
    <_dlc_DocIdUrl xmlns="4f58b0fc-628b-4a5b-870f-b13d511109f3">
      <Url>https://visperoinc.sharepoint.com/sites/TPGInteractive/_layouts/15/DocIdRedir.aspx?ID=H3CUSPM23HH3-1628480572-9920</Url>
      <Description>H3CUSPM23HH3-1628480572-9920</Description>
    </_dlc_DocIdUrl>
  </documentManagement>
</p:properties>
</file>

<file path=customXml/itemProps1.xml><?xml version="1.0" encoding="utf-8"?>
<ds:datastoreItem xmlns:ds="http://schemas.openxmlformats.org/officeDocument/2006/customXml" ds:itemID="{82333164-75AA-4F26-A02C-C2E04E507B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8b0fc-628b-4a5b-870f-b13d511109f3"/>
    <ds:schemaRef ds:uri="e2fcfa81-6d3f-4d01-b6c7-b5bdb4db73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B1B934C-4A6D-4417-B8EB-2D462885C8A6}">
  <ds:schemaRefs>
    <ds:schemaRef ds:uri="http://schemas.microsoft.com/sharepoint/events"/>
  </ds:schemaRefs>
</ds:datastoreItem>
</file>

<file path=customXml/itemProps3.xml><?xml version="1.0" encoding="utf-8"?>
<ds:datastoreItem xmlns:ds="http://schemas.openxmlformats.org/officeDocument/2006/customXml" ds:itemID="{25AB5182-EFA9-4A6B-BA17-F76095C77EB0}">
  <ds:schemaRefs>
    <ds:schemaRef ds:uri="http://schemas.microsoft.com/sharepoint/v3/contenttype/forms"/>
  </ds:schemaRefs>
</ds:datastoreItem>
</file>

<file path=customXml/itemProps4.xml><?xml version="1.0" encoding="utf-8"?>
<ds:datastoreItem xmlns:ds="http://schemas.openxmlformats.org/officeDocument/2006/customXml" ds:itemID="{5EBC9939-31B1-4851-BF4C-A114AE0F294B}">
  <ds:schemaRefs>
    <ds:schemaRef ds:uri="e2fcfa81-6d3f-4d01-b6c7-b5bdb4db73d0"/>
    <ds:schemaRef ds:uri="http://purl.org/dc/terms/"/>
    <ds:schemaRef ds:uri="http://schemas.microsoft.com/office/2006/documentManagement/types"/>
    <ds:schemaRef ds:uri="http://purl.org/dc/elements/1.1/"/>
    <ds:schemaRef ds:uri="http://schemas.microsoft.com/office/infopath/2007/PartnerControls"/>
    <ds:schemaRef ds:uri="http://purl.org/dc/dcmitype/"/>
    <ds:schemaRef ds:uri="http://schemas.microsoft.com/office/2006/metadata/properties"/>
    <ds:schemaRef ds:uri="http://schemas.openxmlformats.org/package/2006/metadata/core-properties"/>
    <ds:schemaRef ds:uri="4f58b0fc-628b-4a5b-870f-b13d511109f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TotalTime>
  <Words>1836</Words>
  <Application>Microsoft Office PowerPoint</Application>
  <PresentationFormat>Widescreen</PresentationFormat>
  <Paragraphs>141</Paragraphs>
  <Slides>20</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HGGothicE</vt:lpstr>
      <vt:lpstr>Arial</vt:lpstr>
      <vt:lpstr>Calibri</vt:lpstr>
      <vt:lpstr>Courier New</vt:lpstr>
      <vt:lpstr>Founders Grotesk Text Regular</vt:lpstr>
      <vt:lpstr>Open Sans</vt:lpstr>
      <vt:lpstr>Source Sans Pro Web</vt:lpstr>
      <vt:lpstr>Wingdings</vt:lpstr>
      <vt:lpstr>Office Theme</vt:lpstr>
      <vt:lpstr>Enhancing the Patient Experience: Digital Accessibility Legal Requirements in Healthcare</vt:lpstr>
      <vt:lpstr>Goals of this webinar</vt:lpstr>
      <vt:lpstr>Disclaimer</vt:lpstr>
      <vt:lpstr>Reintroducing Section 1557 of the ACA</vt:lpstr>
      <vt:lpstr>Reintroducing Section 1557</vt:lpstr>
      <vt:lpstr>Reintroducing Section 1557</vt:lpstr>
      <vt:lpstr>Section 1557 requires covered entities:</vt:lpstr>
      <vt:lpstr>Section 1557 requires covered entities:</vt:lpstr>
      <vt:lpstr>Section 1557 and digital accessibility</vt:lpstr>
      <vt:lpstr>Technologies covered</vt:lpstr>
      <vt:lpstr>Digital accessibility requirements</vt:lpstr>
      <vt:lpstr>Web and mobile app requirements</vt:lpstr>
      <vt:lpstr>Exceptions to ICT accessibility requirements</vt:lpstr>
      <vt:lpstr>Kiosk requirements</vt:lpstr>
      <vt:lpstr>Other applicable requirements</vt:lpstr>
      <vt:lpstr>Strategies for meeting Section 1557 requirements</vt:lpstr>
      <vt:lpstr>1 Address existing digital accessibility barriers</vt:lpstr>
      <vt:lpstr>2 Build capacity to provide accessible digital resources</vt:lpstr>
      <vt:lpstr>Conclusion</vt:lpstr>
      <vt:lpstr>Questions</vt:lpstr>
    </vt:vector>
  </TitlesOfParts>
  <Company>Seyfarth Shaw LLC and TPGi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the Patient Experience - Digital Accessibility Legal Requirements in Healthcare</dc:title>
  <dc:creator>Anthony Priore</dc:creator>
  <cp:lastModifiedBy>Anthony Priore</cp:lastModifiedBy>
  <cp:revision>2</cp:revision>
  <dcterms:created xsi:type="dcterms:W3CDTF">1900-01-01T06:00:00Z</dcterms:created>
  <dcterms:modified xsi:type="dcterms:W3CDTF">2025-03-24T14:07:02Z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0x01010009929F30C188C341993750ED0B177B2D</vt:lpwstr>
  </property>
  <property fmtid="{D5CDD505-2E9C-101B-9397-08002B2CF9AE}" pid="3" name="_dlc_DocIdItemGuid">
    <vt:lpwstr>43bfcaac-cd06-435f-abe2-487e2af64eae</vt:lpwstr>
  </property>
  <property fmtid="{D5CDD505-2E9C-101B-9397-08002B2CF9AE}" pid="4" name="MediaServiceImageTags">
    <vt:lpwstr/>
  </property>
</Properties>
</file>