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6"/>
  </p:notesMasterIdLst>
  <p:sldIdLst>
    <p:sldId id="256" r:id="rId2"/>
    <p:sldId id="261" r:id="rId3"/>
    <p:sldId id="374" r:id="rId4"/>
    <p:sldId id="376" r:id="rId5"/>
    <p:sldId id="377" r:id="rId6"/>
    <p:sldId id="379" r:id="rId7"/>
    <p:sldId id="380" r:id="rId8"/>
    <p:sldId id="382" r:id="rId9"/>
    <p:sldId id="383" r:id="rId10"/>
    <p:sldId id="390" r:id="rId11"/>
    <p:sldId id="386" r:id="rId12"/>
    <p:sldId id="384" r:id="rId13"/>
    <p:sldId id="388" r:id="rId14"/>
    <p:sldId id="387" r:id="rId15"/>
    <p:sldId id="389" r:id="rId16"/>
    <p:sldId id="282" r:id="rId17"/>
    <p:sldId id="284" r:id="rId18"/>
    <p:sldId id="283" r:id="rId19"/>
    <p:sldId id="364" r:id="rId20"/>
    <p:sldId id="391" r:id="rId21"/>
    <p:sldId id="392" r:id="rId22"/>
    <p:sldId id="1021" r:id="rId23"/>
    <p:sldId id="1022" r:id="rId24"/>
    <p:sldId id="1023" r:id="rId25"/>
    <p:sldId id="394" r:id="rId26"/>
    <p:sldId id="1024" r:id="rId27"/>
    <p:sldId id="1039" r:id="rId28"/>
    <p:sldId id="1061" r:id="rId29"/>
    <p:sldId id="1065" r:id="rId30"/>
    <p:sldId id="1067" r:id="rId31"/>
    <p:sldId id="1042" r:id="rId32"/>
    <p:sldId id="1062" r:id="rId33"/>
    <p:sldId id="1025" r:id="rId34"/>
    <p:sldId id="1069" r:id="rId35"/>
    <p:sldId id="1070" r:id="rId36"/>
    <p:sldId id="1068" r:id="rId37"/>
    <p:sldId id="1073" r:id="rId38"/>
    <p:sldId id="1072" r:id="rId39"/>
    <p:sldId id="1071" r:id="rId40"/>
    <p:sldId id="1074" r:id="rId41"/>
    <p:sldId id="1076" r:id="rId42"/>
    <p:sldId id="1075" r:id="rId43"/>
    <p:sldId id="1077" r:id="rId44"/>
    <p:sldId id="36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B5B"/>
    <a:srgbClr val="FE663B"/>
    <a:srgbClr val="3877BB"/>
    <a:srgbClr val="000000"/>
    <a:srgbClr val="EB4D00"/>
    <a:srgbClr val="D4E6F4"/>
    <a:srgbClr val="F9B317"/>
    <a:srgbClr val="941100"/>
    <a:srgbClr val="31A2F1"/>
    <a:srgbClr val="6239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FF3FB-F669-461E-815C-92BB6EC24A99}" v="128" dt="2024-10-08T15:37:18.624"/>
    <p1510:client id="{C39A2342-4B52-429C-81C9-24E71890DC85}" v="54" dt="2024-10-08T16:09:38.3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155" autoAdjust="0"/>
    <p:restoredTop sz="86385" autoAdjust="0"/>
  </p:normalViewPr>
  <p:slideViewPr>
    <p:cSldViewPr snapToGrid="0">
      <p:cViewPr varScale="1">
        <p:scale>
          <a:sx n="98" d="100"/>
          <a:sy n="98" d="100"/>
        </p:scale>
        <p:origin x="660" y="1164"/>
      </p:cViewPr>
      <p:guideLst>
        <p:guide orient="horz" pos="2160"/>
        <p:guide pos="3840"/>
      </p:guideLst>
    </p:cSldViewPr>
  </p:slideViewPr>
  <p:outlineViewPr>
    <p:cViewPr>
      <p:scale>
        <a:sx n="33" d="100"/>
        <a:sy n="33" d="100"/>
      </p:scale>
      <p:origin x="0" y="-492"/>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88046041569906"/>
          <c:y val="9.2205752982929851E-2"/>
          <c:w val="0.62312357560243237"/>
          <c:h val="0.80964731127563982"/>
        </c:manualLayout>
      </c:layout>
      <c:pieChart>
        <c:varyColors val="1"/>
        <c:ser>
          <c:idx val="0"/>
          <c:order val="0"/>
          <c:tx>
            <c:strRef>
              <c:f>Sheet1!$B$1</c:f>
              <c:strCache>
                <c:ptCount val="1"/>
                <c:pt idx="0">
                  <c:v>Column1</c:v>
                </c:pt>
              </c:strCache>
            </c:strRef>
          </c:tx>
          <c:explosion val="12"/>
          <c:dPt>
            <c:idx val="0"/>
            <c:bubble3D val="0"/>
            <c:explosion val="0"/>
            <c:spPr>
              <a:solidFill>
                <a:srgbClr val="FE663B"/>
              </a:solidFill>
              <a:ln w="19050">
                <a:solidFill>
                  <a:schemeClr val="lt1"/>
                </a:solidFill>
              </a:ln>
              <a:effectLst/>
            </c:spPr>
            <c:extLst>
              <c:ext xmlns:c16="http://schemas.microsoft.com/office/drawing/2014/chart" uri="{C3380CC4-5D6E-409C-BE32-E72D297353CC}">
                <c16:uniqueId val="{00000001-3420-44CF-9B77-DD062E265213}"/>
              </c:ext>
            </c:extLst>
          </c:dPt>
          <c:dPt>
            <c:idx val="1"/>
            <c:bubble3D val="0"/>
            <c:explosion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2-3420-44CF-9B77-DD062E265213}"/>
              </c:ext>
            </c:extLst>
          </c:dPt>
          <c:dLbls>
            <c:dLbl>
              <c:idx val="0"/>
              <c:layout>
                <c:manualLayout>
                  <c:x val="3.4413626015580845E-2"/>
                  <c:y val="-2.956463527336340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20-44CF-9B77-DD062E265213}"/>
                </c:ext>
              </c:extLst>
            </c:dLbl>
            <c:dLbl>
              <c:idx val="1"/>
              <c:layout>
                <c:manualLayout>
                  <c:x val="-2.8258735562563964E-2"/>
                  <c:y val="7.813520775310316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20-44CF-9B77-DD062E26521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mn-lt"/>
                    <a:ea typeface="+mn-ea"/>
                    <a:cs typeface="+mn-cs"/>
                  </a:defRPr>
                </a:pPr>
                <a:endParaRPr lang="en-US"/>
              </a:p>
            </c:txPr>
            <c:showLegendKey val="0"/>
            <c:showVal val="1"/>
            <c:showCatName val="1"/>
            <c:showSerName val="0"/>
            <c:showPercent val="0"/>
            <c:showBubbleSize val="0"/>
            <c:showLeaderLines val="1"/>
            <c:leaderLines>
              <c:spPr>
                <a:ln w="31750" cap="flat" cmpd="sng" algn="ctr">
                  <a:solidFill>
                    <a:srgbClr val="002060"/>
                  </a:solidFill>
                  <a:round/>
                </a:ln>
                <a:effectLst/>
              </c:spPr>
            </c:leaderLines>
            <c:extLst>
              <c:ext xmlns:c15="http://schemas.microsoft.com/office/drawing/2012/chart" uri="{CE6537A1-D6FC-4f65-9D91-7224C49458BB}"/>
            </c:extLst>
          </c:dLbls>
          <c:cat>
            <c:strRef>
              <c:f>Sheet1!$A$2:$A$3</c:f>
              <c:strCache>
                <c:ptCount val="2"/>
                <c:pt idx="0">
                  <c:v>Federally Filed Lawsuits</c:v>
                </c:pt>
                <c:pt idx="1">
                  <c:v>State Court Lawsuits</c:v>
                </c:pt>
              </c:strCache>
            </c:strRef>
          </c:cat>
          <c:val>
            <c:numRef>
              <c:f>Sheet1!$B$2:$B$3</c:f>
              <c:numCache>
                <c:formatCode>0%</c:formatCode>
                <c:ptCount val="2"/>
                <c:pt idx="0">
                  <c:v>0.67</c:v>
                </c:pt>
                <c:pt idx="1">
                  <c:v>0.33</c:v>
                </c:pt>
              </c:numCache>
            </c:numRef>
          </c:val>
          <c:extLst>
            <c:ext xmlns:c16="http://schemas.microsoft.com/office/drawing/2014/chart" uri="{C3380CC4-5D6E-409C-BE32-E72D297353CC}">
              <c16:uniqueId val="{00000000-3420-44CF-9B77-DD062E26521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88046041569906"/>
          <c:y val="9.2205752982929851E-2"/>
          <c:w val="0.62312357560243237"/>
          <c:h val="0.80964731127563982"/>
        </c:manualLayout>
      </c:layout>
      <c:pieChart>
        <c:varyColors val="1"/>
        <c:ser>
          <c:idx val="0"/>
          <c:order val="0"/>
          <c:tx>
            <c:strRef>
              <c:f>Sheet1!$B$1</c:f>
              <c:strCache>
                <c:ptCount val="1"/>
                <c:pt idx="0">
                  <c:v>Column1</c:v>
                </c:pt>
              </c:strCache>
            </c:strRef>
          </c:tx>
          <c:spPr>
            <a:solidFill>
              <a:srgbClr val="1A3B5B"/>
            </a:solidFill>
          </c:spPr>
          <c:explosion val="12"/>
          <c:dPt>
            <c:idx val="0"/>
            <c:bubble3D val="0"/>
            <c:explosion val="0"/>
            <c:spP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2700000" scaled="1"/>
                <a:tileRect/>
              </a:gradFill>
              <a:ln w="19050">
                <a:solidFill>
                  <a:schemeClr val="lt1"/>
                </a:solidFill>
              </a:ln>
              <a:effectLst/>
            </c:spPr>
            <c:extLst>
              <c:ext xmlns:c16="http://schemas.microsoft.com/office/drawing/2014/chart" uri="{C3380CC4-5D6E-409C-BE32-E72D297353CC}">
                <c16:uniqueId val="{00000001-3420-44CF-9B77-DD062E265213}"/>
              </c:ext>
            </c:extLst>
          </c:dPt>
          <c:dPt>
            <c:idx val="1"/>
            <c:bubble3D val="0"/>
            <c:explosion val="0"/>
            <c:spPr>
              <a:solidFill>
                <a:srgbClr val="1A3B5B"/>
              </a:solidFill>
              <a:ln w="19050">
                <a:solidFill>
                  <a:schemeClr val="lt1"/>
                </a:solidFill>
              </a:ln>
              <a:effectLst/>
            </c:spPr>
            <c:extLst>
              <c:ext xmlns:c16="http://schemas.microsoft.com/office/drawing/2014/chart" uri="{C3380CC4-5D6E-409C-BE32-E72D297353CC}">
                <c16:uniqueId val="{00000002-3420-44CF-9B77-DD062E265213}"/>
              </c:ext>
            </c:extLst>
          </c:dPt>
          <c:dLbls>
            <c:dLbl>
              <c:idx val="0"/>
              <c:layout>
                <c:manualLayout>
                  <c:x val="3.4413626015580845E-2"/>
                  <c:y val="-2.956463527336340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20-44CF-9B77-DD062E265213}"/>
                </c:ext>
              </c:extLst>
            </c:dLbl>
            <c:dLbl>
              <c:idx val="1"/>
              <c:layout>
                <c:manualLayout>
                  <c:x val="-0.10370460379695337"/>
                  <c:y val="4.9697759870023697E-3"/>
                </c:manualLayout>
              </c:layout>
              <c:tx>
                <c:rich>
                  <a:bodyPr rot="0" spcFirstLastPara="1" vertOverflow="ellipsis" vert="horz" wrap="square" lIns="38100" tIns="19050" rIns="38100" bIns="19050" anchor="ctr" anchorCtr="0">
                    <a:noAutofit/>
                  </a:bodyPr>
                  <a:lstStyle/>
                  <a:p>
                    <a:pPr algn="ctr">
                      <a:defRPr sz="1600" b="0" i="0" u="none" strike="noStrike" kern="1200" baseline="0">
                        <a:solidFill>
                          <a:srgbClr val="002060"/>
                        </a:solidFill>
                        <a:latin typeface="+mn-lt"/>
                        <a:ea typeface="+mn-ea"/>
                        <a:cs typeface="+mn-cs"/>
                      </a:defRPr>
                    </a:pPr>
                    <a:fld id="{2D692B17-04B0-4847-AA29-EA1276C8A341}" type="CATEGORYNAME">
                      <a:rPr lang="en-US" smtClean="0"/>
                      <a:pPr algn="ctr">
                        <a:defRPr sz="1600">
                          <a:solidFill>
                            <a:srgbClr val="002060"/>
                          </a:solidFill>
                        </a:defRPr>
                      </a:pPr>
                      <a:t>[CATEGORY NAME]</a:t>
                    </a:fld>
                    <a:r>
                      <a:rPr lang="en-US" dirty="0"/>
                      <a:t>,</a:t>
                    </a:r>
                    <a:r>
                      <a:rPr lang="en-US" baseline="0" dirty="0"/>
                      <a:t> </a:t>
                    </a:r>
                    <a:fld id="{583C3D9F-8037-4E42-9F47-2A0D376AABB7}" type="VALUE">
                      <a:rPr lang="en-US" baseline="0" dirty="0"/>
                      <a:pPr algn="ctr">
                        <a:defRPr sz="1600">
                          <a:solidFill>
                            <a:srgbClr val="002060"/>
                          </a:solidFill>
                        </a:defRPr>
                      </a:pPr>
                      <a:t>[VALUE]</a:t>
                    </a:fld>
                    <a:endParaRPr lang="en-US" baseline="0" dirty="0"/>
                  </a:p>
                </c:rich>
              </c:tx>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rgbClr val="00206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003877601719538"/>
                      <c:h val="0.11822953689416016"/>
                    </c:manualLayout>
                  </c15:layout>
                  <c15:dlblFieldTable/>
                  <c15:showDataLabelsRange val="0"/>
                </c:ext>
                <c:ext xmlns:c16="http://schemas.microsoft.com/office/drawing/2014/chart" uri="{C3380CC4-5D6E-409C-BE32-E72D297353CC}">
                  <c16:uniqueId val="{00000002-3420-44CF-9B77-DD062E265213}"/>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rgbClr val="002060"/>
                    </a:solidFill>
                    <a:latin typeface="+mn-lt"/>
                    <a:ea typeface="+mn-ea"/>
                    <a:cs typeface="+mn-cs"/>
                  </a:defRPr>
                </a:pPr>
                <a:endParaRPr lang="en-US"/>
              </a:p>
            </c:txPr>
            <c:showLegendKey val="0"/>
            <c:showVal val="1"/>
            <c:showCatName val="1"/>
            <c:showSerName val="0"/>
            <c:showPercent val="0"/>
            <c:showBubbleSize val="0"/>
            <c:showLeaderLines val="1"/>
            <c:leaderLines>
              <c:spPr>
                <a:ln w="31750" cap="flat" cmpd="sng" algn="ctr">
                  <a:solidFill>
                    <a:srgbClr val="002060"/>
                  </a:solidFill>
                  <a:round/>
                </a:ln>
                <a:effectLst/>
              </c:spPr>
            </c:leaderLines>
            <c:extLst>
              <c:ext xmlns:c15="http://schemas.microsoft.com/office/drawing/2012/chart" uri="{CE6537A1-D6FC-4f65-9D91-7224C49458BB}"/>
            </c:extLst>
          </c:dLbls>
          <c:cat>
            <c:strRef>
              <c:f>Sheet1!$A$2:$A$3</c:f>
              <c:strCache>
                <c:ptCount val="2"/>
                <c:pt idx="0">
                  <c:v>Other</c:v>
                </c:pt>
                <c:pt idx="1">
                  <c:v>eCommerce</c:v>
                </c:pt>
              </c:strCache>
            </c:strRef>
          </c:cat>
          <c:val>
            <c:numRef>
              <c:f>Sheet1!$B$2:$B$3</c:f>
              <c:numCache>
                <c:formatCode>0%</c:formatCode>
                <c:ptCount val="2"/>
                <c:pt idx="0">
                  <c:v>0.18</c:v>
                </c:pt>
                <c:pt idx="1">
                  <c:v>0.82</c:v>
                </c:pt>
              </c:numCache>
            </c:numRef>
          </c:val>
          <c:extLst>
            <c:ext xmlns:c16="http://schemas.microsoft.com/office/drawing/2014/chart" uri="{C3380CC4-5D6E-409C-BE32-E72D297353CC}">
              <c16:uniqueId val="{00000000-3420-44CF-9B77-DD062E26521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F488D9-06FB-6543-BBFF-1738237CD9EF}"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55CA1-8AB9-7F4B-8B56-30FA76A0413A}" type="slidenum">
              <a:rPr lang="en-US" smtClean="0"/>
              <a:t>‹#›</a:t>
            </a:fld>
            <a:endParaRPr lang="en-US"/>
          </a:p>
        </p:txBody>
      </p:sp>
    </p:spTree>
    <p:extLst>
      <p:ext uri="{BB962C8B-B14F-4D97-AF65-F5344CB8AC3E}">
        <p14:creationId xmlns:p14="http://schemas.microsoft.com/office/powerpoint/2010/main" val="1395891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err="1"/>
              <a:t>UsableNet</a:t>
            </a:r>
            <a:r>
              <a:rPr lang="en-US" dirty="0"/>
              <a:t>, Kristina </a:t>
            </a:r>
            <a:r>
              <a:rPr lang="en-US" dirty="0" err="1"/>
              <a:t>Launey</a:t>
            </a:r>
            <a:r>
              <a:rPr lang="en-US" dirty="0"/>
              <a:t> Seyfarth Shaw LLP</a:t>
            </a:r>
          </a:p>
        </p:txBody>
      </p:sp>
      <p:sp>
        <p:nvSpPr>
          <p:cNvPr id="4" name="Slide Number Placeholder 3"/>
          <p:cNvSpPr>
            <a:spLocks noGrp="1"/>
          </p:cNvSpPr>
          <p:nvPr>
            <p:ph type="sldNum" sz="quarter" idx="5"/>
          </p:nvPr>
        </p:nvSpPr>
        <p:spPr/>
        <p:txBody>
          <a:bodyPr/>
          <a:lstStyle/>
          <a:p>
            <a:fld id="{2F455CA1-8AB9-7F4B-8B56-30FA76A0413A}" type="slidenum">
              <a:rPr lang="en-US" smtClean="0"/>
              <a:t>2</a:t>
            </a:fld>
            <a:endParaRPr lang="en-US"/>
          </a:p>
        </p:txBody>
      </p:sp>
    </p:spTree>
    <p:extLst>
      <p:ext uri="{BB962C8B-B14F-4D97-AF65-F5344CB8AC3E}">
        <p14:creationId xmlns:p14="http://schemas.microsoft.com/office/powerpoint/2010/main" val="673050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13</a:t>
            </a:fld>
            <a:endParaRPr lang="en-US"/>
          </a:p>
        </p:txBody>
      </p:sp>
    </p:spTree>
    <p:extLst>
      <p:ext uri="{BB962C8B-B14F-4D97-AF65-F5344CB8AC3E}">
        <p14:creationId xmlns:p14="http://schemas.microsoft.com/office/powerpoint/2010/main" val="3984654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14</a:t>
            </a:fld>
            <a:endParaRPr lang="en-US"/>
          </a:p>
        </p:txBody>
      </p:sp>
    </p:spTree>
    <p:extLst>
      <p:ext uri="{BB962C8B-B14F-4D97-AF65-F5344CB8AC3E}">
        <p14:creationId xmlns:p14="http://schemas.microsoft.com/office/powerpoint/2010/main" val="3555533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15</a:t>
            </a:fld>
            <a:endParaRPr lang="en-US"/>
          </a:p>
        </p:txBody>
      </p:sp>
    </p:spTree>
    <p:extLst>
      <p:ext uri="{BB962C8B-B14F-4D97-AF65-F5344CB8AC3E}">
        <p14:creationId xmlns:p14="http://schemas.microsoft.com/office/powerpoint/2010/main" val="748062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err="1"/>
              <a:t>UsableNet</a:t>
            </a:r>
            <a:r>
              <a:rPr lang="en-US" dirty="0"/>
              <a:t>, Kristina </a:t>
            </a:r>
            <a:r>
              <a:rPr lang="en-US" dirty="0" err="1"/>
              <a:t>Launey</a:t>
            </a:r>
            <a:r>
              <a:rPr lang="en-US" dirty="0"/>
              <a:t> Seyfarth Shaw LLP</a:t>
            </a:r>
          </a:p>
        </p:txBody>
      </p:sp>
      <p:sp>
        <p:nvSpPr>
          <p:cNvPr id="4" name="Slide Number Placeholder 3"/>
          <p:cNvSpPr>
            <a:spLocks noGrp="1"/>
          </p:cNvSpPr>
          <p:nvPr>
            <p:ph type="sldNum" sz="quarter" idx="5"/>
          </p:nvPr>
        </p:nvSpPr>
        <p:spPr/>
        <p:txBody>
          <a:bodyPr/>
          <a:lstStyle/>
          <a:p>
            <a:fld id="{2F455CA1-8AB9-7F4B-8B56-30FA76A0413A}" type="slidenum">
              <a:rPr lang="en-US" smtClean="0"/>
              <a:t>3</a:t>
            </a:fld>
            <a:endParaRPr lang="en-US"/>
          </a:p>
        </p:txBody>
      </p:sp>
    </p:spTree>
    <p:extLst>
      <p:ext uri="{BB962C8B-B14F-4D97-AF65-F5344CB8AC3E}">
        <p14:creationId xmlns:p14="http://schemas.microsoft.com/office/powerpoint/2010/main" val="3377869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err="1"/>
              <a:t>UsableNet</a:t>
            </a:r>
            <a:r>
              <a:rPr lang="en-US" dirty="0"/>
              <a:t>, Kristina </a:t>
            </a:r>
            <a:r>
              <a:rPr lang="en-US" dirty="0" err="1"/>
              <a:t>Launey</a:t>
            </a:r>
            <a:r>
              <a:rPr lang="en-US" dirty="0"/>
              <a:t> Seyfarth Shaw LLP</a:t>
            </a:r>
          </a:p>
        </p:txBody>
      </p:sp>
      <p:sp>
        <p:nvSpPr>
          <p:cNvPr id="4" name="Slide Number Placeholder 3"/>
          <p:cNvSpPr>
            <a:spLocks noGrp="1"/>
          </p:cNvSpPr>
          <p:nvPr>
            <p:ph type="sldNum" sz="quarter" idx="5"/>
          </p:nvPr>
        </p:nvSpPr>
        <p:spPr/>
        <p:txBody>
          <a:bodyPr/>
          <a:lstStyle/>
          <a:p>
            <a:fld id="{2F455CA1-8AB9-7F4B-8B56-30FA76A0413A}" type="slidenum">
              <a:rPr lang="en-US" smtClean="0"/>
              <a:t>6</a:t>
            </a:fld>
            <a:endParaRPr lang="en-US"/>
          </a:p>
        </p:txBody>
      </p:sp>
    </p:spTree>
    <p:extLst>
      <p:ext uri="{BB962C8B-B14F-4D97-AF65-F5344CB8AC3E}">
        <p14:creationId xmlns:p14="http://schemas.microsoft.com/office/powerpoint/2010/main" val="2466951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err="1"/>
              <a:t>UsableNet</a:t>
            </a:r>
            <a:r>
              <a:rPr lang="en-US" dirty="0"/>
              <a:t>, Kristina </a:t>
            </a:r>
            <a:r>
              <a:rPr lang="en-US" dirty="0" err="1"/>
              <a:t>Launey</a:t>
            </a:r>
            <a:r>
              <a:rPr lang="en-US" dirty="0"/>
              <a:t> Seyfarth Shaw LLP</a:t>
            </a:r>
          </a:p>
        </p:txBody>
      </p:sp>
      <p:sp>
        <p:nvSpPr>
          <p:cNvPr id="4" name="Slide Number Placeholder 3"/>
          <p:cNvSpPr>
            <a:spLocks noGrp="1"/>
          </p:cNvSpPr>
          <p:nvPr>
            <p:ph type="sldNum" sz="quarter" idx="5"/>
          </p:nvPr>
        </p:nvSpPr>
        <p:spPr/>
        <p:txBody>
          <a:bodyPr/>
          <a:lstStyle/>
          <a:p>
            <a:fld id="{2F455CA1-8AB9-7F4B-8B56-30FA76A0413A}" type="slidenum">
              <a:rPr lang="en-US" smtClean="0"/>
              <a:t>7</a:t>
            </a:fld>
            <a:endParaRPr lang="en-US"/>
          </a:p>
        </p:txBody>
      </p:sp>
    </p:spTree>
    <p:extLst>
      <p:ext uri="{BB962C8B-B14F-4D97-AF65-F5344CB8AC3E}">
        <p14:creationId xmlns:p14="http://schemas.microsoft.com/office/powerpoint/2010/main" val="255427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8</a:t>
            </a:fld>
            <a:endParaRPr lang="en-US"/>
          </a:p>
        </p:txBody>
      </p:sp>
    </p:spTree>
    <p:extLst>
      <p:ext uri="{BB962C8B-B14F-4D97-AF65-F5344CB8AC3E}">
        <p14:creationId xmlns:p14="http://schemas.microsoft.com/office/powerpoint/2010/main" val="466376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err="1"/>
              <a:t>UsableNet</a:t>
            </a:r>
            <a:r>
              <a:rPr lang="en-US" dirty="0"/>
              <a:t>, Kristina </a:t>
            </a:r>
            <a:r>
              <a:rPr lang="en-US" dirty="0" err="1"/>
              <a:t>Launey</a:t>
            </a:r>
            <a:r>
              <a:rPr lang="en-US" dirty="0"/>
              <a:t> Seyfarth Shaw LLP</a:t>
            </a:r>
          </a:p>
        </p:txBody>
      </p:sp>
      <p:sp>
        <p:nvSpPr>
          <p:cNvPr id="4" name="Slide Number Placeholder 3"/>
          <p:cNvSpPr>
            <a:spLocks noGrp="1"/>
          </p:cNvSpPr>
          <p:nvPr>
            <p:ph type="sldNum" sz="quarter" idx="5"/>
          </p:nvPr>
        </p:nvSpPr>
        <p:spPr/>
        <p:txBody>
          <a:bodyPr/>
          <a:lstStyle/>
          <a:p>
            <a:fld id="{2F455CA1-8AB9-7F4B-8B56-30FA76A0413A}" type="slidenum">
              <a:rPr lang="en-US" smtClean="0"/>
              <a:t>9</a:t>
            </a:fld>
            <a:endParaRPr lang="en-US"/>
          </a:p>
        </p:txBody>
      </p:sp>
    </p:spTree>
    <p:extLst>
      <p:ext uri="{BB962C8B-B14F-4D97-AF65-F5344CB8AC3E}">
        <p14:creationId xmlns:p14="http://schemas.microsoft.com/office/powerpoint/2010/main" val="917440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10</a:t>
            </a:fld>
            <a:endParaRPr lang="en-US"/>
          </a:p>
        </p:txBody>
      </p:sp>
    </p:spTree>
    <p:extLst>
      <p:ext uri="{BB962C8B-B14F-4D97-AF65-F5344CB8AC3E}">
        <p14:creationId xmlns:p14="http://schemas.microsoft.com/office/powerpoint/2010/main" val="4112487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err="1"/>
              <a:t>UsableNet</a:t>
            </a:r>
            <a:r>
              <a:rPr lang="en-US" dirty="0"/>
              <a:t>, Kristina </a:t>
            </a:r>
            <a:r>
              <a:rPr lang="en-US" dirty="0" err="1"/>
              <a:t>Launey</a:t>
            </a:r>
            <a:r>
              <a:rPr lang="en-US" dirty="0"/>
              <a:t> Seyfarth Shaw LLP</a:t>
            </a:r>
          </a:p>
        </p:txBody>
      </p:sp>
      <p:sp>
        <p:nvSpPr>
          <p:cNvPr id="4" name="Slide Number Placeholder 3"/>
          <p:cNvSpPr>
            <a:spLocks noGrp="1"/>
          </p:cNvSpPr>
          <p:nvPr>
            <p:ph type="sldNum" sz="quarter" idx="5"/>
          </p:nvPr>
        </p:nvSpPr>
        <p:spPr/>
        <p:txBody>
          <a:bodyPr/>
          <a:lstStyle/>
          <a:p>
            <a:fld id="{2F455CA1-8AB9-7F4B-8B56-30FA76A0413A}" type="slidenum">
              <a:rPr lang="en-US" smtClean="0"/>
              <a:t>11</a:t>
            </a:fld>
            <a:endParaRPr lang="en-US"/>
          </a:p>
        </p:txBody>
      </p:sp>
    </p:spTree>
    <p:extLst>
      <p:ext uri="{BB962C8B-B14F-4D97-AF65-F5344CB8AC3E}">
        <p14:creationId xmlns:p14="http://schemas.microsoft.com/office/powerpoint/2010/main" val="2200791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err="1"/>
              <a:t>UsableNet</a:t>
            </a:r>
            <a:r>
              <a:rPr lang="en-US" dirty="0"/>
              <a:t>, Kristina </a:t>
            </a:r>
            <a:r>
              <a:rPr lang="en-US" dirty="0" err="1"/>
              <a:t>Launey</a:t>
            </a:r>
            <a:r>
              <a:rPr lang="en-US" dirty="0"/>
              <a:t> Seyfarth Shaw LLP</a:t>
            </a:r>
          </a:p>
        </p:txBody>
      </p:sp>
      <p:sp>
        <p:nvSpPr>
          <p:cNvPr id="4" name="Slide Number Placeholder 3"/>
          <p:cNvSpPr>
            <a:spLocks noGrp="1"/>
          </p:cNvSpPr>
          <p:nvPr>
            <p:ph type="sldNum" sz="quarter" idx="5"/>
          </p:nvPr>
        </p:nvSpPr>
        <p:spPr/>
        <p:txBody>
          <a:bodyPr/>
          <a:lstStyle/>
          <a:p>
            <a:fld id="{2F455CA1-8AB9-7F4B-8B56-30FA76A0413A}" type="slidenum">
              <a:rPr lang="en-US" smtClean="0"/>
              <a:t>12</a:t>
            </a:fld>
            <a:endParaRPr lang="en-US"/>
          </a:p>
        </p:txBody>
      </p:sp>
    </p:spTree>
    <p:extLst>
      <p:ext uri="{BB962C8B-B14F-4D97-AF65-F5344CB8AC3E}">
        <p14:creationId xmlns:p14="http://schemas.microsoft.com/office/powerpoint/2010/main" val="29231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B146D3-C2CA-114D-AFBB-6BE6BD3840A4}"/>
              </a:ext>
            </a:extLst>
          </p:cNvPr>
          <p:cNvSpPr/>
          <p:nvPr userDrawn="1"/>
        </p:nvSpPr>
        <p:spPr>
          <a:xfrm>
            <a:off x="0" y="0"/>
            <a:ext cx="8621486" cy="6858000"/>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2353583"/>
            <a:ext cx="5159829" cy="1565275"/>
          </a:xfrm>
        </p:spPr>
        <p:txBody>
          <a:bodyPr/>
          <a:lstStyle>
            <a:lvl1pPr>
              <a:defRPr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5A710E25-E809-7243-9D58-76156D7B143F}"/>
              </a:ext>
            </a:extLst>
          </p:cNvPr>
          <p:cNvSpPr>
            <a:spLocks noGrp="1"/>
          </p:cNvSpPr>
          <p:nvPr>
            <p:ph type="subTitle" idx="1" hasCustomPrompt="1"/>
          </p:nvPr>
        </p:nvSpPr>
        <p:spPr>
          <a:xfrm>
            <a:off x="1915883" y="4618041"/>
            <a:ext cx="3840460" cy="369459"/>
          </a:xfrm>
        </p:spPr>
        <p:txBody>
          <a:bodyPr>
            <a:noAutofit/>
          </a:bodyPr>
          <a:lstStyle>
            <a:lvl1pPr marL="0" indent="0" algn="l">
              <a:buNone/>
              <a:defRPr sz="2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13" name="Text Placeholder 26">
            <a:extLst>
              <a:ext uri="{FF2B5EF4-FFF2-40B4-BE49-F238E27FC236}">
                <a16:creationId xmlns:a16="http://schemas.microsoft.com/office/drawing/2014/main" id="{669678ED-4BE6-5B40-B90A-F1DCBF910A07}"/>
              </a:ext>
            </a:extLst>
          </p:cNvPr>
          <p:cNvSpPr>
            <a:spLocks noGrp="1"/>
          </p:cNvSpPr>
          <p:nvPr>
            <p:ph type="body" sz="quarter" idx="11" hasCustomPrompt="1"/>
          </p:nvPr>
        </p:nvSpPr>
        <p:spPr>
          <a:xfrm>
            <a:off x="1915881" y="5132643"/>
            <a:ext cx="3840461" cy="422275"/>
          </a:xfrm>
        </p:spPr>
        <p:txBody>
          <a:bodyPr>
            <a:normAutofit/>
          </a:bodyPr>
          <a:lstStyle>
            <a:lvl1pPr marL="0" indent="0">
              <a:buNone/>
              <a:defRPr sz="1600" b="0"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7" name="Graphic 6">
            <a:extLst>
              <a:ext uri="{FF2B5EF4-FFF2-40B4-BE49-F238E27FC236}">
                <a16:creationId xmlns:a16="http://schemas.microsoft.com/office/drawing/2014/main" id="{48A7D4F1-6B69-3343-9061-E645B995C5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74782" y="344634"/>
            <a:ext cx="6168732" cy="6168732"/>
          </a:xfrm>
          <a:prstGeom prst="rect">
            <a:avLst/>
          </a:prstGeom>
        </p:spPr>
      </p:pic>
      <p:pic>
        <p:nvPicPr>
          <p:cNvPr id="10" name="Picture 9" descr="Logo&#10;&#10;Description automatically generated">
            <a:extLst>
              <a:ext uri="{FF2B5EF4-FFF2-40B4-BE49-F238E27FC236}">
                <a16:creationId xmlns:a16="http://schemas.microsoft.com/office/drawing/2014/main" id="{0B6DD8C9-F29A-994C-BABD-DD7A451571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8650" y="719402"/>
            <a:ext cx="2257268" cy="874229"/>
          </a:xfrm>
          <a:prstGeom prst="rect">
            <a:avLst/>
          </a:prstGeom>
        </p:spPr>
      </p:pic>
      <p:pic>
        <p:nvPicPr>
          <p:cNvPr id="12" name="Graphic 11" descr="User outline">
            <a:extLst>
              <a:ext uri="{FF2B5EF4-FFF2-40B4-BE49-F238E27FC236}">
                <a16:creationId xmlns:a16="http://schemas.microsoft.com/office/drawing/2014/main" id="{98B39284-94E1-D84A-B46B-C1AF674ED0E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483" y="4583949"/>
            <a:ext cx="914400" cy="914400"/>
          </a:xfrm>
          <a:prstGeom prst="rect">
            <a:avLst/>
          </a:prstGeom>
        </p:spPr>
      </p:pic>
    </p:spTree>
    <p:extLst>
      <p:ext uri="{BB962C8B-B14F-4D97-AF65-F5344CB8AC3E}">
        <p14:creationId xmlns:p14="http://schemas.microsoft.com/office/powerpoint/2010/main" val="64119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Me - 2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0441" y="566744"/>
            <a:ext cx="4368392" cy="2696431"/>
          </a:xfrm>
          <a:prstGeom prst="rect">
            <a:avLst/>
          </a:prstGeom>
        </p:spPr>
      </p:pic>
      <p:pic>
        <p:nvPicPr>
          <p:cNvPr id="5" name="Content Placeholder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3102814">
            <a:off x="4143010" y="4135827"/>
            <a:ext cx="2633779" cy="3168091"/>
          </a:xfrm>
          <a:prstGeom prst="rect">
            <a:avLst/>
          </a:prstGeom>
        </p:spPr>
      </p:pic>
      <p:sp>
        <p:nvSpPr>
          <p:cNvPr id="6" name="Title 1"/>
          <p:cNvSpPr>
            <a:spLocks noGrp="1"/>
          </p:cNvSpPr>
          <p:nvPr>
            <p:ph type="title" hasCustomPrompt="1"/>
          </p:nvPr>
        </p:nvSpPr>
        <p:spPr>
          <a:xfrm>
            <a:off x="7159399" y="1529251"/>
            <a:ext cx="4289434" cy="922361"/>
          </a:xfrm>
        </p:spPr>
        <p:txBody>
          <a:bodyPr>
            <a:normAutofit/>
          </a:bodyPr>
          <a:lstStyle>
            <a:lvl1pPr algn="ctr">
              <a:defRPr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[Name]</a:t>
            </a:r>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rot="1636993">
            <a:off x="-827136" y="788610"/>
            <a:ext cx="5724870" cy="7143933"/>
          </a:xfrm>
        </p:spPr>
        <p:txBody>
          <a:bodyPr/>
          <a:lstStyle>
            <a:lvl1pPr marL="0" indent="0">
              <a:buNone/>
              <a:defRPr/>
            </a:lvl1pPr>
          </a:lstStyle>
          <a:p>
            <a:r>
              <a:rPr lang="en-US"/>
              <a:t>[Insert Avatar Picture]</a:t>
            </a:r>
          </a:p>
        </p:txBody>
      </p:sp>
    </p:spTree>
    <p:extLst>
      <p:ext uri="{BB962C8B-B14F-4D97-AF65-F5344CB8AC3E}">
        <p14:creationId xmlns:p14="http://schemas.microsoft.com/office/powerpoint/2010/main" val="37072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out Me - 3">
    <p:bg>
      <p:bgPr>
        <a:solidFill>
          <a:schemeClr val="tx1"/>
        </a:solidFill>
        <a:effectLst/>
      </p:bgPr>
    </p:bg>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a:off x="6820426" y="881498"/>
            <a:ext cx="4489404" cy="4641478"/>
          </a:xfrm>
        </p:spPr>
        <p:txBody>
          <a:bodyPr/>
          <a:lstStyle>
            <a:lvl1pPr marL="0" indent="0">
              <a:buNone/>
              <a:defRPr>
                <a:solidFill>
                  <a:schemeClr val="bg1"/>
                </a:solidFill>
              </a:defRPr>
            </a:lvl1pPr>
          </a:lstStyle>
          <a:p>
            <a:r>
              <a:rPr lang="en-US"/>
              <a:t>[Insert Avatar Picture]</a:t>
            </a:r>
          </a:p>
        </p:txBody>
      </p:sp>
      <p:sp>
        <p:nvSpPr>
          <p:cNvPr id="6" name="Rectangular Callout 5"/>
          <p:cNvSpPr/>
          <p:nvPr userDrawn="1"/>
        </p:nvSpPr>
        <p:spPr>
          <a:xfrm>
            <a:off x="1757620" y="881498"/>
            <a:ext cx="4294710" cy="2675141"/>
          </a:xfrm>
          <a:prstGeom prst="wedgeRectCallout">
            <a:avLst>
              <a:gd name="adj1" fmla="val 64042"/>
              <a:gd name="adj2" fmla="val 326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Hi!</a:t>
            </a:r>
            <a:r>
              <a:rPr lang="en-US">
                <a:latin typeface="Open Sans" panose="020B0606030504020204" pitchFamily="34" charset="0"/>
                <a:ea typeface="Open Sans" panose="020B0606030504020204" pitchFamily="34" charset="0"/>
                <a:cs typeface="Open Sans" panose="020B0606030504020204" pitchFamily="34" charset="0"/>
              </a:rPr>
              <a:t>i</a:t>
            </a:r>
          </a:p>
        </p:txBody>
      </p:sp>
      <p:sp>
        <p:nvSpPr>
          <p:cNvPr id="7" name="Rectangle 6"/>
          <p:cNvSpPr/>
          <p:nvPr userDrawn="1"/>
        </p:nvSpPr>
        <p:spPr>
          <a:xfrm>
            <a:off x="6547104" y="5522976"/>
            <a:ext cx="5644896" cy="1072896"/>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6820426" y="5522976"/>
            <a:ext cx="5286230" cy="959168"/>
          </a:xfrm>
        </p:spPr>
        <p:txBody>
          <a:bodyPr/>
          <a:lstStyle>
            <a:lvl1pP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[Name]</a:t>
            </a:r>
          </a:p>
        </p:txBody>
      </p:sp>
    </p:spTree>
    <p:extLst>
      <p:ext uri="{BB962C8B-B14F-4D97-AF65-F5344CB8AC3E}">
        <p14:creationId xmlns:p14="http://schemas.microsoft.com/office/powerpoint/2010/main" val="244079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Me - 4">
    <p:spTree>
      <p:nvGrpSpPr>
        <p:cNvPr id="1" name=""/>
        <p:cNvGrpSpPr/>
        <p:nvPr/>
      </p:nvGrpSpPr>
      <p:grpSpPr>
        <a:xfrm>
          <a:off x="0" y="0"/>
          <a:ext cx="0" cy="0"/>
          <a:chOff x="0" y="0"/>
          <a:chExt cx="0" cy="0"/>
        </a:xfrm>
      </p:grpSpPr>
      <p:grpSp>
        <p:nvGrpSpPr>
          <p:cNvPr id="3" name="Group 2"/>
          <p:cNvGrpSpPr/>
          <p:nvPr userDrawn="1"/>
        </p:nvGrpSpPr>
        <p:grpSpPr>
          <a:xfrm rot="10800000">
            <a:off x="-20317" y="-21"/>
            <a:ext cx="12212317" cy="5493997"/>
            <a:chOff x="-20317" y="-21"/>
            <a:chExt cx="12744735" cy="5493997"/>
          </a:xfrm>
        </p:grpSpPr>
        <p:sp>
          <p:nvSpPr>
            <p:cNvPr id="4" name="Rectangle 3"/>
            <p:cNvSpPr/>
            <p:nvPr/>
          </p:nvSpPr>
          <p:spPr>
            <a:xfrm rot="10800000">
              <a:off x="-20317" y="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0800000">
              <a:off x="821741"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0800000">
              <a:off x="1678686"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0800000">
              <a:off x="2520744" y="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3377589"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0800000">
              <a:off x="4219647" y="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0800000">
              <a:off x="5076491" y="-1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0800000">
              <a:off x="5918549" y="-1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0800000">
              <a:off x="6775494"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0800000">
              <a:off x="7617552" y="-1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0800000">
              <a:off x="8474397"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0800000">
              <a:off x="9316455" y="-1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0800000">
              <a:off x="10158411" y="-21"/>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10800000">
              <a:off x="11015256" y="-16"/>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0800000">
              <a:off x="11857314" y="-21"/>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454" y="3253181"/>
            <a:ext cx="3374136" cy="3731660"/>
          </a:xfrm>
          <a:prstGeom prst="rect">
            <a:avLst/>
          </a:prstGeom>
        </p:spPr>
      </p:pic>
      <p:sp>
        <p:nvSpPr>
          <p:cNvPr id="21" name="Rectangle 20"/>
          <p:cNvSpPr/>
          <p:nvPr userDrawn="1"/>
        </p:nvSpPr>
        <p:spPr>
          <a:xfrm>
            <a:off x="0" y="5493971"/>
            <a:ext cx="12192000" cy="14908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a:off x="4396674" y="320990"/>
            <a:ext cx="3228311" cy="2932192"/>
          </a:xfrm>
        </p:spPr>
        <p:txBody>
          <a:bodyPr/>
          <a:lstStyle>
            <a:lvl1pPr marL="0" indent="0">
              <a:buNone/>
              <a:defRPr>
                <a:solidFill>
                  <a:schemeClr val="bg1"/>
                </a:solidFill>
              </a:defRPr>
            </a:lvl1pPr>
          </a:lstStyle>
          <a:p>
            <a:r>
              <a:rPr lang="en-US"/>
              <a:t>[Insert Avatar Picture]</a:t>
            </a:r>
          </a:p>
        </p:txBody>
      </p:sp>
      <p:sp>
        <p:nvSpPr>
          <p:cNvPr id="27" name="Title 1"/>
          <p:cNvSpPr>
            <a:spLocks noGrp="1"/>
          </p:cNvSpPr>
          <p:nvPr>
            <p:ph type="title" hasCustomPrompt="1"/>
          </p:nvPr>
        </p:nvSpPr>
        <p:spPr>
          <a:xfrm>
            <a:off x="353568" y="5655168"/>
            <a:ext cx="11521439" cy="959168"/>
          </a:xfrm>
        </p:spPr>
        <p:txBody>
          <a:bodyPr/>
          <a:lstStyle>
            <a:lvl1pPr algn="ct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[Name] | [Title}</a:t>
            </a:r>
          </a:p>
        </p:txBody>
      </p:sp>
    </p:spTree>
    <p:extLst>
      <p:ext uri="{BB962C8B-B14F-4D97-AF65-F5344CB8AC3E}">
        <p14:creationId xmlns:p14="http://schemas.microsoft.com/office/powerpoint/2010/main" val="1730285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1" y="1167419"/>
            <a:ext cx="5138465" cy="3451891"/>
          </a:xfrm>
        </p:spPr>
        <p:txBody>
          <a:bodyPr anchor="b">
            <a:normAutofit/>
          </a:bodyPr>
          <a:lstStyle>
            <a:lvl1pPr algn="l">
              <a:defRPr sz="5500">
                <a:solidFill>
                  <a:schemeClr val="tx1">
                    <a:lumMod val="20000"/>
                    <a:lumOff val="8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2460999" y="5105436"/>
            <a:ext cx="3345656" cy="369459"/>
          </a:xfrm>
        </p:spPr>
        <p:txBody>
          <a:bodyPr>
            <a:normAutofit/>
          </a:bodyPr>
          <a:lstStyle>
            <a:lvl1pPr marL="0" indent="0" algn="r">
              <a:buNone/>
              <a:defRPr sz="15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20" name="Freeform 13">
            <a:extLst>
              <a:ext uri="{FF2B5EF4-FFF2-40B4-BE49-F238E27FC236}">
                <a16:creationId xmlns:a16="http://schemas.microsoft.com/office/drawing/2014/main" id="{D82B087F-9B39-4634-A2AD-3D2D0D736FC7}"/>
              </a:ext>
            </a:extLst>
          </p:cNvPr>
          <p:cNvSpPr>
            <a:spLocks/>
          </p:cNvSpPr>
          <p:nvPr userDrawn="1"/>
        </p:nvSpPr>
        <p:spPr bwMode="auto">
          <a:xfrm>
            <a:off x="-1" y="4730513"/>
            <a:ext cx="5806656" cy="83677"/>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2460999" y="5541541"/>
            <a:ext cx="3345656" cy="422275"/>
          </a:xfrm>
        </p:spPr>
        <p:txBody>
          <a:bodyPr>
            <a:normAutofit/>
          </a:bodyPr>
          <a:lstStyle>
            <a:lvl1pPr marL="0" indent="0" algn="r">
              <a:buNone/>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tx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tx2">
            <a:lumMod val="5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447" y="365125"/>
            <a:ext cx="3103353" cy="1325563"/>
          </a:xfrm>
        </p:spPr>
        <p:txBody>
          <a:bodyPr/>
          <a:lstStyle>
            <a:lvl1pPr>
              <a:defRPr>
                <a:solidFill>
                  <a:schemeClr val="tx1"/>
                </a:solidFill>
              </a:defRPr>
            </a:lvl1pPr>
          </a:lstStyle>
          <a:p>
            <a:r>
              <a:rPr lang="en-US"/>
              <a:t>Click to edit Master title style</a:t>
            </a:r>
          </a:p>
        </p:txBody>
      </p:sp>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tx2"/>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cxnSp>
        <p:nvCxnSpPr>
          <p:cNvPr id="5" name="Straight Connector 4"/>
          <p:cNvCxnSpPr/>
          <p:nvPr userDrawn="1"/>
        </p:nvCxnSpPr>
        <p:spPr>
          <a:xfrm>
            <a:off x="287079" y="1924493"/>
            <a:ext cx="3764221"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A445F694-BA73-DA4F-9DF6-1B37520575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447" y="365125"/>
            <a:ext cx="3103353" cy="1325563"/>
          </a:xfrm>
        </p:spPr>
        <p:txBody>
          <a:bodyPr/>
          <a:lstStyle>
            <a:lvl1pPr>
              <a:defRPr>
                <a:solidFill>
                  <a:schemeClr val="bg1"/>
                </a:solidFill>
              </a:defRPr>
            </a:lvl1pPr>
          </a:lstStyle>
          <a:p>
            <a:r>
              <a:rPr lang="en-US"/>
              <a:t>Master title style</a:t>
            </a:r>
          </a:p>
        </p:txBody>
      </p:sp>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bg1"/>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cxnSp>
        <p:nvCxnSpPr>
          <p:cNvPr id="9" name="Straight Connector 8"/>
          <p:cNvCxnSpPr/>
          <p:nvPr userDrawn="1"/>
        </p:nvCxnSpPr>
        <p:spPr>
          <a:xfrm>
            <a:off x="287079" y="1924493"/>
            <a:ext cx="3764221" cy="0"/>
          </a:xfrm>
          <a:prstGeom prst="line">
            <a:avLst/>
          </a:prstGeom>
          <a:ln w="44450">
            <a:solidFill>
              <a:srgbClr val="FE663B"/>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D3FE8917-ED19-0B41-911F-AF0EA731E7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129441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rgbClr val="1A3B5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447" y="365125"/>
            <a:ext cx="3103353" cy="1325563"/>
          </a:xfrm>
        </p:spPr>
        <p:txBody>
          <a:bodyPr/>
          <a:lstStyle>
            <a:lvl1pPr>
              <a:defRPr>
                <a:solidFill>
                  <a:srgbClr val="D4E6F4"/>
                </a:solidFill>
              </a:defRPr>
            </a:lvl1pPr>
          </a:lstStyle>
          <a:p>
            <a:r>
              <a:rPr lang="en-US"/>
              <a:t>Master title style</a:t>
            </a:r>
          </a:p>
        </p:txBody>
      </p:sp>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bg1"/>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cxnSp>
        <p:nvCxnSpPr>
          <p:cNvPr id="9" name="Straight Connector 8"/>
          <p:cNvCxnSpPr/>
          <p:nvPr userDrawn="1"/>
        </p:nvCxnSpPr>
        <p:spPr>
          <a:xfrm>
            <a:off x="287079" y="1924493"/>
            <a:ext cx="3764221" cy="0"/>
          </a:xfrm>
          <a:prstGeom prst="line">
            <a:avLst/>
          </a:prstGeom>
          <a:ln w="44450">
            <a:solidFill>
              <a:srgbClr val="FE663B"/>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D3FE8917-ED19-0B41-911F-AF0EA731E7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2930487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447" y="365125"/>
            <a:ext cx="6105509" cy="1582207"/>
          </a:xfrm>
        </p:spPr>
        <p:txBody>
          <a:bodyPr/>
          <a:lstStyle>
            <a:lvl1pPr>
              <a:defRPr>
                <a:solidFill>
                  <a:srgbClr val="1A3B5B"/>
                </a:solidFill>
              </a:defRPr>
            </a:lvl1pPr>
          </a:lstStyle>
          <a:p>
            <a:r>
              <a:rPr lang="en-US"/>
              <a:t>Click to edit Master title</a:t>
            </a:r>
          </a:p>
        </p:txBody>
      </p:sp>
      <p:sp>
        <p:nvSpPr>
          <p:cNvPr id="3" name="Rectangle 2">
            <a:extLst>
              <a:ext uri="{FF2B5EF4-FFF2-40B4-BE49-F238E27FC236}">
                <a16:creationId xmlns:a16="http://schemas.microsoft.com/office/drawing/2014/main" id="{8A0B3300-0BE5-4BEB-9CC4-0065B5212F73}"/>
              </a:ext>
            </a:extLst>
          </p:cNvPr>
          <p:cNvSpPr/>
          <p:nvPr userDrawn="1"/>
        </p:nvSpPr>
        <p:spPr>
          <a:xfrm>
            <a:off x="6980663" y="0"/>
            <a:ext cx="521133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503238" y="2641600"/>
            <a:ext cx="6105718" cy="3682999"/>
          </a:xfrm>
        </p:spPr>
        <p:txBody>
          <a:bodyPr>
            <a:normAutofit/>
          </a:bodyPr>
          <a:lstStyle>
            <a:lvl1pPr marL="0" indent="0">
              <a:buNone/>
              <a:defRPr sz="1800">
                <a:solidFill>
                  <a:schemeClr val="accent1">
                    <a:lumMod val="10000"/>
                  </a:schemeClr>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cxnSp>
        <p:nvCxnSpPr>
          <p:cNvPr id="9" name="Straight Connector 8"/>
          <p:cNvCxnSpPr/>
          <p:nvPr userDrawn="1"/>
        </p:nvCxnSpPr>
        <p:spPr>
          <a:xfrm>
            <a:off x="503238" y="2231771"/>
            <a:ext cx="3764221" cy="0"/>
          </a:xfrm>
          <a:prstGeom prst="line">
            <a:avLst/>
          </a:prstGeom>
          <a:ln w="44450">
            <a:solidFill>
              <a:srgbClr val="FE663B"/>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10A84F99-6D55-1344-B834-4B696D3454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0474" y="6281931"/>
            <a:ext cx="1060932" cy="4087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2353583"/>
            <a:ext cx="5159829" cy="1565275"/>
          </a:xfrm>
        </p:spPr>
        <p:txBody>
          <a:bodyPr/>
          <a:lstStyle>
            <a:lvl1pPr>
              <a:defRPr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pic>
        <p:nvPicPr>
          <p:cNvPr id="5" name="Graphic 4">
            <a:extLst>
              <a:ext uri="{FF2B5EF4-FFF2-40B4-BE49-F238E27FC236}">
                <a16:creationId xmlns:a16="http://schemas.microsoft.com/office/drawing/2014/main" id="{BF90B608-39F4-8C4A-ADEF-6FA5EF554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9023" y="-1632857"/>
            <a:ext cx="5454581" cy="10145486"/>
          </a:xfrm>
          <a:prstGeom prst="rect">
            <a:avLst/>
          </a:prstGeom>
        </p:spPr>
      </p:pic>
      <p:pic>
        <p:nvPicPr>
          <p:cNvPr id="14" name="Graphic 13">
            <a:extLst>
              <a:ext uri="{FF2B5EF4-FFF2-40B4-BE49-F238E27FC236}">
                <a16:creationId xmlns:a16="http://schemas.microsoft.com/office/drawing/2014/main" id="{C14B5255-FF06-BD4C-8536-329CCB14253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4342" y="846671"/>
            <a:ext cx="3911557" cy="1506912"/>
          </a:xfrm>
          <a:prstGeom prst="rect">
            <a:avLst/>
          </a:prstGeom>
        </p:spPr>
      </p:pic>
      <p:sp>
        <p:nvSpPr>
          <p:cNvPr id="10" name="Subtitle 2">
            <a:extLst>
              <a:ext uri="{FF2B5EF4-FFF2-40B4-BE49-F238E27FC236}">
                <a16:creationId xmlns:a16="http://schemas.microsoft.com/office/drawing/2014/main" id="{55BD21D7-1402-AF4B-9292-02DECEE52F55}"/>
              </a:ext>
            </a:extLst>
          </p:cNvPr>
          <p:cNvSpPr>
            <a:spLocks noGrp="1"/>
          </p:cNvSpPr>
          <p:nvPr>
            <p:ph type="subTitle" idx="1" hasCustomPrompt="1"/>
          </p:nvPr>
        </p:nvSpPr>
        <p:spPr>
          <a:xfrm>
            <a:off x="1915883" y="4618041"/>
            <a:ext cx="3840460" cy="369459"/>
          </a:xfrm>
        </p:spPr>
        <p:txBody>
          <a:bodyPr>
            <a:noAutofit/>
          </a:bodyPr>
          <a:lstStyle>
            <a:lvl1pPr marL="0" indent="0" algn="l">
              <a:buNone/>
              <a:defRPr sz="2000" b="1" i="0">
                <a:solidFill>
                  <a:srgbClr val="1A3B5B"/>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12" name="Text Placeholder 26">
            <a:extLst>
              <a:ext uri="{FF2B5EF4-FFF2-40B4-BE49-F238E27FC236}">
                <a16:creationId xmlns:a16="http://schemas.microsoft.com/office/drawing/2014/main" id="{3DAF7C43-BA20-B74E-AA45-F531909B6B0D}"/>
              </a:ext>
            </a:extLst>
          </p:cNvPr>
          <p:cNvSpPr>
            <a:spLocks noGrp="1"/>
          </p:cNvSpPr>
          <p:nvPr>
            <p:ph type="body" sz="quarter" idx="11" hasCustomPrompt="1"/>
          </p:nvPr>
        </p:nvSpPr>
        <p:spPr>
          <a:xfrm>
            <a:off x="1915881" y="5132643"/>
            <a:ext cx="3840461" cy="422275"/>
          </a:xfrm>
        </p:spPr>
        <p:txBody>
          <a:bodyPr>
            <a:normAutofit/>
          </a:bodyPr>
          <a:lstStyle>
            <a:lvl1pPr marL="0" indent="0">
              <a:buNone/>
              <a:defRPr sz="1600" b="0" i="1">
                <a:solidFill>
                  <a:srgbClr val="1A3B5B"/>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15" name="Graphic 14" descr="User outline">
            <a:extLst>
              <a:ext uri="{FF2B5EF4-FFF2-40B4-BE49-F238E27FC236}">
                <a16:creationId xmlns:a16="http://schemas.microsoft.com/office/drawing/2014/main" id="{BFC95C72-7D55-5646-AAF4-42396D24A0A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1483" y="4583949"/>
            <a:ext cx="914400" cy="914400"/>
          </a:xfrm>
          <a:prstGeom prst="rect">
            <a:avLst/>
          </a:prstGeom>
        </p:spPr>
      </p:pic>
    </p:spTree>
    <p:extLst>
      <p:ext uri="{BB962C8B-B14F-4D97-AF65-F5344CB8AC3E}">
        <p14:creationId xmlns:p14="http://schemas.microsoft.com/office/powerpoint/2010/main" val="1442498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p:txBody>
          <a:bodyPr/>
          <a:lstStyle>
            <a:lvl1pPr>
              <a:buClr>
                <a:srgbClr val="EB4D00"/>
              </a:buClr>
              <a:defRPr/>
            </a:lvl1pPr>
            <a:lvl2pPr>
              <a:buClr>
                <a:srgbClr val="EB4D00"/>
              </a:buClr>
              <a:defRPr/>
            </a:lvl2pPr>
            <a:lvl3pPr>
              <a:buClr>
                <a:srgbClr val="EB4D00"/>
              </a:buClr>
              <a:defRPr/>
            </a:lvl3pPr>
            <a:lvl4pPr>
              <a:buClr>
                <a:srgbClr val="EB4D00"/>
              </a:buClr>
              <a:defRPr/>
            </a:lvl4pPr>
            <a:lvl5pPr>
              <a:buClr>
                <a:srgbClr val="EB4D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c 3">
            <a:extLst>
              <a:ext uri="{FF2B5EF4-FFF2-40B4-BE49-F238E27FC236}">
                <a16:creationId xmlns:a16="http://schemas.microsoft.com/office/drawing/2014/main" id="{B3507D84-A691-5743-BDA3-2A405961D2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2832206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lvl1pPr>
              <a:buClr>
                <a:srgbClr val="3877BB"/>
              </a:buClr>
              <a:defRPr/>
            </a:lvl1pPr>
            <a:lvl2pPr>
              <a:buClr>
                <a:srgbClr val="3877BB"/>
              </a:buClr>
              <a:defRPr/>
            </a:lvl2pPr>
            <a:lvl3pPr>
              <a:buClr>
                <a:srgbClr val="3877BB"/>
              </a:buClr>
              <a:defRPr/>
            </a:lvl3pPr>
            <a:lvl4pPr>
              <a:buClr>
                <a:srgbClr val="3877BB"/>
              </a:buClr>
              <a:defRPr/>
            </a:lvl4pPr>
            <a:lvl5pPr>
              <a:buClr>
                <a:srgbClr val="3877BB"/>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
        <p:nvSpPr>
          <p:cNvPr id="12" name="Rectangle 11">
            <a:extLst>
              <a:ext uri="{FF2B5EF4-FFF2-40B4-BE49-F238E27FC236}">
                <a16:creationId xmlns:a16="http://schemas.microsoft.com/office/drawing/2014/main" id="{B43224D9-F0FF-7F49-8041-6C67929333C8}"/>
              </a:ext>
            </a:extLst>
          </p:cNvPr>
          <p:cNvSpPr/>
          <p:nvPr userDrawn="1"/>
        </p:nvSpPr>
        <p:spPr>
          <a:xfrm>
            <a:off x="1" y="0"/>
            <a:ext cx="503430" cy="6858000"/>
          </a:xfrm>
          <a:prstGeom prst="rect">
            <a:avLst/>
          </a:prstGeom>
          <a:solidFill>
            <a:srgbClr val="EB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gonal Stripe 13">
            <a:extLst>
              <a:ext uri="{FF2B5EF4-FFF2-40B4-BE49-F238E27FC236}">
                <a16:creationId xmlns:a16="http://schemas.microsoft.com/office/drawing/2014/main" id="{FBA41FFF-7DFC-094C-96A5-36C884F2F375}"/>
              </a:ext>
            </a:extLst>
          </p:cNvPr>
          <p:cNvSpPr/>
          <p:nvPr userDrawn="1"/>
        </p:nvSpPr>
        <p:spPr>
          <a:xfrm rot="9208565">
            <a:off x="-744382" y="1472083"/>
            <a:ext cx="2346070" cy="4775013"/>
          </a:xfrm>
          <a:prstGeom prst="diagStripe">
            <a:avLst>
              <a:gd name="adj" fmla="val 86230"/>
            </a:avLst>
          </a:prstGeom>
          <a:solidFill>
            <a:srgbClr val="EB4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Section Blu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
        <p:nvSpPr>
          <p:cNvPr id="11" name="Diagonal Stripe 10">
            <a:extLst>
              <a:ext uri="{FF2B5EF4-FFF2-40B4-BE49-F238E27FC236}">
                <a16:creationId xmlns:a16="http://schemas.microsoft.com/office/drawing/2014/main" id="{F4D2313D-445B-1749-9332-140F28D8FA48}"/>
              </a:ext>
            </a:extLst>
          </p:cNvPr>
          <p:cNvSpPr/>
          <p:nvPr userDrawn="1"/>
        </p:nvSpPr>
        <p:spPr>
          <a:xfrm rot="9208565">
            <a:off x="-744382" y="1472083"/>
            <a:ext cx="2346070" cy="4775013"/>
          </a:xfrm>
          <a:prstGeom prst="diagStripe">
            <a:avLst>
              <a:gd name="adj" fmla="val 86230"/>
            </a:avLst>
          </a:prstGeom>
          <a:solidFill>
            <a:srgbClr val="EB4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ontent Placeholder 2">
            <a:extLst>
              <a:ext uri="{FF2B5EF4-FFF2-40B4-BE49-F238E27FC236}">
                <a16:creationId xmlns:a16="http://schemas.microsoft.com/office/drawing/2014/main" id="{CFCB8FB9-1DFE-DF48-B927-892C67DADE00}"/>
              </a:ext>
            </a:extLst>
          </p:cNvPr>
          <p:cNvSpPr>
            <a:spLocks noGrp="1"/>
          </p:cNvSpPr>
          <p:nvPr>
            <p:ph idx="1" hasCustomPrompt="1"/>
          </p:nvPr>
        </p:nvSpPr>
        <p:spPr>
          <a:xfrm>
            <a:off x="1066799" y="2254827"/>
            <a:ext cx="8131791" cy="3922136"/>
          </a:xfrm>
        </p:spPr>
        <p:txBody>
          <a:bodyPr numCol="1"/>
          <a:lstStyle>
            <a:lvl1pPr>
              <a:buClr>
                <a:srgbClr val="3877BB"/>
              </a:buClr>
              <a:defRPr>
                <a:solidFill>
                  <a:schemeClr val="accent1">
                    <a:lumMod val="10000"/>
                  </a:schemeClr>
                </a:solidFill>
              </a:defRPr>
            </a:lvl1pPr>
            <a:lvl2pPr>
              <a:buClr>
                <a:srgbClr val="3877BB"/>
              </a:buClr>
              <a:defRPr>
                <a:solidFill>
                  <a:schemeClr val="accent1">
                    <a:lumMod val="10000"/>
                  </a:schemeClr>
                </a:solidFill>
              </a:defRPr>
            </a:lvl2pPr>
            <a:lvl3pPr>
              <a:buClr>
                <a:srgbClr val="3877BB"/>
              </a:buClr>
              <a:defRPr>
                <a:solidFill>
                  <a:schemeClr val="accent1">
                    <a:lumMod val="10000"/>
                  </a:schemeClr>
                </a:solidFill>
              </a:defRPr>
            </a:lvl3pPr>
            <a:lvl4pPr>
              <a:buClr>
                <a:srgbClr val="3877BB"/>
              </a:buClr>
              <a:defRPr>
                <a:solidFill>
                  <a:schemeClr val="accent1">
                    <a:lumMod val="10000"/>
                  </a:schemeClr>
                </a:solidFill>
              </a:defRPr>
            </a:lvl4pPr>
            <a:lvl5pPr>
              <a:buClr>
                <a:srgbClr val="3877BB"/>
              </a:buClr>
              <a:defRPr>
                <a:solidFill>
                  <a:schemeClr val="accent1">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4E78468F-6640-2043-896C-0F489B894DE6}"/>
              </a:ext>
            </a:extLst>
          </p:cNvPr>
          <p:cNvSpPr/>
          <p:nvPr userDrawn="1"/>
        </p:nvSpPr>
        <p:spPr>
          <a:xfrm>
            <a:off x="1" y="0"/>
            <a:ext cx="503430" cy="6858000"/>
          </a:xfrm>
          <a:prstGeom prst="rect">
            <a:avLst/>
          </a:prstGeom>
          <a:solidFill>
            <a:srgbClr val="EB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7002147-2B19-F846-8342-4AB09A07BE24}"/>
              </a:ext>
            </a:extLst>
          </p:cNvPr>
          <p:cNvSpPr/>
          <p:nvPr userDrawn="1"/>
        </p:nvSpPr>
        <p:spPr>
          <a:xfrm>
            <a:off x="0" y="0"/>
            <a:ext cx="12191999" cy="1912139"/>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4E6F4"/>
              </a:solidFill>
            </a:endParaRPr>
          </a:p>
        </p:txBody>
      </p:sp>
      <p:sp>
        <p:nvSpPr>
          <p:cNvPr id="18" name="Title 1">
            <a:extLst>
              <a:ext uri="{FF2B5EF4-FFF2-40B4-BE49-F238E27FC236}">
                <a16:creationId xmlns:a16="http://schemas.microsoft.com/office/drawing/2014/main" id="{60339787-6830-C548-B652-89566B645CD4}"/>
              </a:ext>
            </a:extLst>
          </p:cNvPr>
          <p:cNvSpPr>
            <a:spLocks noGrp="1"/>
          </p:cNvSpPr>
          <p:nvPr>
            <p:ph type="title" hasCustomPrompt="1"/>
          </p:nvPr>
        </p:nvSpPr>
        <p:spPr>
          <a:xfrm>
            <a:off x="1066800" y="218364"/>
            <a:ext cx="9783170" cy="1433015"/>
          </a:xfrm>
        </p:spPr>
        <p:txBody>
          <a:bodyPr anchor="b" anchorCtr="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015609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Section Blue">
    <p:spTree>
      <p:nvGrpSpPr>
        <p:cNvPr id="1" name=""/>
        <p:cNvGrpSpPr/>
        <p:nvPr/>
      </p:nvGrpSpPr>
      <p:grpSpPr>
        <a:xfrm>
          <a:off x="0" y="0"/>
          <a:ext cx="0" cy="0"/>
          <a:chOff x="0" y="0"/>
          <a:chExt cx="0" cy="0"/>
        </a:xfrm>
      </p:grpSpPr>
      <p:sp>
        <p:nvSpPr>
          <p:cNvPr id="8" name="Diagonal Stripe 7">
            <a:extLst>
              <a:ext uri="{FF2B5EF4-FFF2-40B4-BE49-F238E27FC236}">
                <a16:creationId xmlns:a16="http://schemas.microsoft.com/office/drawing/2014/main" id="{9F5C0735-F265-FD4C-83E6-ED399923784A}"/>
              </a:ext>
            </a:extLst>
          </p:cNvPr>
          <p:cNvSpPr/>
          <p:nvPr userDrawn="1"/>
        </p:nvSpPr>
        <p:spPr>
          <a:xfrm rot="9208565">
            <a:off x="-744382" y="1472083"/>
            <a:ext cx="2346070" cy="4775013"/>
          </a:xfrm>
          <a:prstGeom prst="diagStripe">
            <a:avLst>
              <a:gd name="adj" fmla="val 86230"/>
            </a:avLst>
          </a:prstGeom>
          <a:solidFill>
            <a:srgbClr val="3877B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solidFill>
                  <a:srgbClr val="1A3B5B"/>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lvl1pPr>
              <a:buClr>
                <a:srgbClr val="EB4D00"/>
              </a:buClr>
              <a:defRPr/>
            </a:lvl1pPr>
            <a:lvl2pPr>
              <a:buClr>
                <a:srgbClr val="EB4D00"/>
              </a:buClr>
              <a:defRPr/>
            </a:lvl2pPr>
            <a:lvl3pPr>
              <a:buClr>
                <a:srgbClr val="EB4D00"/>
              </a:buClr>
              <a:defRPr/>
            </a:lvl3pPr>
            <a:lvl4pPr>
              <a:buClr>
                <a:srgbClr val="EB4D00"/>
              </a:buClr>
              <a:defRPr/>
            </a:lvl4pPr>
            <a:lvl5pPr>
              <a:buClr>
                <a:srgbClr val="EB4D00"/>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
        <p:nvSpPr>
          <p:cNvPr id="12" name="Rectangle 11">
            <a:extLst>
              <a:ext uri="{FF2B5EF4-FFF2-40B4-BE49-F238E27FC236}">
                <a16:creationId xmlns:a16="http://schemas.microsoft.com/office/drawing/2014/main" id="{B43224D9-F0FF-7F49-8041-6C67929333C8}"/>
              </a:ext>
            </a:extLst>
          </p:cNvPr>
          <p:cNvSpPr/>
          <p:nvPr userDrawn="1"/>
        </p:nvSpPr>
        <p:spPr>
          <a:xfrm>
            <a:off x="1" y="0"/>
            <a:ext cx="503430" cy="6858000"/>
          </a:xfrm>
          <a:prstGeom prst="rect">
            <a:avLst/>
          </a:prstGeom>
          <a:solidFill>
            <a:srgbClr val="387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3346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Section Blue">
    <p:spTree>
      <p:nvGrpSpPr>
        <p:cNvPr id="1" name=""/>
        <p:cNvGrpSpPr/>
        <p:nvPr/>
      </p:nvGrpSpPr>
      <p:grpSpPr>
        <a:xfrm>
          <a:off x="0" y="0"/>
          <a:ext cx="0" cy="0"/>
          <a:chOff x="0" y="0"/>
          <a:chExt cx="0" cy="0"/>
        </a:xfrm>
      </p:grpSpPr>
      <p:sp>
        <p:nvSpPr>
          <p:cNvPr id="8" name="Diagonal Stripe 7">
            <a:extLst>
              <a:ext uri="{FF2B5EF4-FFF2-40B4-BE49-F238E27FC236}">
                <a16:creationId xmlns:a16="http://schemas.microsoft.com/office/drawing/2014/main" id="{9F5C0735-F265-FD4C-83E6-ED399923784A}"/>
              </a:ext>
            </a:extLst>
          </p:cNvPr>
          <p:cNvSpPr/>
          <p:nvPr userDrawn="1"/>
        </p:nvSpPr>
        <p:spPr>
          <a:xfrm rot="9208565">
            <a:off x="-744382" y="1472083"/>
            <a:ext cx="2346070" cy="4775013"/>
          </a:xfrm>
          <a:prstGeom prst="diagStripe">
            <a:avLst>
              <a:gd name="adj" fmla="val 86230"/>
            </a:avLst>
          </a:prstGeom>
          <a:solidFill>
            <a:srgbClr val="EB4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solidFill>
                  <a:srgbClr val="1A3B5B"/>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lvl1pPr>
              <a:buClr>
                <a:srgbClr val="EB4D00"/>
              </a:buClr>
              <a:defRPr>
                <a:solidFill>
                  <a:schemeClr val="accent1">
                    <a:lumMod val="25000"/>
                  </a:schemeClr>
                </a:solidFill>
              </a:defRPr>
            </a:lvl1pPr>
            <a:lvl2pPr>
              <a:buClr>
                <a:srgbClr val="EB4D00"/>
              </a:buClr>
              <a:defRPr>
                <a:solidFill>
                  <a:schemeClr val="accent1">
                    <a:lumMod val="25000"/>
                  </a:schemeClr>
                </a:solidFill>
              </a:defRPr>
            </a:lvl2pPr>
            <a:lvl3pPr>
              <a:buClr>
                <a:srgbClr val="EB4D00"/>
              </a:buClr>
              <a:defRPr>
                <a:solidFill>
                  <a:schemeClr val="accent1">
                    <a:lumMod val="25000"/>
                  </a:schemeClr>
                </a:solidFill>
              </a:defRPr>
            </a:lvl3pPr>
            <a:lvl4pPr>
              <a:buClr>
                <a:srgbClr val="EB4D00"/>
              </a:buClr>
              <a:defRPr>
                <a:solidFill>
                  <a:schemeClr val="accent1">
                    <a:lumMod val="25000"/>
                  </a:schemeClr>
                </a:solidFill>
              </a:defRPr>
            </a:lvl4pPr>
            <a:lvl5pPr>
              <a:buClr>
                <a:srgbClr val="EB4D00"/>
              </a:buClr>
              <a:defRPr>
                <a:solidFill>
                  <a:schemeClr val="accent1">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F939BEAD-F09B-C346-9D18-25CAAF45EE3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
        <p:nvSpPr>
          <p:cNvPr id="12" name="Rectangle 11">
            <a:extLst>
              <a:ext uri="{FF2B5EF4-FFF2-40B4-BE49-F238E27FC236}">
                <a16:creationId xmlns:a16="http://schemas.microsoft.com/office/drawing/2014/main" id="{B43224D9-F0FF-7F49-8041-6C67929333C8}"/>
              </a:ext>
            </a:extLst>
          </p:cNvPr>
          <p:cNvSpPr/>
          <p:nvPr userDrawn="1"/>
        </p:nvSpPr>
        <p:spPr>
          <a:xfrm>
            <a:off x="1" y="0"/>
            <a:ext cx="503430" cy="6858000"/>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444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4789990" cy="3922136"/>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5">
            <a:extLst>
              <a:ext uri="{FF2B5EF4-FFF2-40B4-BE49-F238E27FC236}">
                <a16:creationId xmlns:a16="http://schemas.microsoft.com/office/drawing/2014/main" id="{C5D4B8B4-D064-49FF-8181-6F2F29C7CF9C}"/>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Content Placeholder 2">
            <a:extLst>
              <a:ext uri="{FF2B5EF4-FFF2-40B4-BE49-F238E27FC236}">
                <a16:creationId xmlns:a16="http://schemas.microsoft.com/office/drawing/2014/main" id="{9809B8B1-BEA4-400F-985B-DEF0895F4182}"/>
              </a:ext>
            </a:extLst>
          </p:cNvPr>
          <p:cNvSpPr>
            <a:spLocks noGrp="1"/>
          </p:cNvSpPr>
          <p:nvPr>
            <p:ph idx="11" hasCustomPrompt="1"/>
          </p:nvPr>
        </p:nvSpPr>
        <p:spPr>
          <a:xfrm>
            <a:off x="6169307" y="2254827"/>
            <a:ext cx="4955894" cy="3922136"/>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8EDB861A-AA5E-454A-A41D-D4824C8847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121884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de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p:txBody>
          <a:bodyPr/>
          <a:lstStyle>
            <a:lvl1pPr marL="0" indent="0">
              <a:spcBef>
                <a:spcPts val="0"/>
              </a:spcBef>
              <a:spcAft>
                <a:spcPts val="0"/>
              </a:spcAft>
              <a:buNone/>
              <a:defRPr>
                <a:latin typeface="Courier New" panose="02070309020205020404" pitchFamily="49" charset="0"/>
                <a:cs typeface="Courier New" panose="02070309020205020404" pitchFamily="49" charset="0"/>
              </a:defRPr>
            </a:lvl1pPr>
            <a:lvl2pPr marL="365760" indent="0">
              <a:spcBef>
                <a:spcPts val="0"/>
              </a:spcBef>
              <a:spcAft>
                <a:spcPts val="0"/>
              </a:spcAft>
              <a:buNone/>
              <a:defRPr>
                <a:latin typeface="Courier New" panose="02070309020205020404" pitchFamily="49" charset="0"/>
                <a:cs typeface="Courier New" panose="02070309020205020404" pitchFamily="49" charset="0"/>
              </a:defRPr>
            </a:lvl2pPr>
            <a:lvl3pPr marL="731520" indent="0">
              <a:spcBef>
                <a:spcPts val="0"/>
              </a:spcBef>
              <a:spcAft>
                <a:spcPts val="0"/>
              </a:spcAft>
              <a:buNone/>
              <a:defRPr>
                <a:latin typeface="Courier New" panose="02070309020205020404" pitchFamily="49" charset="0"/>
                <a:cs typeface="Courier New" panose="02070309020205020404" pitchFamily="49" charset="0"/>
              </a:defRPr>
            </a:lvl3pPr>
            <a:lvl4pPr marL="1097280" indent="0">
              <a:spcBef>
                <a:spcPts val="0"/>
              </a:spcBef>
              <a:spcAft>
                <a:spcPts val="0"/>
              </a:spcAft>
              <a:buNone/>
              <a:defRPr>
                <a:latin typeface="Courier New" panose="02070309020205020404" pitchFamily="49" charset="0"/>
                <a:cs typeface="Courier New" panose="02070309020205020404" pitchFamily="49" charset="0"/>
              </a:defRPr>
            </a:lvl4pPr>
            <a:lvl5pPr marL="1463040" indent="0">
              <a:spcBef>
                <a:spcPts val="0"/>
              </a:spcBef>
              <a:spcAft>
                <a:spcPts val="0"/>
              </a:spcAft>
              <a:buNone/>
              <a:defRPr>
                <a:latin typeface="Courier New" panose="02070309020205020404" pitchFamily="49" charset="0"/>
                <a:cs typeface="Courier New" panose="02070309020205020404" pitchFamily="49" charset="0"/>
              </a:defRPr>
            </a:lvl5pPr>
          </a:lstStyle>
          <a:p>
            <a:pPr lvl="0"/>
            <a:r>
              <a:rPr lang="en-US"/>
              <a:t>&lt;code examples&gt;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EEEFD1BD-01CC-4A4A-B6E4-2A6AA57D2D15}"/>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pic>
        <p:nvPicPr>
          <p:cNvPr id="5" name="Graphic 4">
            <a:extLst>
              <a:ext uri="{FF2B5EF4-FFF2-40B4-BE49-F238E27FC236}">
                <a16:creationId xmlns:a16="http://schemas.microsoft.com/office/drawing/2014/main" id="{525E4F7E-9D5C-0647-AE44-C114E20D4B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3660968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Fea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6565900" y="1132464"/>
            <a:ext cx="41021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6565900" y="2933699"/>
            <a:ext cx="4102100" cy="324326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p:nvPr userDrawn="1"/>
        </p:nvCxnSpPr>
        <p:spPr>
          <a:xfrm>
            <a:off x="6654800" y="2585027"/>
            <a:ext cx="55372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863600" y="622300"/>
            <a:ext cx="5168900" cy="6235700"/>
          </a:xfrm>
        </p:spPr>
        <p:txBody>
          <a:bodyPr/>
          <a:lstStyle>
            <a:lvl1pPr marL="0" indent="0">
              <a:buNone/>
              <a:defRPr/>
            </a:lvl1pPr>
          </a:lstStyle>
          <a:p>
            <a:r>
              <a:rPr lang="en-US"/>
              <a:t>[Picture]</a:t>
            </a:r>
          </a:p>
        </p:txBody>
      </p:sp>
      <p:pic>
        <p:nvPicPr>
          <p:cNvPr id="6" name="Graphic 5">
            <a:extLst>
              <a:ext uri="{FF2B5EF4-FFF2-40B4-BE49-F238E27FC236}">
                <a16:creationId xmlns:a16="http://schemas.microsoft.com/office/drawing/2014/main" id="{9DC8AF6E-0E05-D04A-B789-036B46D4B7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2381651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 Fea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6565900" y="1132464"/>
            <a:ext cx="41021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6565900" y="2933699"/>
            <a:ext cx="5012956" cy="324326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p:nvPr userDrawn="1"/>
        </p:nvCxnSpPr>
        <p:spPr>
          <a:xfrm>
            <a:off x="6654800" y="2585027"/>
            <a:ext cx="55372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3344" y="1019068"/>
            <a:ext cx="8208144" cy="4736183"/>
          </a:xfrm>
          <a:prstGeom prst="rect">
            <a:avLst/>
          </a:prstGeom>
        </p:spPr>
      </p:pic>
      <p:pic>
        <p:nvPicPr>
          <p:cNvPr id="7" name="Graphic 6">
            <a:extLst>
              <a:ext uri="{FF2B5EF4-FFF2-40B4-BE49-F238E27FC236}">
                <a16:creationId xmlns:a16="http://schemas.microsoft.com/office/drawing/2014/main" id="{75E4C5EC-1910-DC4A-A86C-CB004100567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Image Feature 1">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6565900" y="1132464"/>
            <a:ext cx="4102100" cy="1325563"/>
          </a:xfrm>
        </p:spPr>
        <p:txBody>
          <a:bodyPr anchor="b" anchorCtr="0"/>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6565900" y="2933699"/>
            <a:ext cx="5012956" cy="3243263"/>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p:nvPr userDrawn="1"/>
        </p:nvCxnSpPr>
        <p:spPr>
          <a:xfrm>
            <a:off x="6654800" y="2585027"/>
            <a:ext cx="5537200" cy="0"/>
          </a:xfrm>
          <a:prstGeom prst="line">
            <a:avLst/>
          </a:prstGeom>
          <a:ln w="38100">
            <a:solidFill>
              <a:srgbClr val="FE663B"/>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3344" y="1019068"/>
            <a:ext cx="8208144" cy="4736183"/>
          </a:xfrm>
          <a:prstGeom prst="rect">
            <a:avLst/>
          </a:prstGeom>
        </p:spPr>
      </p:pic>
      <p:sp>
        <p:nvSpPr>
          <p:cNvPr id="7" name="Rectangle 6"/>
          <p:cNvSpPr/>
          <p:nvPr userDrawn="1"/>
        </p:nvSpPr>
        <p:spPr>
          <a:xfrm>
            <a:off x="-560440" y="1297858"/>
            <a:ext cx="6248317" cy="3923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518B93AC-58B8-A243-B950-62C4AAB1EE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80474" y="6281931"/>
            <a:ext cx="1060932" cy="40872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1A3B5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2353583"/>
            <a:ext cx="5159829" cy="1565275"/>
          </a:xfrm>
        </p:spPr>
        <p:txBody>
          <a:bodyPr/>
          <a:lstStyle>
            <a:lvl1pPr>
              <a:defRPr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pic>
        <p:nvPicPr>
          <p:cNvPr id="4" name="Picture 3" descr="Logo&#10;&#10;Description automatically generated">
            <a:extLst>
              <a:ext uri="{FF2B5EF4-FFF2-40B4-BE49-F238E27FC236}">
                <a16:creationId xmlns:a16="http://schemas.microsoft.com/office/drawing/2014/main" id="{D9DE154A-C79F-0F47-91E0-C4490C2FE6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650" y="719402"/>
            <a:ext cx="2257268" cy="874229"/>
          </a:xfrm>
          <a:prstGeom prst="rect">
            <a:avLst/>
          </a:prstGeom>
        </p:spPr>
      </p:pic>
      <p:sp>
        <p:nvSpPr>
          <p:cNvPr id="16" name="Rectangle 15">
            <a:extLst>
              <a:ext uri="{FF2B5EF4-FFF2-40B4-BE49-F238E27FC236}">
                <a16:creationId xmlns:a16="http://schemas.microsoft.com/office/drawing/2014/main" id="{81483517-6F39-774D-930D-AFDD4891821C}"/>
              </a:ext>
            </a:extLst>
          </p:cNvPr>
          <p:cNvSpPr/>
          <p:nvPr userDrawn="1"/>
        </p:nvSpPr>
        <p:spPr>
          <a:xfrm rot="20785132">
            <a:off x="7296447" y="-1107483"/>
            <a:ext cx="5959043" cy="882018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28E1A8D-8B79-6646-A108-3735C332D570}"/>
              </a:ext>
            </a:extLst>
          </p:cNvPr>
          <p:cNvSpPr/>
          <p:nvPr userDrawn="1"/>
        </p:nvSpPr>
        <p:spPr>
          <a:xfrm rot="20785132">
            <a:off x="7374430" y="-452585"/>
            <a:ext cx="381222" cy="8820185"/>
          </a:xfrm>
          <a:prstGeom prst="rect">
            <a:avLst/>
          </a:prstGeom>
          <a:solidFill>
            <a:srgbClr val="1A3B5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26DB18-06AA-0541-90F5-5EEBDE0F82AE}"/>
              </a:ext>
            </a:extLst>
          </p:cNvPr>
          <p:cNvSpPr/>
          <p:nvPr userDrawn="1"/>
        </p:nvSpPr>
        <p:spPr>
          <a:xfrm rot="5400000" flipH="1">
            <a:off x="9218991" y="-3235706"/>
            <a:ext cx="182648" cy="6207652"/>
          </a:xfrm>
          <a:prstGeom prst="rect">
            <a:avLst/>
          </a:prstGeom>
          <a:solidFill>
            <a:schemeClr val="accent1">
              <a:lumMod val="10000"/>
              <a:alpha val="661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D94ABFB-C94B-8045-9556-45C4E7D1038F}"/>
              </a:ext>
            </a:extLst>
          </p:cNvPr>
          <p:cNvSpPr/>
          <p:nvPr userDrawn="1"/>
        </p:nvSpPr>
        <p:spPr>
          <a:xfrm rot="5400000" flipH="1">
            <a:off x="10053382" y="4717989"/>
            <a:ext cx="182648" cy="4538873"/>
          </a:xfrm>
          <a:prstGeom prst="rect">
            <a:avLst/>
          </a:prstGeom>
          <a:solidFill>
            <a:schemeClr val="accent1">
              <a:lumMod val="10000"/>
              <a:alpha val="661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666351C-7F29-3C40-ABDA-9C808235A295}"/>
              </a:ext>
            </a:extLst>
          </p:cNvPr>
          <p:cNvSpPr/>
          <p:nvPr userDrawn="1"/>
        </p:nvSpPr>
        <p:spPr>
          <a:xfrm flipH="1">
            <a:off x="12252486" y="-40552"/>
            <a:ext cx="161656" cy="6936651"/>
          </a:xfrm>
          <a:prstGeom prst="rect">
            <a:avLst/>
          </a:prstGeom>
          <a:solidFill>
            <a:schemeClr val="accent1">
              <a:lumMod val="10000"/>
              <a:alpha val="661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a:extLst>
              <a:ext uri="{FF2B5EF4-FFF2-40B4-BE49-F238E27FC236}">
                <a16:creationId xmlns:a16="http://schemas.microsoft.com/office/drawing/2014/main" id="{04D7C28C-CA19-8449-8852-7FF0B7A46A15}"/>
              </a:ext>
            </a:extLst>
          </p:cNvPr>
          <p:cNvSpPr>
            <a:spLocks noGrp="1"/>
          </p:cNvSpPr>
          <p:nvPr>
            <p:ph type="subTitle" idx="1" hasCustomPrompt="1"/>
          </p:nvPr>
        </p:nvSpPr>
        <p:spPr>
          <a:xfrm>
            <a:off x="1915883" y="4618041"/>
            <a:ext cx="3840460" cy="369459"/>
          </a:xfrm>
        </p:spPr>
        <p:txBody>
          <a:bodyPr>
            <a:normAutofit/>
          </a:bodyPr>
          <a:lstStyle>
            <a:lvl1pPr marL="0" indent="0" algn="l">
              <a:buNone/>
              <a:defRPr sz="1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24" name="Text Placeholder 26">
            <a:extLst>
              <a:ext uri="{FF2B5EF4-FFF2-40B4-BE49-F238E27FC236}">
                <a16:creationId xmlns:a16="http://schemas.microsoft.com/office/drawing/2014/main" id="{C992668E-CFC3-D744-BBA3-1B3FCA29AC46}"/>
              </a:ext>
            </a:extLst>
          </p:cNvPr>
          <p:cNvSpPr>
            <a:spLocks noGrp="1"/>
          </p:cNvSpPr>
          <p:nvPr>
            <p:ph type="body" sz="quarter" idx="11" hasCustomPrompt="1"/>
          </p:nvPr>
        </p:nvSpPr>
        <p:spPr>
          <a:xfrm>
            <a:off x="1915881" y="5132643"/>
            <a:ext cx="3840461" cy="422275"/>
          </a:xfrm>
        </p:spPr>
        <p:txBody>
          <a:bodyPr>
            <a:normAutofit/>
          </a:bodyPr>
          <a:lstStyle>
            <a:lvl1pPr marL="0" indent="0">
              <a:buNone/>
              <a:defRPr sz="1200" b="0"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25" name="Graphic 24" descr="User outline">
            <a:extLst>
              <a:ext uri="{FF2B5EF4-FFF2-40B4-BE49-F238E27FC236}">
                <a16:creationId xmlns:a16="http://schemas.microsoft.com/office/drawing/2014/main" id="{91A24D51-61CC-F542-810A-6A75C4C5D5B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483" y="4583949"/>
            <a:ext cx="914400" cy="914400"/>
          </a:xfrm>
          <a:prstGeom prst="rect">
            <a:avLst/>
          </a:prstGeom>
        </p:spPr>
      </p:pic>
    </p:spTree>
    <p:extLst>
      <p:ext uri="{BB962C8B-B14F-4D97-AF65-F5344CB8AC3E}">
        <p14:creationId xmlns:p14="http://schemas.microsoft.com/office/powerpoint/2010/main" val="3802663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Feature 3 (Repo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29678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7410450" y="257174"/>
            <a:ext cx="3619500" cy="2710656"/>
          </a:xfrm>
        </p:spPr>
        <p:txBody>
          <a:bodyPr/>
          <a:lstStyle>
            <a:lvl1pPr marL="0" indent="0">
              <a:buNone/>
              <a:defRPr>
                <a:solidFill>
                  <a:schemeClr val="bg1"/>
                </a:solidFill>
              </a:defRPr>
            </a:lvl1pPr>
          </a:lstStyle>
          <a:p>
            <a:r>
              <a:rPr lang="en-US"/>
              <a:t>[Picture]</a:t>
            </a:r>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1284864"/>
            <a:ext cx="5740400" cy="1325563"/>
          </a:xfrm>
        </p:spPr>
        <p:txBody>
          <a:bodyPr anchor="b" anchorCtr="0"/>
          <a:lstStyle>
            <a:lvl1pPr>
              <a:defRPr>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p:nvPr>
        </p:nvSpPr>
        <p:spPr>
          <a:xfrm>
            <a:off x="1079500" y="3699667"/>
            <a:ext cx="9950450" cy="2574133"/>
          </a:xfrm>
        </p:spPr>
        <p:txBody>
          <a:bodyPr numCol="3" spcCol="914400">
            <a:normAutofit/>
          </a:bodyPr>
          <a:lstStyle>
            <a:lvl1pPr marL="0" indent="0">
              <a:buNone/>
              <a:defRPr sz="1200"/>
            </a:lvl1pPr>
            <a:lvl2pPr marL="365760" indent="0">
              <a:buNone/>
              <a:defRPr sz="1800"/>
            </a:lvl2pPr>
            <a:lvl3pPr>
              <a:defRPr sz="1800"/>
            </a:lvl3pPr>
            <a:lvl4pPr>
              <a:defRPr sz="1800"/>
            </a:lvl4pPr>
            <a:lvl5pPr>
              <a:defRPr sz="1800"/>
            </a:lvl5pPr>
          </a:lstStyle>
          <a:p>
            <a:pPr lvl="0"/>
            <a:r>
              <a:rPr lang="en-US"/>
              <a:t>Click to edit Master text styles</a:t>
            </a:r>
          </a:p>
        </p:txBody>
      </p:sp>
      <p:pic>
        <p:nvPicPr>
          <p:cNvPr id="6" name="Graphic 5">
            <a:extLst>
              <a:ext uri="{FF2B5EF4-FFF2-40B4-BE49-F238E27FC236}">
                <a16:creationId xmlns:a16="http://schemas.microsoft.com/office/drawing/2014/main" id="{E991B888-F47E-0947-8A3D-0826076182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106191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Feature 3 (Presentation)">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F0A1E0A-EB4E-44B0-B59B-F33B2B0ECD50}"/>
              </a:ext>
            </a:extLst>
          </p:cNvPr>
          <p:cNvSpPr>
            <a:spLocks noGrp="1"/>
          </p:cNvSpPr>
          <p:nvPr>
            <p:ph idx="11"/>
          </p:nvPr>
        </p:nvSpPr>
        <p:spPr>
          <a:xfrm>
            <a:off x="1079500" y="3699667"/>
            <a:ext cx="9950450" cy="257413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29678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7410450" y="257174"/>
            <a:ext cx="3619500" cy="2710656"/>
          </a:xfrm>
        </p:spPr>
        <p:txBody>
          <a:bodyPr/>
          <a:lstStyle>
            <a:lvl1pPr marL="0" indent="0">
              <a:buNone/>
              <a:defRPr>
                <a:solidFill>
                  <a:schemeClr val="bg1"/>
                </a:solidFill>
              </a:defRPr>
            </a:lvl1pPr>
          </a:lstStyle>
          <a:p>
            <a:r>
              <a:rPr lang="en-US"/>
              <a:t>[Picture]</a:t>
            </a:r>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1284864"/>
            <a:ext cx="5740400" cy="1325563"/>
          </a:xfrm>
        </p:spPr>
        <p:txBody>
          <a:bodyPr anchor="b" anchorCtr="0"/>
          <a:lstStyle>
            <a:lvl1pPr>
              <a:defRPr>
                <a:solidFill>
                  <a:schemeClr val="bg1"/>
                </a:solidFill>
              </a:defRPr>
            </a:lvl1pPr>
          </a:lstStyle>
          <a:p>
            <a:r>
              <a:rPr lang="en-US"/>
              <a:t>[Click to edit Master title style]</a:t>
            </a:r>
          </a:p>
        </p:txBody>
      </p:sp>
      <p:pic>
        <p:nvPicPr>
          <p:cNvPr id="8" name="Graphic 7">
            <a:extLst>
              <a:ext uri="{FF2B5EF4-FFF2-40B4-BE49-F238E27FC236}">
                <a16:creationId xmlns:a16="http://schemas.microsoft.com/office/drawing/2014/main" id="{4F2D4436-44AE-3143-AC2B-11CA662B48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808749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Example 1">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438002" y="262989"/>
            <a:ext cx="9950450" cy="1147763"/>
          </a:xfrm>
        </p:spPr>
        <p:txBody>
          <a:bodyPr anchor="b" anchorCtr="0"/>
          <a:lstStyle>
            <a:lvl1pPr>
              <a:defRPr>
                <a:solidFill>
                  <a:schemeClr val="tx1"/>
                </a:solidFill>
              </a:defRPr>
            </a:lvl1pPr>
          </a:lstStyle>
          <a:p>
            <a:r>
              <a:rPr lang="en-US"/>
              <a:t>[Click to edit Master title style]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0116" y="1494960"/>
            <a:ext cx="2220278" cy="4570175"/>
          </a:xfrm>
          <a:prstGeom prst="rect">
            <a:avLst/>
          </a:prstGeom>
        </p:spPr>
      </p:pic>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7590" y="1494959"/>
            <a:ext cx="2220278" cy="4570175"/>
          </a:xfrm>
          <a:prstGeom prst="rect">
            <a:avLst/>
          </a:prstGeom>
        </p:spPr>
      </p:pic>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2642" y="1494958"/>
            <a:ext cx="2220278" cy="4570175"/>
          </a:xfrm>
          <a:prstGeom prst="rect">
            <a:avLst/>
          </a:prstGeom>
        </p:spPr>
      </p:pic>
      <p:sp>
        <p:nvSpPr>
          <p:cNvPr id="3" name="Content Placeholder 2"/>
          <p:cNvSpPr>
            <a:spLocks noGrp="1"/>
          </p:cNvSpPr>
          <p:nvPr>
            <p:ph sz="quarter" idx="10"/>
          </p:nvPr>
        </p:nvSpPr>
        <p:spPr>
          <a:xfrm>
            <a:off x="1762642" y="6149339"/>
            <a:ext cx="2244921" cy="425450"/>
          </a:xfrm>
        </p:spPr>
        <p:txBody>
          <a:bodyPr anchor="b">
            <a:noAutofit/>
          </a:bodyPr>
          <a:lstStyle>
            <a:lvl1pPr marL="0" indent="0" algn="ctr">
              <a:buNone/>
              <a:defRPr sz="1200" b="0"/>
            </a:lvl1pPr>
            <a:lvl2pPr marL="365760" indent="0">
              <a:buNone/>
              <a:defRPr sz="1200"/>
            </a:lvl2pPr>
            <a:lvl3pPr marL="731520" indent="0">
              <a:buNone/>
              <a:defRPr sz="1200"/>
            </a:lvl3pPr>
            <a:lvl4pPr marL="1097280" indent="0">
              <a:buNone/>
              <a:defRPr sz="1200"/>
            </a:lvl4pPr>
            <a:lvl5pPr marL="1463040" indent="0">
              <a:buNone/>
              <a:defRPr sz="1200"/>
            </a:lvl5pPr>
          </a:lstStyle>
          <a:p>
            <a:pPr lvl="0"/>
            <a:r>
              <a:rPr lang="en-US"/>
              <a:t>Click to edit Master text styles</a:t>
            </a:r>
          </a:p>
        </p:txBody>
      </p:sp>
      <p:sp>
        <p:nvSpPr>
          <p:cNvPr id="8" name="Content Placeholder 2"/>
          <p:cNvSpPr>
            <a:spLocks noGrp="1"/>
          </p:cNvSpPr>
          <p:nvPr>
            <p:ph sz="quarter" idx="11"/>
          </p:nvPr>
        </p:nvSpPr>
        <p:spPr>
          <a:xfrm>
            <a:off x="4585473" y="6149339"/>
            <a:ext cx="2244921" cy="425450"/>
          </a:xfrm>
        </p:spPr>
        <p:txBody>
          <a:bodyPr anchor="b">
            <a:noAutofit/>
          </a:bodyPr>
          <a:lstStyle>
            <a:lvl1pPr marL="0" indent="0" algn="ctr">
              <a:buNone/>
              <a:defRPr sz="1200" b="0"/>
            </a:lvl1pPr>
            <a:lvl2pPr marL="365760" indent="0">
              <a:buNone/>
              <a:defRPr sz="1200"/>
            </a:lvl2pPr>
            <a:lvl3pPr marL="731520" indent="0">
              <a:buNone/>
              <a:defRPr sz="1200"/>
            </a:lvl3pPr>
            <a:lvl4pPr marL="1097280" indent="0">
              <a:buNone/>
              <a:defRPr sz="1200"/>
            </a:lvl4pPr>
            <a:lvl5pPr marL="1463040" indent="0">
              <a:buNone/>
              <a:defRPr sz="1200"/>
            </a:lvl5pPr>
          </a:lstStyle>
          <a:p>
            <a:pPr lvl="0"/>
            <a:r>
              <a:rPr lang="en-US"/>
              <a:t>Click to edit Master text styles</a:t>
            </a:r>
          </a:p>
        </p:txBody>
      </p:sp>
      <p:sp>
        <p:nvSpPr>
          <p:cNvPr id="10" name="Content Placeholder 2"/>
          <p:cNvSpPr>
            <a:spLocks noGrp="1"/>
          </p:cNvSpPr>
          <p:nvPr>
            <p:ph sz="quarter" idx="12"/>
          </p:nvPr>
        </p:nvSpPr>
        <p:spPr>
          <a:xfrm>
            <a:off x="7408304" y="6149339"/>
            <a:ext cx="2244921" cy="425450"/>
          </a:xfrm>
        </p:spPr>
        <p:txBody>
          <a:bodyPr anchor="b">
            <a:noAutofit/>
          </a:bodyPr>
          <a:lstStyle>
            <a:lvl1pPr marL="0" indent="0" algn="ctr">
              <a:buNone/>
              <a:defRPr sz="1200" b="0"/>
            </a:lvl1pPr>
            <a:lvl2pPr marL="365760" indent="0">
              <a:buNone/>
              <a:defRPr sz="1200"/>
            </a:lvl2pPr>
            <a:lvl3pPr marL="731520" indent="0">
              <a:buNone/>
              <a:defRPr sz="1200"/>
            </a:lvl3pPr>
            <a:lvl4pPr marL="1097280" indent="0">
              <a:buNone/>
              <a:defRPr sz="1200"/>
            </a:lvl4pPr>
            <a:lvl5pPr marL="1463040" indent="0">
              <a:buNone/>
              <a:defRPr sz="1200"/>
            </a:lvl5pPr>
          </a:lstStyle>
          <a:p>
            <a:pPr lvl="0"/>
            <a:r>
              <a:rPr lang="en-US"/>
              <a:t>Click to edit Master text styles</a:t>
            </a:r>
          </a:p>
        </p:txBody>
      </p:sp>
      <p:pic>
        <p:nvPicPr>
          <p:cNvPr id="11" name="Graphic 10">
            <a:extLst>
              <a:ext uri="{FF2B5EF4-FFF2-40B4-BE49-F238E27FC236}">
                <a16:creationId xmlns:a16="http://schemas.microsoft.com/office/drawing/2014/main" id="{13B0ADFC-3D37-784D-B8C8-785BAA79ACF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creenshot Example 1">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F0A1E0A-EB4E-44B0-B59B-F33B2B0ECD50}"/>
              </a:ext>
            </a:extLst>
          </p:cNvPr>
          <p:cNvSpPr>
            <a:spLocks noGrp="1"/>
          </p:cNvSpPr>
          <p:nvPr>
            <p:ph idx="11"/>
          </p:nvPr>
        </p:nvSpPr>
        <p:spPr>
          <a:xfrm>
            <a:off x="469900" y="1830783"/>
            <a:ext cx="3683000" cy="408543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469900" y="92868"/>
            <a:ext cx="9950450" cy="1147763"/>
          </a:xfrm>
        </p:spPr>
        <p:txBody>
          <a:bodyPr anchor="b" anchorCtr="0"/>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880" y="1666600"/>
            <a:ext cx="7573300" cy="4369871"/>
          </a:xfrm>
          <a:prstGeom prst="rect">
            <a:avLst/>
          </a:prstGeom>
        </p:spPr>
      </p:pic>
      <p:pic>
        <p:nvPicPr>
          <p:cNvPr id="7" name="Graphic 6">
            <a:extLst>
              <a:ext uri="{FF2B5EF4-FFF2-40B4-BE49-F238E27FC236}">
                <a16:creationId xmlns:a16="http://schemas.microsoft.com/office/drawing/2014/main" id="{9F8ABB40-865E-6D49-BA81-834ADEBCCA0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Screenshot Example 1">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F0A1E0A-EB4E-44B0-B59B-F33B2B0ECD50}"/>
              </a:ext>
            </a:extLst>
          </p:cNvPr>
          <p:cNvSpPr>
            <a:spLocks noGrp="1"/>
          </p:cNvSpPr>
          <p:nvPr>
            <p:ph idx="11"/>
          </p:nvPr>
        </p:nvSpPr>
        <p:spPr>
          <a:xfrm>
            <a:off x="7732295" y="1894952"/>
            <a:ext cx="4044969" cy="408543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826814" y="0"/>
            <a:ext cx="9950450" cy="1085492"/>
          </a:xfrm>
        </p:spPr>
        <p:txBody>
          <a:bodyPr anchor="b" anchorCtr="0"/>
          <a:lstStyle>
            <a:lvl1pPr algn="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4456" y="1283368"/>
            <a:ext cx="9399451" cy="5423579"/>
          </a:xfrm>
          <a:prstGeom prst="rect">
            <a:avLst/>
          </a:prstGeom>
        </p:spPr>
      </p:pic>
      <p:pic>
        <p:nvPicPr>
          <p:cNvPr id="7" name="Graphic 6">
            <a:extLst>
              <a:ext uri="{FF2B5EF4-FFF2-40B4-BE49-F238E27FC236}">
                <a16:creationId xmlns:a16="http://schemas.microsoft.com/office/drawing/2014/main" id="{5BDA3DA9-D2A9-D643-9D42-89F6D55D75C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Screenshot Exampl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120775" y="82896"/>
            <a:ext cx="9950450" cy="1085492"/>
          </a:xfrm>
        </p:spPr>
        <p:txBody>
          <a:bodyPr anchor="b" anchorCtr="0"/>
          <a:lstStyle>
            <a:lvl1pPr algn="ct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3479" y="1568796"/>
            <a:ext cx="8693954" cy="5016500"/>
          </a:xfrm>
          <a:prstGeom prst="rect">
            <a:avLst/>
          </a:prstGeom>
        </p:spPr>
      </p:pic>
      <p:pic>
        <p:nvPicPr>
          <p:cNvPr id="5" name="Graphic 4">
            <a:extLst>
              <a:ext uri="{FF2B5EF4-FFF2-40B4-BE49-F238E27FC236}">
                <a16:creationId xmlns:a16="http://schemas.microsoft.com/office/drawing/2014/main" id="{71D42EDF-A695-0948-9D50-066248D12AE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Screenshot Exampl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469900" y="92868"/>
            <a:ext cx="9950450" cy="1147763"/>
          </a:xfrm>
        </p:spPr>
        <p:txBody>
          <a:bodyPr anchor="b" anchorCtr="0"/>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9978" y="1578768"/>
            <a:ext cx="8892044" cy="5130800"/>
          </a:xfrm>
          <a:prstGeom prst="rect">
            <a:avLst/>
          </a:prstGeom>
        </p:spPr>
      </p:pic>
      <p:pic>
        <p:nvPicPr>
          <p:cNvPr id="5" name="Graphic 4">
            <a:extLst>
              <a:ext uri="{FF2B5EF4-FFF2-40B4-BE49-F238E27FC236}">
                <a16:creationId xmlns:a16="http://schemas.microsoft.com/office/drawing/2014/main" id="{AF0533F9-A4C1-AF4D-971C-116D4F51B54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3BE769F-B5D5-4386-9117-D4E89CC57978}"/>
              </a:ext>
            </a:extLst>
          </p:cNvPr>
          <p:cNvSpPr>
            <a:spLocks noGrp="1"/>
          </p:cNvSpPr>
          <p:nvPr>
            <p:ph type="pic" sz="quarter" idx="10" hasCustomPrompt="1"/>
          </p:nvPr>
        </p:nvSpPr>
        <p:spPr>
          <a:xfrm>
            <a:off x="695325" y="695325"/>
            <a:ext cx="4640263" cy="5514975"/>
          </a:xfrm>
        </p:spPr>
        <p:txBody>
          <a:bodyPr/>
          <a:lstStyle>
            <a:lvl1pPr marL="0" indent="0">
              <a:buFontTx/>
              <a:buNone/>
              <a:defRPr/>
            </a:lvl1pPr>
          </a:lstStyle>
          <a:p>
            <a:r>
              <a:rPr lang="en-US"/>
              <a:t>[Icon]</a:t>
            </a:r>
          </a:p>
        </p:txBody>
      </p:sp>
      <p:sp>
        <p:nvSpPr>
          <p:cNvPr id="10" name="Title 1">
            <a:extLst>
              <a:ext uri="{FF2B5EF4-FFF2-40B4-BE49-F238E27FC236}">
                <a16:creationId xmlns:a16="http://schemas.microsoft.com/office/drawing/2014/main" id="{43198589-936B-4C71-9C7D-DC138C9961F3}"/>
              </a:ext>
            </a:extLst>
          </p:cNvPr>
          <p:cNvSpPr>
            <a:spLocks noGrp="1"/>
          </p:cNvSpPr>
          <p:nvPr>
            <p:ph type="title" hasCustomPrompt="1"/>
          </p:nvPr>
        </p:nvSpPr>
        <p:spPr>
          <a:xfrm>
            <a:off x="5091939" y="2766218"/>
            <a:ext cx="6276644" cy="1325563"/>
          </a:xfrm>
        </p:spPr>
        <p:txBody>
          <a:bodyPr anchor="b" anchorCtr="0">
            <a:noAutofit/>
          </a:bodyPr>
          <a:lstStyle>
            <a:lvl1pPr>
              <a:defRPr sz="7200">
                <a:solidFill>
                  <a:schemeClr val="tx1"/>
                </a:solidFill>
              </a:defRPr>
            </a:lvl1pPr>
          </a:lstStyle>
          <a:p>
            <a:r>
              <a:rPr lang="en-US"/>
              <a:t>[Section Title]</a:t>
            </a:r>
          </a:p>
        </p:txBody>
      </p:sp>
      <p:cxnSp>
        <p:nvCxnSpPr>
          <p:cNvPr id="11" name="Straight Connector 10">
            <a:extLst>
              <a:ext uri="{FF2B5EF4-FFF2-40B4-BE49-F238E27FC236}">
                <a16:creationId xmlns:a16="http://schemas.microsoft.com/office/drawing/2014/main" id="{6A767EEA-301D-4909-8ECE-79411707884F}"/>
              </a:ext>
            </a:extLst>
          </p:cNvPr>
          <p:cNvCxnSpPr>
            <a:cxnSpLocks/>
          </p:cNvCxnSpPr>
          <p:nvPr/>
        </p:nvCxnSpPr>
        <p:spPr>
          <a:xfrm>
            <a:off x="5240741" y="4390126"/>
            <a:ext cx="7915701"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1" hasCustomPrompt="1"/>
          </p:nvPr>
        </p:nvSpPr>
        <p:spPr>
          <a:xfrm>
            <a:off x="5092700" y="4629151"/>
            <a:ext cx="7608888" cy="571500"/>
          </a:xfrm>
        </p:spPr>
        <p:txBody>
          <a:bodyPr/>
          <a:lstStyle>
            <a:lvl1pPr marL="0" indent="0">
              <a:buNone/>
              <a:defRPr>
                <a:solidFill>
                  <a:schemeClr val="bg1"/>
                </a:solidFill>
              </a:defRPr>
            </a:lvl1pPr>
          </a:lstStyle>
          <a:p>
            <a:pPr lvl="0"/>
            <a:r>
              <a:rPr lang="en-US"/>
              <a:t>[Insert section detail]</a:t>
            </a:r>
          </a:p>
        </p:txBody>
      </p:sp>
      <p:pic>
        <p:nvPicPr>
          <p:cNvPr id="6" name="Graphic 5">
            <a:extLst>
              <a:ext uri="{FF2B5EF4-FFF2-40B4-BE49-F238E27FC236}">
                <a16:creationId xmlns:a16="http://schemas.microsoft.com/office/drawing/2014/main" id="{C86E8904-F15F-B945-BDC2-D21920DF9E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Audit Content Blue Lar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253693"/>
            <a:ext cx="8590556" cy="1325563"/>
          </a:xfrm>
        </p:spPr>
        <p:txBody>
          <a:bodyPr anchor="b" anchorCtr="0"/>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2173184"/>
            <a:ext cx="10324354" cy="4003778"/>
          </a:xfrm>
        </p:spPr>
        <p:txBody>
          <a:bodyPr>
            <a:normAutofit/>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1706256"/>
            <a:ext cx="5213684" cy="0"/>
          </a:xfrm>
          <a:prstGeom prst="line">
            <a:avLst/>
          </a:prstGeom>
          <a:ln w="38100">
            <a:solidFill>
              <a:srgbClr val="FE663B"/>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F90654AD-21AB-B644-BFB5-6FD1BEF360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0474" y="6281931"/>
            <a:ext cx="1060932" cy="408720"/>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388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395864"/>
            <a:ext cx="5740400" cy="1325563"/>
          </a:xfrm>
        </p:spPr>
        <p:txBody>
          <a:bodyPr anchor="b" anchorCtr="0"/>
          <a:lstStyle>
            <a:lvl1pPr>
              <a:defRPr>
                <a:solidFill>
                  <a:schemeClr val="bg1"/>
                </a:solidFill>
              </a:defRPr>
            </a:lvl1pPr>
          </a:lstStyle>
          <a:p>
            <a:r>
              <a:rPr lang="en-US"/>
              <a:t>[Project Timeline]</a:t>
            </a:r>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p:nvPr>
        </p:nvSpPr>
        <p:spPr>
          <a:xfrm>
            <a:off x="1079500" y="4880767"/>
            <a:ext cx="2895600" cy="1532733"/>
          </a:xfrm>
        </p:spPr>
        <p:txBody>
          <a:bodyPr numCol="1" spcCol="0">
            <a:normAutofit/>
          </a:bodyPr>
          <a:lstStyle>
            <a:lvl1pPr marL="0" indent="0">
              <a:buNone/>
              <a:defRPr sz="1200" b="0"/>
            </a:lvl1pPr>
            <a:lvl2pPr marL="365760" indent="0">
              <a:buNone/>
              <a:defRPr sz="1800"/>
            </a:lvl2pPr>
            <a:lvl3pPr>
              <a:defRPr sz="1800"/>
            </a:lvl3pPr>
            <a:lvl4pPr>
              <a:defRPr sz="1800"/>
            </a:lvl4pPr>
            <a:lvl5pPr>
              <a:defRPr sz="1800"/>
            </a:lvl5pPr>
          </a:lstStyle>
          <a:p>
            <a:pPr lvl="0"/>
            <a:r>
              <a:rPr lang="en-US"/>
              <a:t>Click to edit Master text styles</a:t>
            </a:r>
          </a:p>
        </p:txBody>
      </p:sp>
      <p:sp>
        <p:nvSpPr>
          <p:cNvPr id="6" name="Content Placeholder 2">
            <a:extLst>
              <a:ext uri="{FF2B5EF4-FFF2-40B4-BE49-F238E27FC236}">
                <a16:creationId xmlns:a16="http://schemas.microsoft.com/office/drawing/2014/main" id="{9C3A514D-6182-4329-9E1C-FC829807723C}"/>
              </a:ext>
            </a:extLst>
          </p:cNvPr>
          <p:cNvSpPr>
            <a:spLocks noGrp="1"/>
          </p:cNvSpPr>
          <p:nvPr>
            <p:ph idx="11" hasCustomPrompt="1"/>
          </p:nvPr>
        </p:nvSpPr>
        <p:spPr>
          <a:xfrm>
            <a:off x="1079500" y="4392721"/>
            <a:ext cx="2895600" cy="445980"/>
          </a:xfrm>
        </p:spPr>
        <p:txBody>
          <a:bodyPr numCol="1" spcCol="0">
            <a:normAutofit/>
          </a:bodyPr>
          <a:lstStyle>
            <a:lvl1pPr marL="0" indent="0">
              <a:buNone/>
              <a:defRPr sz="1200" b="1" i="0" cap="none" baseline="0"/>
            </a:lvl1pPr>
            <a:lvl2pPr marL="365760" indent="0">
              <a:buNone/>
              <a:defRPr sz="1800"/>
            </a:lvl2pPr>
            <a:lvl3pPr>
              <a:defRPr sz="1800"/>
            </a:lvl3pPr>
            <a:lvl4pPr>
              <a:defRPr sz="1800"/>
            </a:lvl4pPr>
            <a:lvl5pPr>
              <a:defRPr sz="1800"/>
            </a:lvl5pPr>
          </a:lstStyle>
          <a:p>
            <a:pPr lvl="0"/>
            <a:r>
              <a:rPr lang="en-US"/>
              <a:t>[Month ‘00]</a:t>
            </a:r>
          </a:p>
        </p:txBody>
      </p:sp>
      <p:sp>
        <p:nvSpPr>
          <p:cNvPr id="3" name="Picture Placeholder 2">
            <a:extLst>
              <a:ext uri="{FF2B5EF4-FFF2-40B4-BE49-F238E27FC236}">
                <a16:creationId xmlns:a16="http://schemas.microsoft.com/office/drawing/2014/main" id="{A024B124-5939-4171-A913-0DC15A929BF8}"/>
              </a:ext>
            </a:extLst>
          </p:cNvPr>
          <p:cNvSpPr>
            <a:spLocks noGrp="1"/>
          </p:cNvSpPr>
          <p:nvPr>
            <p:ph type="pic" sz="quarter" idx="12" hasCustomPrompt="1"/>
          </p:nvPr>
        </p:nvSpPr>
        <p:spPr>
          <a:xfrm>
            <a:off x="1079500" y="2120900"/>
            <a:ext cx="1308100" cy="1308100"/>
          </a:xfrm>
        </p:spPr>
        <p:txBody>
          <a:bodyPr>
            <a:normAutofit/>
          </a:bodyPr>
          <a:lstStyle>
            <a:lvl1pPr marL="0" indent="0">
              <a:buNone/>
              <a:defRPr sz="1400">
                <a:solidFill>
                  <a:schemeClr val="bg1"/>
                </a:solidFill>
              </a:defRPr>
            </a:lvl1pPr>
          </a:lstStyle>
          <a:p>
            <a:r>
              <a:rPr lang="en-US"/>
              <a:t>[Icon Placeholder]</a:t>
            </a:r>
          </a:p>
        </p:txBody>
      </p:sp>
      <p:pic>
        <p:nvPicPr>
          <p:cNvPr id="7" name="Graphic 6">
            <a:extLst>
              <a:ext uri="{FF2B5EF4-FFF2-40B4-BE49-F238E27FC236}">
                <a16:creationId xmlns:a16="http://schemas.microsoft.com/office/drawing/2014/main" id="{666044CB-2B1D-5B47-B8AC-67E61A8C466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708352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760AB4-C667-0C4A-8F50-1DF0C3F6F6D4}"/>
              </a:ext>
            </a:extLst>
          </p:cNvPr>
          <p:cNvSpPr/>
          <p:nvPr userDrawn="1"/>
        </p:nvSpPr>
        <p:spPr>
          <a:xfrm>
            <a:off x="-66261" y="3946568"/>
            <a:ext cx="12324522" cy="3103562"/>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1672684"/>
            <a:ext cx="5381050" cy="1964748"/>
          </a:xfrm>
        </p:spPr>
        <p:txBody>
          <a:bodyPr anchor="b">
            <a:normAutofit/>
          </a:bodyPr>
          <a:lstStyle>
            <a:lvl1pPr>
              <a:defRPr sz="4800" b="1" i="0">
                <a:solidFill>
                  <a:srgbClr val="3877BB"/>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5A710E25-E809-7243-9D58-76156D7B143F}"/>
              </a:ext>
            </a:extLst>
          </p:cNvPr>
          <p:cNvSpPr>
            <a:spLocks noGrp="1"/>
          </p:cNvSpPr>
          <p:nvPr>
            <p:ph type="subTitle" idx="1" hasCustomPrompt="1"/>
          </p:nvPr>
        </p:nvSpPr>
        <p:spPr>
          <a:xfrm>
            <a:off x="1814285" y="4618041"/>
            <a:ext cx="3942057" cy="369459"/>
          </a:xfrm>
        </p:spPr>
        <p:txBody>
          <a:bodyPr>
            <a:noAutofit/>
          </a:bodyPr>
          <a:lstStyle>
            <a:lvl1pPr marL="0" indent="0" algn="l">
              <a:buNone/>
              <a:defRPr sz="2000" b="0" i="0">
                <a:solidFill>
                  <a:srgbClr val="D4E6F4"/>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13" name="Text Placeholder 26">
            <a:extLst>
              <a:ext uri="{FF2B5EF4-FFF2-40B4-BE49-F238E27FC236}">
                <a16:creationId xmlns:a16="http://schemas.microsoft.com/office/drawing/2014/main" id="{669678ED-4BE6-5B40-B90A-F1DCBF910A07}"/>
              </a:ext>
            </a:extLst>
          </p:cNvPr>
          <p:cNvSpPr>
            <a:spLocks noGrp="1"/>
          </p:cNvSpPr>
          <p:nvPr>
            <p:ph type="body" sz="quarter" idx="11" hasCustomPrompt="1"/>
          </p:nvPr>
        </p:nvSpPr>
        <p:spPr>
          <a:xfrm>
            <a:off x="1814285" y="5132643"/>
            <a:ext cx="3942057" cy="422275"/>
          </a:xfrm>
        </p:spPr>
        <p:txBody>
          <a:bodyPr>
            <a:normAutofit/>
          </a:bodyPr>
          <a:lstStyle>
            <a:lvl1pPr marL="0" indent="0">
              <a:buNone/>
              <a:defRPr sz="1600" b="0" i="1">
                <a:solidFill>
                  <a:srgbClr val="D4E6F4"/>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6" name="Graphic 5">
            <a:extLst>
              <a:ext uri="{FF2B5EF4-FFF2-40B4-BE49-F238E27FC236}">
                <a16:creationId xmlns:a16="http://schemas.microsoft.com/office/drawing/2014/main" id="{F76E8658-0FAF-774C-87A9-7AA4E9DD84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65393" y="1198279"/>
            <a:ext cx="7061204" cy="7061204"/>
          </a:xfrm>
          <a:prstGeom prst="rect">
            <a:avLst/>
          </a:prstGeom>
        </p:spPr>
      </p:pic>
      <p:pic>
        <p:nvPicPr>
          <p:cNvPr id="12" name="Graphic 11" descr="User outline">
            <a:extLst>
              <a:ext uri="{FF2B5EF4-FFF2-40B4-BE49-F238E27FC236}">
                <a16:creationId xmlns:a16="http://schemas.microsoft.com/office/drawing/2014/main" id="{16F1F9C0-9FF4-1C42-B1AF-8B998DD8A19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9885" y="4583949"/>
            <a:ext cx="914400" cy="914400"/>
          </a:xfrm>
          <a:prstGeom prst="rect">
            <a:avLst/>
          </a:prstGeom>
        </p:spPr>
      </p:pic>
    </p:spTree>
    <p:extLst>
      <p:ext uri="{BB962C8B-B14F-4D97-AF65-F5344CB8AC3E}">
        <p14:creationId xmlns:p14="http://schemas.microsoft.com/office/powerpoint/2010/main" val="244950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meline">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389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395864"/>
            <a:ext cx="5740400" cy="1325563"/>
          </a:xfrm>
        </p:spPr>
        <p:txBody>
          <a:bodyPr anchor="b" anchorCtr="0"/>
          <a:lstStyle>
            <a:lvl1pPr>
              <a:defRPr>
                <a:solidFill>
                  <a:schemeClr val="tx1"/>
                </a:solidFill>
              </a:defRPr>
            </a:lvl1pPr>
          </a:lstStyle>
          <a:p>
            <a:r>
              <a:rPr lang="en-US"/>
              <a:t>[Project Timeline]</a:t>
            </a:r>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p:nvPr>
        </p:nvSpPr>
        <p:spPr>
          <a:xfrm>
            <a:off x="1079500" y="4880767"/>
            <a:ext cx="2895600" cy="1532733"/>
          </a:xfrm>
        </p:spPr>
        <p:txBody>
          <a:bodyPr numCol="1" spcCol="0">
            <a:normAutofit/>
          </a:bodyPr>
          <a:lstStyle>
            <a:lvl1pPr marL="0" indent="0">
              <a:buNone/>
              <a:defRPr sz="1200" b="0">
                <a:solidFill>
                  <a:schemeClr val="bg1"/>
                </a:solidFill>
              </a:defRPr>
            </a:lvl1pPr>
            <a:lvl2pPr marL="365760" indent="0">
              <a:buNone/>
              <a:defRPr sz="1800"/>
            </a:lvl2pPr>
            <a:lvl3pPr>
              <a:defRPr sz="1800"/>
            </a:lvl3pPr>
            <a:lvl4pPr>
              <a:defRPr sz="1800"/>
            </a:lvl4pPr>
            <a:lvl5pPr>
              <a:defRPr sz="1800"/>
            </a:lvl5pPr>
          </a:lstStyle>
          <a:p>
            <a:pPr lvl="0"/>
            <a:r>
              <a:rPr lang="en-US"/>
              <a:t>Click to edit Master text styles</a:t>
            </a:r>
          </a:p>
        </p:txBody>
      </p:sp>
      <p:sp>
        <p:nvSpPr>
          <p:cNvPr id="6" name="Content Placeholder 2">
            <a:extLst>
              <a:ext uri="{FF2B5EF4-FFF2-40B4-BE49-F238E27FC236}">
                <a16:creationId xmlns:a16="http://schemas.microsoft.com/office/drawing/2014/main" id="{9C3A514D-6182-4329-9E1C-FC829807723C}"/>
              </a:ext>
            </a:extLst>
          </p:cNvPr>
          <p:cNvSpPr>
            <a:spLocks noGrp="1"/>
          </p:cNvSpPr>
          <p:nvPr>
            <p:ph idx="11" hasCustomPrompt="1"/>
          </p:nvPr>
        </p:nvSpPr>
        <p:spPr>
          <a:xfrm>
            <a:off x="1079500" y="4392721"/>
            <a:ext cx="2895600" cy="445980"/>
          </a:xfrm>
        </p:spPr>
        <p:txBody>
          <a:bodyPr numCol="1" spcCol="0">
            <a:normAutofit/>
          </a:bodyPr>
          <a:lstStyle>
            <a:lvl1pPr marL="0" indent="0">
              <a:buNone/>
              <a:defRPr sz="1200" b="1" i="0" cap="none" baseline="0">
                <a:solidFill>
                  <a:schemeClr val="bg1"/>
                </a:solidFill>
              </a:defRPr>
            </a:lvl1pPr>
            <a:lvl2pPr marL="365760" indent="0">
              <a:buNone/>
              <a:defRPr sz="1800"/>
            </a:lvl2pPr>
            <a:lvl3pPr>
              <a:defRPr sz="1800"/>
            </a:lvl3pPr>
            <a:lvl4pPr>
              <a:defRPr sz="1800"/>
            </a:lvl4pPr>
            <a:lvl5pPr>
              <a:defRPr sz="1800"/>
            </a:lvl5pPr>
          </a:lstStyle>
          <a:p>
            <a:pPr lvl="0"/>
            <a:r>
              <a:rPr lang="en-US"/>
              <a:t>[Month ‘00]</a:t>
            </a:r>
          </a:p>
        </p:txBody>
      </p:sp>
      <p:sp>
        <p:nvSpPr>
          <p:cNvPr id="3" name="Picture Placeholder 2">
            <a:extLst>
              <a:ext uri="{FF2B5EF4-FFF2-40B4-BE49-F238E27FC236}">
                <a16:creationId xmlns:a16="http://schemas.microsoft.com/office/drawing/2014/main" id="{A024B124-5939-4171-A913-0DC15A929BF8}"/>
              </a:ext>
            </a:extLst>
          </p:cNvPr>
          <p:cNvSpPr>
            <a:spLocks noGrp="1"/>
          </p:cNvSpPr>
          <p:nvPr>
            <p:ph type="pic" sz="quarter" idx="12" hasCustomPrompt="1"/>
          </p:nvPr>
        </p:nvSpPr>
        <p:spPr>
          <a:xfrm>
            <a:off x="1079500" y="2120900"/>
            <a:ext cx="1308100" cy="1308100"/>
          </a:xfrm>
        </p:spPr>
        <p:txBody>
          <a:bodyPr>
            <a:normAutofit/>
          </a:bodyPr>
          <a:lstStyle>
            <a:lvl1pPr marL="0" indent="0">
              <a:buNone/>
              <a:defRPr sz="1400">
                <a:solidFill>
                  <a:schemeClr val="bg1"/>
                </a:solidFill>
              </a:defRPr>
            </a:lvl1pPr>
          </a:lstStyle>
          <a:p>
            <a:r>
              <a:rPr lang="en-US"/>
              <a:t>[Icon Placeholder]</a:t>
            </a:r>
          </a:p>
        </p:txBody>
      </p:sp>
      <p:sp>
        <p:nvSpPr>
          <p:cNvPr id="15" name="Rectangle 14">
            <a:extLst>
              <a:ext uri="{FF2B5EF4-FFF2-40B4-BE49-F238E27FC236}">
                <a16:creationId xmlns:a16="http://schemas.microsoft.com/office/drawing/2014/main" id="{0A1C8171-8A51-4EF6-B972-D1F39BFEA51F}"/>
              </a:ext>
            </a:extLst>
          </p:cNvPr>
          <p:cNvSpPr/>
          <p:nvPr userDrawn="1"/>
        </p:nvSpPr>
        <p:spPr>
          <a:xfrm>
            <a:off x="0" y="3700046"/>
            <a:ext cx="12192000" cy="152400"/>
          </a:xfrm>
          <a:prstGeom prst="rect">
            <a:avLst/>
          </a:prstGeom>
          <a:solidFill>
            <a:srgbClr val="FE663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EC64A0CB-E75E-714A-BC58-3F69C03564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0474" y="6281931"/>
            <a:ext cx="1060932" cy="408720"/>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udit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1132464"/>
            <a:ext cx="41021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3429000"/>
            <a:ext cx="4102100" cy="2747962"/>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2585027"/>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Picture Placeholder 6">
            <a:extLst>
              <a:ext uri="{FF2B5EF4-FFF2-40B4-BE49-F238E27FC236}">
                <a16:creationId xmlns:a16="http://schemas.microsoft.com/office/drawing/2014/main" id="{1A1F2BD8-B17D-4C47-BCFB-F86D2036E62C}"/>
              </a:ext>
            </a:extLst>
          </p:cNvPr>
          <p:cNvSpPr>
            <a:spLocks noGrp="1"/>
          </p:cNvSpPr>
          <p:nvPr>
            <p:ph type="pic" sz="quarter" idx="10" hasCustomPrompt="1"/>
          </p:nvPr>
        </p:nvSpPr>
        <p:spPr>
          <a:xfrm>
            <a:off x="6096000" y="-60961"/>
            <a:ext cx="6156960" cy="6992983"/>
          </a:xfrm>
          <a:ln w="6350">
            <a:solidFill>
              <a:schemeClr val="accent1"/>
            </a:solidFill>
          </a:ln>
        </p:spPr>
        <p:txBody>
          <a:bodyPr/>
          <a:lstStyle>
            <a:lvl1pPr marL="0" indent="0">
              <a:buNone/>
              <a:defRPr>
                <a:solidFill>
                  <a:schemeClr val="tx2"/>
                </a:solidFill>
              </a:defRPr>
            </a:lvl1pPr>
          </a:lstStyle>
          <a:p>
            <a:r>
              <a:rPr lang="en-US"/>
              <a:t>[Screenshot / large picture]</a:t>
            </a:r>
          </a:p>
        </p:txBody>
      </p:sp>
      <p:pic>
        <p:nvPicPr>
          <p:cNvPr id="6" name="Graphic 5">
            <a:extLst>
              <a:ext uri="{FF2B5EF4-FFF2-40B4-BE49-F238E27FC236}">
                <a16:creationId xmlns:a16="http://schemas.microsoft.com/office/drawing/2014/main" id="{C1EC6F63-E3D5-9140-9893-1635237DEC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34684499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udit Conten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1132464"/>
            <a:ext cx="4102100" cy="1325563"/>
          </a:xfrm>
        </p:spPr>
        <p:txBody>
          <a:bodyPr anchor="b" anchorCtr="0"/>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3429000"/>
            <a:ext cx="4102100" cy="2747962"/>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2585027"/>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6096000" y="-60961"/>
            <a:ext cx="6156960" cy="6992983"/>
          </a:xfrm>
          <a:ln w="6350">
            <a:solidFill>
              <a:schemeClr val="tx1">
                <a:lumMod val="75000"/>
              </a:schemeClr>
            </a:solidFill>
          </a:ln>
        </p:spPr>
        <p:txBody>
          <a:bodyPr/>
          <a:lstStyle>
            <a:lvl1pPr marL="0" indent="0">
              <a:buNone/>
              <a:defRPr>
                <a:solidFill>
                  <a:schemeClr val="bg1"/>
                </a:solidFill>
              </a:defRPr>
            </a:lvl1pPr>
          </a:lstStyle>
          <a:p>
            <a:r>
              <a:rPr lang="en-US"/>
              <a:t>[Screenshot / large picture]</a:t>
            </a:r>
          </a:p>
        </p:txBody>
      </p:sp>
      <p:pic>
        <p:nvPicPr>
          <p:cNvPr id="8" name="Graphic 7">
            <a:extLst>
              <a:ext uri="{FF2B5EF4-FFF2-40B4-BE49-F238E27FC236}">
                <a16:creationId xmlns:a16="http://schemas.microsoft.com/office/drawing/2014/main" id="{7B3BB582-98F5-C94D-801A-E7A0735DC31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0474" y="6281931"/>
            <a:ext cx="1060932" cy="408720"/>
          </a:xfrm>
          <a:prstGeom prst="rect">
            <a:avLst/>
          </a:prstGeom>
        </p:spPr>
      </p:pic>
    </p:spTree>
    <p:extLst>
      <p:ext uri="{BB962C8B-B14F-4D97-AF65-F5344CB8AC3E}">
        <p14:creationId xmlns:p14="http://schemas.microsoft.com/office/powerpoint/2010/main" val="3470521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s Presen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47415" y="699330"/>
            <a:ext cx="4294606" cy="1325563"/>
          </a:xfrm>
        </p:spPr>
        <p:txBody>
          <a:bodyPr wrap="none" anchor="b" anchorCtr="0">
            <a:normAutofit/>
          </a:bodyPr>
          <a:lstStyle>
            <a:lvl1pPr>
              <a:defRPr sz="7500"/>
            </a:lvl1pPr>
          </a:lstStyle>
          <a:p>
            <a:r>
              <a:rPr lang="en-US"/>
              <a:t>[Contents]</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2151893"/>
            <a:ext cx="5213684"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63DEC458-5D80-4297-BD94-822086139C8E}"/>
              </a:ext>
            </a:extLst>
          </p:cNvPr>
          <p:cNvSpPr>
            <a:spLocks noGrp="1"/>
          </p:cNvSpPr>
          <p:nvPr>
            <p:ph idx="1"/>
          </p:nvPr>
        </p:nvSpPr>
        <p:spPr>
          <a:xfrm>
            <a:off x="3737811" y="2999873"/>
            <a:ext cx="4732422" cy="3177089"/>
          </a:xfrm>
          <a:prstGeom prst="rect">
            <a:avLst/>
          </a:prstGeom>
        </p:spPr>
        <p:txBody>
          <a:bodyPr vert="horz" lIns="91440" tIns="45720" rIns="91440" bIns="45720" rtlCol="0">
            <a:normAutofit/>
          </a:bodyPr>
          <a:lstStyle>
            <a:lvl1pPr marL="457200" indent="-457200">
              <a:spcBef>
                <a:spcPts val="0"/>
              </a:spcBef>
              <a:buClr>
                <a:schemeClr val="tx1"/>
              </a:buClr>
              <a:buFont typeface="+mj-lt"/>
              <a:buAutoNum type="arabicPeriod"/>
              <a:defRPr lang="en-US" dirty="0"/>
            </a:lvl1pPr>
            <a:lvl2pPr marL="822960" indent="-457200">
              <a:spcBef>
                <a:spcPts val="0"/>
              </a:spcBef>
              <a:buClr>
                <a:schemeClr val="tx1"/>
              </a:buClr>
              <a:buFont typeface="+mj-lt"/>
              <a:buAutoNum type="alphaUcPeriod"/>
              <a:defRPr lang="en-US" dirty="0"/>
            </a:lvl2pPr>
            <a:lvl3pPr marL="1188720" indent="-457200">
              <a:spcBef>
                <a:spcPts val="0"/>
              </a:spcBef>
              <a:buClr>
                <a:schemeClr val="tx1"/>
              </a:buClr>
              <a:buFont typeface="+mj-lt"/>
              <a:buAutoNum type="romanUcPeriod"/>
              <a:defRPr lang="en-US" dirty="0"/>
            </a:lvl3pPr>
            <a:lvl4pPr marL="1554480" indent="-457200">
              <a:spcBef>
                <a:spcPts val="0"/>
              </a:spcBef>
              <a:buClr>
                <a:schemeClr val="tx1"/>
              </a:buClr>
              <a:buFont typeface="+mj-lt"/>
              <a:buAutoNum type="romanUcPeriod"/>
              <a:defRPr lang="en-US" dirty="0"/>
            </a:lvl4pPr>
            <a:lvl5pPr marL="1920240" indent="-457200">
              <a:spcBef>
                <a:spcPts val="0"/>
              </a:spcBef>
              <a:buClr>
                <a:schemeClr val="tx1"/>
              </a:buClr>
              <a:buFont typeface="+mj-lt"/>
              <a:buAutoNum type="romanUcPeriod"/>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B5F7C2E0-25BB-2B4C-949F-6FBCA3E3675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343723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Sectio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5">
            <a:extLst>
              <a:ext uri="{FF2B5EF4-FFF2-40B4-BE49-F238E27FC236}">
                <a16:creationId xmlns:a16="http://schemas.microsoft.com/office/drawing/2014/main" id="{C5D4B8B4-D064-49FF-8181-6F2F29C7CF9C}"/>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17348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760AB4-C667-0C4A-8F50-1DF0C3F6F6D4}"/>
              </a:ext>
            </a:extLst>
          </p:cNvPr>
          <p:cNvSpPr/>
          <p:nvPr userDrawn="1"/>
        </p:nvSpPr>
        <p:spPr>
          <a:xfrm>
            <a:off x="-66261" y="3946568"/>
            <a:ext cx="12324522" cy="3103562"/>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1672684"/>
            <a:ext cx="5381050" cy="1964748"/>
          </a:xfrm>
        </p:spPr>
        <p:txBody>
          <a:bodyPr anchor="b">
            <a:normAutofit/>
          </a:bodyPr>
          <a:lstStyle>
            <a:lvl1pPr>
              <a:defRPr sz="4800" b="1" i="0">
                <a:solidFill>
                  <a:srgbClr val="3877BB"/>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pic>
        <p:nvPicPr>
          <p:cNvPr id="6" name="Graphic 5">
            <a:extLst>
              <a:ext uri="{FF2B5EF4-FFF2-40B4-BE49-F238E27FC236}">
                <a16:creationId xmlns:a16="http://schemas.microsoft.com/office/drawing/2014/main" id="{F76E8658-0FAF-774C-87A9-7AA4E9DD84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65393" y="1198279"/>
            <a:ext cx="7061204" cy="7061204"/>
          </a:xfrm>
          <a:prstGeom prst="rect">
            <a:avLst/>
          </a:prstGeom>
        </p:spPr>
      </p:pic>
      <p:pic>
        <p:nvPicPr>
          <p:cNvPr id="8" name="Graphic 7">
            <a:extLst>
              <a:ext uri="{FF2B5EF4-FFF2-40B4-BE49-F238E27FC236}">
                <a16:creationId xmlns:a16="http://schemas.microsoft.com/office/drawing/2014/main" id="{AE081D44-91E6-A045-861F-0348210A6DE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4343" y="399324"/>
            <a:ext cx="2260229" cy="870744"/>
          </a:xfrm>
          <a:prstGeom prst="rect">
            <a:avLst/>
          </a:prstGeom>
        </p:spPr>
      </p:pic>
      <p:sp>
        <p:nvSpPr>
          <p:cNvPr id="14" name="Subtitle 2">
            <a:extLst>
              <a:ext uri="{FF2B5EF4-FFF2-40B4-BE49-F238E27FC236}">
                <a16:creationId xmlns:a16="http://schemas.microsoft.com/office/drawing/2014/main" id="{8CD563B8-9D34-DE4B-9511-868DB976E250}"/>
              </a:ext>
            </a:extLst>
          </p:cNvPr>
          <p:cNvSpPr>
            <a:spLocks noGrp="1"/>
          </p:cNvSpPr>
          <p:nvPr>
            <p:ph type="subTitle" idx="1" hasCustomPrompt="1"/>
          </p:nvPr>
        </p:nvSpPr>
        <p:spPr>
          <a:xfrm>
            <a:off x="1814285" y="4618041"/>
            <a:ext cx="3942057" cy="369459"/>
          </a:xfrm>
        </p:spPr>
        <p:txBody>
          <a:bodyPr>
            <a:noAutofit/>
          </a:bodyPr>
          <a:lstStyle>
            <a:lvl1pPr marL="0" indent="0" algn="l">
              <a:buNone/>
              <a:defRPr sz="2000" b="0" i="0">
                <a:solidFill>
                  <a:srgbClr val="D4E6F4"/>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15" name="Text Placeholder 26">
            <a:extLst>
              <a:ext uri="{FF2B5EF4-FFF2-40B4-BE49-F238E27FC236}">
                <a16:creationId xmlns:a16="http://schemas.microsoft.com/office/drawing/2014/main" id="{79E38193-CC8D-6847-AC32-38019B61AC29}"/>
              </a:ext>
            </a:extLst>
          </p:cNvPr>
          <p:cNvSpPr>
            <a:spLocks noGrp="1"/>
          </p:cNvSpPr>
          <p:nvPr>
            <p:ph type="body" sz="quarter" idx="11" hasCustomPrompt="1"/>
          </p:nvPr>
        </p:nvSpPr>
        <p:spPr>
          <a:xfrm>
            <a:off x="1814285" y="5132643"/>
            <a:ext cx="3942057" cy="422275"/>
          </a:xfrm>
        </p:spPr>
        <p:txBody>
          <a:bodyPr>
            <a:normAutofit/>
          </a:bodyPr>
          <a:lstStyle>
            <a:lvl1pPr marL="0" indent="0">
              <a:buNone/>
              <a:defRPr sz="1600" b="0" i="1">
                <a:solidFill>
                  <a:srgbClr val="D4E6F4"/>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16" name="Graphic 15" descr="User outline">
            <a:extLst>
              <a:ext uri="{FF2B5EF4-FFF2-40B4-BE49-F238E27FC236}">
                <a16:creationId xmlns:a16="http://schemas.microsoft.com/office/drawing/2014/main" id="{26026E31-AB6E-8340-8261-80152C94919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9885" y="4583949"/>
            <a:ext cx="914400" cy="914400"/>
          </a:xfrm>
          <a:prstGeom prst="rect">
            <a:avLst/>
          </a:prstGeom>
        </p:spPr>
      </p:pic>
    </p:spTree>
    <p:extLst>
      <p:ext uri="{BB962C8B-B14F-4D97-AF65-F5344CB8AC3E}">
        <p14:creationId xmlns:p14="http://schemas.microsoft.com/office/powerpoint/2010/main" val="156396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2" y="1167419"/>
            <a:ext cx="4237794" cy="3451891"/>
          </a:xfrm>
        </p:spPr>
        <p:txBody>
          <a:bodyPr anchor="b">
            <a:normAutofit/>
          </a:bodyPr>
          <a:lstStyle>
            <a:lvl1pPr algn="l">
              <a:defRPr sz="55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12" name="Rectangle 11"/>
          <p:cNvSpPr/>
          <p:nvPr userDrawn="1"/>
        </p:nvSpPr>
        <p:spPr>
          <a:xfrm>
            <a:off x="0" y="4810325"/>
            <a:ext cx="12192000" cy="2047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440532" y="5117011"/>
            <a:ext cx="3345656" cy="369459"/>
          </a:xfrm>
        </p:spPr>
        <p:txBody>
          <a:bodyPr>
            <a:normAutofit/>
          </a:bodyPr>
          <a:lstStyle>
            <a:lvl1pPr marL="0" indent="0" algn="l">
              <a:buNone/>
              <a:defRPr sz="1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440532" y="5529967"/>
            <a:ext cx="3345656" cy="422275"/>
          </a:xfrm>
        </p:spPr>
        <p:txBody>
          <a:bodyPr>
            <a:normAutofit/>
          </a:bodyPr>
          <a:lstStyle>
            <a:lvl1pPr marL="0" indent="0">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sp>
        <p:nvSpPr>
          <p:cNvPr id="4" name="Rectangle 3"/>
          <p:cNvSpPr/>
          <p:nvPr userDrawn="1"/>
        </p:nvSpPr>
        <p:spPr>
          <a:xfrm>
            <a:off x="6716068" y="0"/>
            <a:ext cx="3504378" cy="5625296"/>
          </a:xfrm>
          <a:prstGeom prst="rect">
            <a:avLst/>
          </a:prstGeom>
          <a:solidFill>
            <a:srgbClr val="F9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21275" y="1624205"/>
            <a:ext cx="6298092" cy="4001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29137" y="1433191"/>
            <a:ext cx="8048625" cy="474811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7882360" y="0"/>
            <a:ext cx="2604304" cy="6858000"/>
          </a:xfrm>
          <a:prstGeom prst="rect">
            <a:avLst/>
          </a:prstGeom>
          <a:solidFill>
            <a:srgbClr val="F9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4755636"/>
            <a:ext cx="12192000" cy="21023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2" y="1103251"/>
            <a:ext cx="5751924" cy="3451891"/>
          </a:xfrm>
        </p:spPr>
        <p:txBody>
          <a:bodyPr anchor="b">
            <a:normAutofit/>
          </a:bodyPr>
          <a:lstStyle>
            <a:lvl1pPr algn="l">
              <a:defRPr sz="5500"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440532" y="5117011"/>
            <a:ext cx="3345656" cy="369459"/>
          </a:xfrm>
        </p:spPr>
        <p:txBody>
          <a:bodyPr>
            <a:normAutofit/>
          </a:bodyPr>
          <a:lstStyle>
            <a:lvl1pPr marL="0" indent="0" algn="l">
              <a:buNone/>
              <a:defRPr sz="1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440532" y="5529967"/>
            <a:ext cx="3345656" cy="422275"/>
          </a:xfrm>
        </p:spPr>
        <p:txBody>
          <a:bodyPr>
            <a:normAutofit/>
          </a:bodyPr>
          <a:lstStyle>
            <a:lvl1pPr marL="0" indent="0">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sp>
        <p:nvSpPr>
          <p:cNvPr id="11" name="Freeform 13">
            <a:extLst>
              <a:ext uri="{FF2B5EF4-FFF2-40B4-BE49-F238E27FC236}">
                <a16:creationId xmlns:a16="http://schemas.microsoft.com/office/drawing/2014/main" id="{D82B087F-9B39-4634-A2AD-3D2D0D736FC7}"/>
              </a:ext>
            </a:extLst>
          </p:cNvPr>
          <p:cNvSpPr>
            <a:spLocks/>
          </p:cNvSpPr>
          <p:nvPr userDrawn="1"/>
        </p:nvSpPr>
        <p:spPr bwMode="auto">
          <a:xfrm flipV="1">
            <a:off x="-11576" y="4667693"/>
            <a:ext cx="12292315" cy="87942"/>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userDrawn="1"/>
        </p:nvSpPr>
        <p:spPr>
          <a:xfrm>
            <a:off x="7377396" y="1951151"/>
            <a:ext cx="3572255" cy="4906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7457" y="673355"/>
            <a:ext cx="4135262" cy="62725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618611" y="469528"/>
            <a:ext cx="5267461" cy="6040193"/>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457200" rtlCol="0" anchor="ctr"/>
          <a:lstStyle/>
          <a:p>
            <a:endParaRPr lang="en-US" sz="2400">
              <a:solidFill>
                <a:schemeClr val="bg1"/>
              </a:solidFill>
              <a:ea typeface="Roboto Slab" charset="0"/>
              <a:cs typeface="Roboto Slab"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714" y="4426217"/>
            <a:ext cx="3391550" cy="3750919"/>
          </a:xfrm>
          <a:prstGeom prst="rect">
            <a:avLst/>
          </a:prstGeom>
        </p:spPr>
      </p:pic>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a:off x="7729728" y="1414272"/>
            <a:ext cx="2926080" cy="3011945"/>
          </a:xfrm>
        </p:spPr>
        <p:txBody>
          <a:bodyPr/>
          <a:lstStyle>
            <a:lvl1pPr marL="0" indent="0">
              <a:buNone/>
              <a:defRPr>
                <a:solidFill>
                  <a:schemeClr val="bg1"/>
                </a:solidFill>
              </a:defRPr>
            </a:lvl1pPr>
          </a:lstStyle>
          <a:p>
            <a:r>
              <a:rPr lang="en-US"/>
              <a:t>[Insert Avatar Picture]</a:t>
            </a:r>
          </a:p>
        </p:txBody>
      </p:sp>
      <p:sp>
        <p:nvSpPr>
          <p:cNvPr id="8" name="Title 1"/>
          <p:cNvSpPr>
            <a:spLocks noGrp="1"/>
          </p:cNvSpPr>
          <p:nvPr>
            <p:ph type="title" hasCustomPrompt="1"/>
          </p:nvPr>
        </p:nvSpPr>
        <p:spPr>
          <a:xfrm>
            <a:off x="6498336" y="14813"/>
            <a:ext cx="5388864" cy="959168"/>
          </a:xfrm>
        </p:spPr>
        <p:txBody>
          <a:bodyPr/>
          <a:lstStyle>
            <a:lvl1pPr algn="ctr">
              <a:defRPr baseline="0">
                <a:solidFill>
                  <a:schemeClr val="tx1">
                    <a:lumMod val="20000"/>
                    <a:lumOff val="8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[Name]</a:t>
            </a:r>
          </a:p>
        </p:txBody>
      </p:sp>
      <p:sp>
        <p:nvSpPr>
          <p:cNvPr id="9" name="Content Placeholder 6"/>
          <p:cNvSpPr>
            <a:spLocks noGrp="1"/>
          </p:cNvSpPr>
          <p:nvPr>
            <p:ph sz="quarter" idx="10"/>
          </p:nvPr>
        </p:nvSpPr>
        <p:spPr>
          <a:xfrm>
            <a:off x="780288" y="694944"/>
            <a:ext cx="4925568" cy="5629656"/>
          </a:xfrm>
        </p:spPr>
        <p:txBody>
          <a:bodyPr>
            <a:normAutofit/>
          </a:bodyPr>
          <a:lstStyle>
            <a:lvl1pPr marL="0" indent="0">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spTree>
    <p:extLst>
      <p:ext uri="{BB962C8B-B14F-4D97-AF65-F5344CB8AC3E}">
        <p14:creationId xmlns:p14="http://schemas.microsoft.com/office/powerpoint/2010/main" val="1964574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Me 1">
    <p:spTree>
      <p:nvGrpSpPr>
        <p:cNvPr id="1" name=""/>
        <p:cNvGrpSpPr/>
        <p:nvPr/>
      </p:nvGrpSpPr>
      <p:grpSpPr>
        <a:xfrm>
          <a:off x="0" y="0"/>
          <a:ext cx="0" cy="0"/>
          <a:chOff x="0" y="0"/>
          <a:chExt cx="0" cy="0"/>
        </a:xfrm>
      </p:grpSpPr>
      <p:grpSp>
        <p:nvGrpSpPr>
          <p:cNvPr id="2" name="Group 1"/>
          <p:cNvGrpSpPr/>
          <p:nvPr userDrawn="1"/>
        </p:nvGrpSpPr>
        <p:grpSpPr>
          <a:xfrm>
            <a:off x="7283566" y="-528034"/>
            <a:ext cx="4029565" cy="6383841"/>
            <a:chOff x="7852246" y="-8205"/>
            <a:chExt cx="4029565" cy="6383841"/>
          </a:xfrm>
        </p:grpSpPr>
        <p:sp>
          <p:nvSpPr>
            <p:cNvPr id="3" name="Rounded Rectangle 2"/>
            <p:cNvSpPr/>
            <p:nvPr/>
          </p:nvSpPr>
          <p:spPr>
            <a:xfrm>
              <a:off x="8732614" y="1487176"/>
              <a:ext cx="401781" cy="12642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8933505" y="0"/>
              <a:ext cx="0" cy="147180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10566669" y="1478971"/>
              <a:ext cx="401781" cy="12642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0767560" y="-8205"/>
              <a:ext cx="0" cy="147180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7852246" y="1550388"/>
              <a:ext cx="4029565" cy="4825248"/>
              <a:chOff x="8182988" y="1595007"/>
              <a:chExt cx="3376612" cy="4043362"/>
            </a:xfrm>
          </p:grpSpPr>
          <p:sp>
            <p:nvSpPr>
              <p:cNvPr id="8" name="Rectangle 7"/>
              <p:cNvSpPr/>
              <p:nvPr/>
            </p:nvSpPr>
            <p:spPr>
              <a:xfrm>
                <a:off x="8182988" y="1595007"/>
                <a:ext cx="3376612" cy="4043362"/>
              </a:xfrm>
              <a:prstGeom prst="rect">
                <a:avLst/>
              </a:prstGeom>
              <a:solidFill>
                <a:schemeClr val="accent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49770" y="1762558"/>
                <a:ext cx="3043237" cy="370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516364" y="1930109"/>
                <a:ext cx="2705194" cy="3375749"/>
              </a:xfrm>
              <a:prstGeom prst="rect">
                <a:avLst/>
              </a:prstGeom>
              <a:gradFill flip="none" rotWithShape="1">
                <a:gsLst>
                  <a:gs pos="44000">
                    <a:schemeClr val="bg1"/>
                  </a:gs>
                  <a:gs pos="88000">
                    <a:schemeClr val="accent1">
                      <a:lumMod val="95000"/>
                      <a:lumOff val="5000"/>
                    </a:schemeClr>
                  </a:gs>
                  <a:gs pos="100000">
                    <a:schemeClr val="bg1">
                      <a:lumMod val="85000"/>
                    </a:schemeClr>
                  </a:gs>
                </a:gsLst>
                <a:path path="circle">
                  <a:fillToRect l="50000" t="130000" r="50000" b="-30000"/>
                </a:path>
                <a:tileRect/>
              </a:gra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Title 1"/>
          <p:cNvSpPr>
            <a:spLocks noGrp="1"/>
          </p:cNvSpPr>
          <p:nvPr>
            <p:ph type="title" hasCustomPrompt="1"/>
          </p:nvPr>
        </p:nvSpPr>
        <p:spPr>
          <a:xfrm>
            <a:off x="503447" y="365125"/>
            <a:ext cx="6212454" cy="1325563"/>
          </a:xfrm>
        </p:spPr>
        <p:txBody>
          <a:bodyPr/>
          <a:lstStyle>
            <a:lvl1pPr>
              <a:defRPr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[First Name] [Last Name]</a:t>
            </a:r>
          </a:p>
        </p:txBody>
      </p:sp>
      <p:sp>
        <p:nvSpPr>
          <p:cNvPr id="15" name="Content Placeholder 6"/>
          <p:cNvSpPr>
            <a:spLocks noGrp="1"/>
          </p:cNvSpPr>
          <p:nvPr>
            <p:ph sz="quarter" idx="10"/>
          </p:nvPr>
        </p:nvSpPr>
        <p:spPr>
          <a:xfrm>
            <a:off x="503238" y="2171700"/>
            <a:ext cx="6212872" cy="4152900"/>
          </a:xfrm>
        </p:spPr>
        <p:txBody>
          <a:bodyPr>
            <a:normAutofit/>
          </a:bodyPr>
          <a:lstStyle>
            <a:lvl1pPr marL="0" indent="0">
              <a:buNone/>
              <a:defRPr sz="1800">
                <a:solidFill>
                  <a:schemeClr val="tx2"/>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sp>
        <p:nvSpPr>
          <p:cNvPr id="16"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a:off x="7681409" y="1430461"/>
            <a:ext cx="3228311" cy="4028535"/>
          </a:xfrm>
        </p:spPr>
        <p:txBody>
          <a:bodyPr/>
          <a:lstStyle>
            <a:lvl1pPr marL="0" indent="0">
              <a:buNone/>
              <a:defRPr/>
            </a:lvl1pPr>
          </a:lstStyle>
          <a:p>
            <a:r>
              <a:rPr lang="en-US"/>
              <a:t>[Insert Avatar Picture]</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696672-4053-40B2-8D5A-353AB7048B49}"/>
              </a:ext>
            </a:extLst>
          </p:cNvPr>
          <p:cNvSpPr>
            <a:spLocks noGrp="1"/>
          </p:cNvSpPr>
          <p:nvPr>
            <p:ph type="title"/>
          </p:nvPr>
        </p:nvSpPr>
        <p:spPr>
          <a:xfrm>
            <a:off x="1066800" y="365125"/>
            <a:ext cx="10058400" cy="1325563"/>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0669E07F-966D-40C4-889D-88FA8BC10479}"/>
              </a:ext>
            </a:extLst>
          </p:cNvPr>
          <p:cNvSpPr>
            <a:spLocks noGrp="1"/>
          </p:cNvSpPr>
          <p:nvPr>
            <p:ph type="body" idx="1"/>
          </p:nvPr>
        </p:nvSpPr>
        <p:spPr>
          <a:xfrm>
            <a:off x="1066800" y="2254827"/>
            <a:ext cx="10058400" cy="3922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8251081"/>
      </p:ext>
    </p:extLst>
  </p:cSld>
  <p:clrMap bg1="lt1" tx1="dk1" bg2="lt2" tx2="dk2" accent1="accent1" accent2="accent2" accent3="accent3" accent4="accent4" accent5="accent5" accent6="accent6" hlink="hlink" folHlink="folHlink"/>
  <p:sldLayoutIdLst>
    <p:sldLayoutId id="2147483734" r:id="rId1"/>
    <p:sldLayoutId id="2147483745" r:id="rId2"/>
    <p:sldLayoutId id="2147483740" r:id="rId3"/>
    <p:sldLayoutId id="2147483741" r:id="rId4"/>
    <p:sldLayoutId id="2147483746" r:id="rId5"/>
    <p:sldLayoutId id="2147483727" r:id="rId6"/>
    <p:sldLayoutId id="2147483724" r:id="rId7"/>
    <p:sldLayoutId id="2147483732" r:id="rId8"/>
    <p:sldLayoutId id="2147483712" r:id="rId9"/>
    <p:sldLayoutId id="2147483729" r:id="rId10"/>
    <p:sldLayoutId id="2147483730" r:id="rId11"/>
    <p:sldLayoutId id="2147483731" r:id="rId12"/>
    <p:sldLayoutId id="2147483721" r:id="rId13"/>
    <p:sldLayoutId id="2147483681" r:id="rId14"/>
    <p:sldLayoutId id="2147483723" r:id="rId15"/>
    <p:sldLayoutId id="2147483714" r:id="rId16"/>
    <p:sldLayoutId id="2147483713" r:id="rId17"/>
    <p:sldLayoutId id="2147483742" r:id="rId18"/>
    <p:sldLayoutId id="2147483719" r:id="rId19"/>
    <p:sldLayoutId id="2147483650" r:id="rId20"/>
    <p:sldLayoutId id="2147483679" r:id="rId21"/>
    <p:sldLayoutId id="2147483747" r:id="rId22"/>
    <p:sldLayoutId id="2147483743" r:id="rId23"/>
    <p:sldLayoutId id="2147483744" r:id="rId24"/>
    <p:sldLayoutId id="2147483666" r:id="rId25"/>
    <p:sldLayoutId id="2147483662" r:id="rId26"/>
    <p:sldLayoutId id="2147483651" r:id="rId27"/>
    <p:sldLayoutId id="2147483692" r:id="rId28"/>
    <p:sldLayoutId id="2147483706" r:id="rId29"/>
    <p:sldLayoutId id="2147483653" r:id="rId30"/>
    <p:sldLayoutId id="2147483674" r:id="rId31"/>
    <p:sldLayoutId id="2147483684" r:id="rId32"/>
    <p:sldLayoutId id="2147483685" r:id="rId33"/>
    <p:sldLayoutId id="2147483688" r:id="rId34"/>
    <p:sldLayoutId id="2147483689" r:id="rId35"/>
    <p:sldLayoutId id="2147483686" r:id="rId36"/>
    <p:sldLayoutId id="2147483696" r:id="rId37"/>
    <p:sldLayoutId id="2147483702" r:id="rId38"/>
    <p:sldLayoutId id="2147483655" r:id="rId39"/>
    <p:sldLayoutId id="2147483718" r:id="rId40"/>
    <p:sldLayoutId id="2147483658" r:id="rId41"/>
    <p:sldLayoutId id="2147483659" r:id="rId42"/>
    <p:sldLayoutId id="2147483736" r:id="rId43"/>
    <p:sldLayoutId id="2147483739" r:id="rId44"/>
  </p:sldLayoutIdLst>
  <p:txStyles>
    <p:titleStyle>
      <a:lvl1pPr algn="l" defTabSz="914400" rtl="0" eaLnBrk="1" latinLnBrk="0" hangingPunct="1">
        <a:lnSpc>
          <a:spcPct val="90000"/>
        </a:lnSpc>
        <a:spcBef>
          <a:spcPct val="0"/>
        </a:spcBef>
        <a:buNone/>
        <a:defRPr sz="4400" b="1" kern="1200" spc="-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65760" indent="-365760" algn="l" defTabSz="914400" rtl="0" eaLnBrk="1" latinLnBrk="0" hangingPunct="1">
        <a:lnSpc>
          <a:spcPct val="100000"/>
        </a:lnSpc>
        <a:spcBef>
          <a:spcPts val="1200"/>
        </a:spcBef>
        <a:spcAft>
          <a:spcPts val="1200"/>
        </a:spcAft>
        <a:buClr>
          <a:schemeClr val="accent4"/>
        </a:buClr>
        <a:buFont typeface="Wingdings" panose="05000000000000000000" pitchFamily="2" charset="2"/>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adrianroselli.com/2020/02/block-links-cards-clickable-regions-etc.html" TargetMode="Externa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4.xml"/><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hyperlink" Target="https://www.tpgi.com/#form" TargetMode="External"/><Relationship Id="rId2" Type="http://schemas.openxmlformats.org/officeDocument/2006/relationships/hyperlink" Target="mailto:ida@tpgi.com" TargetMode="External"/><Relationship Id="rId1" Type="http://schemas.openxmlformats.org/officeDocument/2006/relationships/slideLayout" Target="../slideLayouts/slideLayout38.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12FF-1386-6809-6046-46BFBBCF30A4}"/>
              </a:ext>
            </a:extLst>
          </p:cNvPr>
          <p:cNvSpPr>
            <a:spLocks noGrp="1"/>
          </p:cNvSpPr>
          <p:nvPr>
            <p:ph type="title"/>
          </p:nvPr>
        </p:nvSpPr>
        <p:spPr>
          <a:xfrm>
            <a:off x="1184342" y="1672684"/>
            <a:ext cx="6029257" cy="1964748"/>
          </a:xfrm>
        </p:spPr>
        <p:txBody>
          <a:bodyPr>
            <a:normAutofit fontScale="90000"/>
          </a:bodyPr>
          <a:lstStyle/>
          <a:p>
            <a:r>
              <a:rPr lang="en-US" dirty="0"/>
              <a:t>How to Deter and Win Web Accessibility Lawsuits</a:t>
            </a:r>
          </a:p>
        </p:txBody>
      </p:sp>
      <p:sp>
        <p:nvSpPr>
          <p:cNvPr id="3" name="Subtitle 2">
            <a:extLst>
              <a:ext uri="{FF2B5EF4-FFF2-40B4-BE49-F238E27FC236}">
                <a16:creationId xmlns:a16="http://schemas.microsoft.com/office/drawing/2014/main" id="{A065112E-4C51-0E96-54FE-C3A7D4DC482F}"/>
              </a:ext>
            </a:extLst>
          </p:cNvPr>
          <p:cNvSpPr>
            <a:spLocks noGrp="1"/>
          </p:cNvSpPr>
          <p:nvPr>
            <p:ph type="subTitle" idx="1"/>
          </p:nvPr>
        </p:nvSpPr>
        <p:spPr/>
        <p:txBody>
          <a:bodyPr/>
          <a:lstStyle/>
          <a:p>
            <a:r>
              <a:rPr lang="en-US" dirty="0"/>
              <a:t>Aaron Farber</a:t>
            </a:r>
          </a:p>
        </p:txBody>
      </p:sp>
      <p:sp>
        <p:nvSpPr>
          <p:cNvPr id="4" name="Text Placeholder 3">
            <a:extLst>
              <a:ext uri="{FF2B5EF4-FFF2-40B4-BE49-F238E27FC236}">
                <a16:creationId xmlns:a16="http://schemas.microsoft.com/office/drawing/2014/main" id="{632D70B5-CD3F-0DF1-EAD7-EA92984F1F3E}"/>
              </a:ext>
            </a:extLst>
          </p:cNvPr>
          <p:cNvSpPr>
            <a:spLocks noGrp="1"/>
          </p:cNvSpPr>
          <p:nvPr>
            <p:ph type="body" sz="quarter" idx="11"/>
          </p:nvPr>
        </p:nvSpPr>
        <p:spPr/>
        <p:txBody>
          <a:bodyPr/>
          <a:lstStyle/>
          <a:p>
            <a:r>
              <a:rPr lang="en-US" dirty="0"/>
              <a:t>Platform Consultant</a:t>
            </a:r>
          </a:p>
        </p:txBody>
      </p:sp>
    </p:spTree>
    <p:extLst>
      <p:ext uri="{BB962C8B-B14F-4D97-AF65-F5344CB8AC3E}">
        <p14:creationId xmlns:p14="http://schemas.microsoft.com/office/powerpoint/2010/main" val="1896659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654A-1794-A382-9BB3-86EAA8750860}"/>
              </a:ext>
            </a:extLst>
          </p:cNvPr>
          <p:cNvSpPr>
            <a:spLocks noGrp="1"/>
          </p:cNvSpPr>
          <p:nvPr>
            <p:ph type="title"/>
          </p:nvPr>
        </p:nvSpPr>
        <p:spPr>
          <a:xfrm>
            <a:off x="1066800" y="365126"/>
            <a:ext cx="10058400" cy="1175807"/>
          </a:xfrm>
        </p:spPr>
        <p:txBody>
          <a:bodyPr>
            <a:normAutofit fontScale="90000"/>
          </a:bodyPr>
          <a:lstStyle/>
          <a:p>
            <a:r>
              <a:rPr lang="en-US" dirty="0"/>
              <a:t>Signals Sent By An Accessibility Overlay</a:t>
            </a:r>
          </a:p>
        </p:txBody>
      </p:sp>
      <p:sp>
        <p:nvSpPr>
          <p:cNvPr id="3" name="Content Placeholder 2">
            <a:extLst>
              <a:ext uri="{FF2B5EF4-FFF2-40B4-BE49-F238E27FC236}">
                <a16:creationId xmlns:a16="http://schemas.microsoft.com/office/drawing/2014/main" id="{3522DA61-1758-1633-3C7E-B1C6C7930D70}"/>
              </a:ext>
            </a:extLst>
          </p:cNvPr>
          <p:cNvSpPr>
            <a:spLocks noGrp="1"/>
          </p:cNvSpPr>
          <p:nvPr>
            <p:ph idx="1"/>
          </p:nvPr>
        </p:nvSpPr>
        <p:spPr>
          <a:xfrm>
            <a:off x="1066799" y="2254827"/>
            <a:ext cx="8348133" cy="3922136"/>
          </a:xfrm>
        </p:spPr>
        <p:txBody>
          <a:bodyPr>
            <a:normAutofit/>
          </a:bodyPr>
          <a:lstStyle/>
          <a:p>
            <a:r>
              <a:rPr lang="en-US" dirty="0"/>
              <a:t>Accessibility in a single line of code is not possible and demonstrably false.</a:t>
            </a:r>
          </a:p>
          <a:p>
            <a:r>
              <a:rPr lang="en-US" dirty="0"/>
              <a:t>Plaintiff firm and accessibility subject matter experts’ perception is that these businesses took a shortcut and did not consider accessibility in the design and development of their website.</a:t>
            </a:r>
          </a:p>
          <a:p>
            <a:r>
              <a:rPr lang="en-US" dirty="0"/>
              <a:t>The overlay indicates the business may be unable to remediate their website in a timely basis.</a:t>
            </a:r>
          </a:p>
          <a:p>
            <a:endParaRPr lang="en-US" dirty="0"/>
          </a:p>
          <a:p>
            <a:endParaRPr lang="en-US" dirty="0"/>
          </a:p>
        </p:txBody>
      </p:sp>
    </p:spTree>
    <p:extLst>
      <p:ext uri="{BB962C8B-B14F-4D97-AF65-F5344CB8AC3E}">
        <p14:creationId xmlns:p14="http://schemas.microsoft.com/office/powerpoint/2010/main" val="1794524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654A-1794-A382-9BB3-86EAA8750860}"/>
              </a:ext>
            </a:extLst>
          </p:cNvPr>
          <p:cNvSpPr>
            <a:spLocks noGrp="1"/>
          </p:cNvSpPr>
          <p:nvPr>
            <p:ph type="title"/>
          </p:nvPr>
        </p:nvSpPr>
        <p:spPr>
          <a:xfrm>
            <a:off x="1066800" y="365126"/>
            <a:ext cx="10058400" cy="1421341"/>
          </a:xfrm>
        </p:spPr>
        <p:txBody>
          <a:bodyPr>
            <a:normAutofit/>
          </a:bodyPr>
          <a:lstStyle/>
          <a:p>
            <a:r>
              <a:rPr lang="en-US" dirty="0"/>
              <a:t>Most Importantly, Overlays May Not Improve User Experience</a:t>
            </a:r>
          </a:p>
        </p:txBody>
      </p:sp>
      <p:sp>
        <p:nvSpPr>
          <p:cNvPr id="3" name="Content Placeholder 2">
            <a:extLst>
              <a:ext uri="{FF2B5EF4-FFF2-40B4-BE49-F238E27FC236}">
                <a16:creationId xmlns:a16="http://schemas.microsoft.com/office/drawing/2014/main" id="{3522DA61-1758-1633-3C7E-B1C6C7930D70}"/>
              </a:ext>
            </a:extLst>
          </p:cNvPr>
          <p:cNvSpPr>
            <a:spLocks noGrp="1"/>
          </p:cNvSpPr>
          <p:nvPr>
            <p:ph idx="1"/>
          </p:nvPr>
        </p:nvSpPr>
        <p:spPr>
          <a:xfrm>
            <a:off x="1066799" y="2254827"/>
            <a:ext cx="9956801" cy="3922136"/>
          </a:xfrm>
        </p:spPr>
        <p:txBody>
          <a:bodyPr>
            <a:normAutofit/>
          </a:bodyPr>
          <a:lstStyle/>
          <a:p>
            <a:r>
              <a:rPr lang="en-US" dirty="0"/>
              <a:t>Web accessibility community has painstakingly documented that these tools do not improve the user experience for people that use assistive technologies. (overlayfalseclaims.com)</a:t>
            </a:r>
          </a:p>
          <a:p>
            <a:endParaRPr lang="en-US" dirty="0"/>
          </a:p>
          <a:p>
            <a:endParaRPr lang="en-US" dirty="0"/>
          </a:p>
        </p:txBody>
      </p:sp>
      <p:pic>
        <p:nvPicPr>
          <p:cNvPr id="5" name="Picture 4" descr="Screenshot of overlayfalseclaims.com">
            <a:extLst>
              <a:ext uri="{FF2B5EF4-FFF2-40B4-BE49-F238E27FC236}">
                <a16:creationId xmlns:a16="http://schemas.microsoft.com/office/drawing/2014/main" id="{FF70748E-F104-02A0-CF84-C6D6FA011E75}"/>
              </a:ext>
            </a:extLst>
          </p:cNvPr>
          <p:cNvPicPr>
            <a:picLocks noChangeAspect="1"/>
          </p:cNvPicPr>
          <p:nvPr/>
        </p:nvPicPr>
        <p:blipFill>
          <a:blip r:embed="rId3"/>
          <a:stretch>
            <a:fillRect/>
          </a:stretch>
        </p:blipFill>
        <p:spPr>
          <a:xfrm>
            <a:off x="1270000" y="3640317"/>
            <a:ext cx="9652000" cy="2088611"/>
          </a:xfrm>
          <a:prstGeom prst="rect">
            <a:avLst/>
          </a:prstGeom>
        </p:spPr>
      </p:pic>
    </p:spTree>
    <p:extLst>
      <p:ext uri="{BB962C8B-B14F-4D97-AF65-F5344CB8AC3E}">
        <p14:creationId xmlns:p14="http://schemas.microsoft.com/office/powerpoint/2010/main" val="289369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654A-1794-A382-9BB3-86EAA8750860}"/>
              </a:ext>
            </a:extLst>
          </p:cNvPr>
          <p:cNvSpPr>
            <a:spLocks noGrp="1"/>
          </p:cNvSpPr>
          <p:nvPr>
            <p:ph type="title"/>
          </p:nvPr>
        </p:nvSpPr>
        <p:spPr>
          <a:xfrm>
            <a:off x="1066800" y="365126"/>
            <a:ext cx="10058400" cy="1175807"/>
          </a:xfrm>
        </p:spPr>
        <p:txBody>
          <a:bodyPr/>
          <a:lstStyle/>
          <a:p>
            <a:r>
              <a:rPr lang="en-US" dirty="0"/>
              <a:t>Businesses Rebel Against Overlays</a:t>
            </a:r>
          </a:p>
        </p:txBody>
      </p:sp>
      <p:sp>
        <p:nvSpPr>
          <p:cNvPr id="3" name="Content Placeholder 2">
            <a:extLst>
              <a:ext uri="{FF2B5EF4-FFF2-40B4-BE49-F238E27FC236}">
                <a16:creationId xmlns:a16="http://schemas.microsoft.com/office/drawing/2014/main" id="{3522DA61-1758-1633-3C7E-B1C6C7930D70}"/>
              </a:ext>
            </a:extLst>
          </p:cNvPr>
          <p:cNvSpPr>
            <a:spLocks noGrp="1"/>
          </p:cNvSpPr>
          <p:nvPr>
            <p:ph idx="1"/>
          </p:nvPr>
        </p:nvSpPr>
        <p:spPr>
          <a:xfrm>
            <a:off x="1066799" y="2254827"/>
            <a:ext cx="3937001" cy="3922136"/>
          </a:xfrm>
        </p:spPr>
        <p:txBody>
          <a:bodyPr>
            <a:normAutofit/>
          </a:bodyPr>
          <a:lstStyle/>
          <a:p>
            <a:r>
              <a:rPr lang="en-US" dirty="0"/>
              <a:t>NYC-based dermatology practice filed class action lawsuit against </a:t>
            </a:r>
            <a:r>
              <a:rPr lang="en-US" dirty="0" err="1"/>
              <a:t>Accessibe</a:t>
            </a:r>
            <a:r>
              <a:rPr lang="en-US" dirty="0"/>
              <a:t> alleging false advertising and ineffectiveness</a:t>
            </a:r>
          </a:p>
        </p:txBody>
      </p:sp>
      <p:pic>
        <p:nvPicPr>
          <p:cNvPr id="5" name="Picture 4" descr="AccessiBe Faces Class Action Lawsuit Over Alleged Misrepresentation of ADA Compliance and AI Accessibility Capabilities&#10;July 12, 2024&#10;Michal J. Nowicki">
            <a:extLst>
              <a:ext uri="{FF2B5EF4-FFF2-40B4-BE49-F238E27FC236}">
                <a16:creationId xmlns:a16="http://schemas.microsoft.com/office/drawing/2014/main" id="{C9276C29-A918-10BF-9407-C74C007DC461}"/>
              </a:ext>
            </a:extLst>
          </p:cNvPr>
          <p:cNvPicPr>
            <a:picLocks noChangeAspect="1"/>
          </p:cNvPicPr>
          <p:nvPr/>
        </p:nvPicPr>
        <p:blipFill>
          <a:blip r:embed="rId3"/>
          <a:stretch>
            <a:fillRect/>
          </a:stretch>
        </p:blipFill>
        <p:spPr>
          <a:xfrm>
            <a:off x="5262486" y="2210619"/>
            <a:ext cx="5964313" cy="2436762"/>
          </a:xfrm>
          <a:prstGeom prst="rect">
            <a:avLst/>
          </a:prstGeom>
        </p:spPr>
      </p:pic>
    </p:spTree>
    <p:extLst>
      <p:ext uri="{BB962C8B-B14F-4D97-AF65-F5344CB8AC3E}">
        <p14:creationId xmlns:p14="http://schemas.microsoft.com/office/powerpoint/2010/main" val="4068441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654A-1794-A382-9BB3-86EAA8750860}"/>
              </a:ext>
            </a:extLst>
          </p:cNvPr>
          <p:cNvSpPr>
            <a:spLocks noGrp="1"/>
          </p:cNvSpPr>
          <p:nvPr>
            <p:ph type="title"/>
          </p:nvPr>
        </p:nvSpPr>
        <p:spPr>
          <a:xfrm>
            <a:off x="1066799" y="365126"/>
            <a:ext cx="9618133" cy="1404407"/>
          </a:xfrm>
        </p:spPr>
        <p:txBody>
          <a:bodyPr>
            <a:normAutofit fontScale="90000"/>
          </a:bodyPr>
          <a:lstStyle/>
          <a:p>
            <a:r>
              <a:rPr lang="en-US" dirty="0"/>
              <a:t>Automated Scans Are The Most Common Trigger for a Drive-By Lawsuit</a:t>
            </a:r>
          </a:p>
        </p:txBody>
      </p:sp>
      <p:sp>
        <p:nvSpPr>
          <p:cNvPr id="3" name="Content Placeholder 2">
            <a:extLst>
              <a:ext uri="{FF2B5EF4-FFF2-40B4-BE49-F238E27FC236}">
                <a16:creationId xmlns:a16="http://schemas.microsoft.com/office/drawing/2014/main" id="{3522DA61-1758-1633-3C7E-B1C6C7930D70}"/>
              </a:ext>
            </a:extLst>
          </p:cNvPr>
          <p:cNvSpPr>
            <a:spLocks noGrp="1"/>
          </p:cNvSpPr>
          <p:nvPr>
            <p:ph idx="1"/>
          </p:nvPr>
        </p:nvSpPr>
        <p:spPr>
          <a:xfrm>
            <a:off x="1066799" y="2254827"/>
            <a:ext cx="8348133" cy="3922136"/>
          </a:xfrm>
        </p:spPr>
        <p:txBody>
          <a:bodyPr>
            <a:normAutofit/>
          </a:bodyPr>
          <a:lstStyle/>
          <a:p>
            <a:r>
              <a:rPr lang="en-US" dirty="0"/>
              <a:t>Plaintiff firms can easily run scans on websites. They have limited accessibility expertise, but…</a:t>
            </a:r>
          </a:p>
          <a:p>
            <a:r>
              <a:rPr lang="en-US" dirty="0"/>
              <a:t>When a site contains a large number of issues, the plaintiff firm then delves deeper on the site, perhaps instructing a screen reader user to go to the site.</a:t>
            </a:r>
          </a:p>
          <a:p>
            <a:r>
              <a:rPr lang="en-US" dirty="0"/>
              <a:t>One does not receive a lawsuit because of WCAG violations. One receives a lawsuit because someone cannot use the site as they normally use the web.</a:t>
            </a:r>
          </a:p>
          <a:p>
            <a:pPr lvl="1"/>
            <a:endParaRPr lang="en-US" dirty="0"/>
          </a:p>
          <a:p>
            <a:endParaRPr lang="en-US" dirty="0"/>
          </a:p>
          <a:p>
            <a:endParaRPr lang="en-US" dirty="0"/>
          </a:p>
        </p:txBody>
      </p:sp>
    </p:spTree>
    <p:extLst>
      <p:ext uri="{BB962C8B-B14F-4D97-AF65-F5344CB8AC3E}">
        <p14:creationId xmlns:p14="http://schemas.microsoft.com/office/powerpoint/2010/main" val="385114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654A-1794-A382-9BB3-86EAA8750860}"/>
              </a:ext>
            </a:extLst>
          </p:cNvPr>
          <p:cNvSpPr>
            <a:spLocks noGrp="1"/>
          </p:cNvSpPr>
          <p:nvPr>
            <p:ph type="title"/>
          </p:nvPr>
        </p:nvSpPr>
        <p:spPr>
          <a:xfrm>
            <a:off x="1066800" y="365126"/>
            <a:ext cx="10058400" cy="1319741"/>
          </a:xfrm>
        </p:spPr>
        <p:txBody>
          <a:bodyPr>
            <a:normAutofit/>
          </a:bodyPr>
          <a:lstStyle/>
          <a:p>
            <a:r>
              <a:rPr lang="en-US" dirty="0"/>
              <a:t>Automated Scans Are Improperly Used By Plaintiff Firms</a:t>
            </a:r>
          </a:p>
        </p:txBody>
      </p:sp>
      <p:sp>
        <p:nvSpPr>
          <p:cNvPr id="3" name="Content Placeholder 2">
            <a:extLst>
              <a:ext uri="{FF2B5EF4-FFF2-40B4-BE49-F238E27FC236}">
                <a16:creationId xmlns:a16="http://schemas.microsoft.com/office/drawing/2014/main" id="{3522DA61-1758-1633-3C7E-B1C6C7930D70}"/>
              </a:ext>
            </a:extLst>
          </p:cNvPr>
          <p:cNvSpPr>
            <a:spLocks noGrp="1"/>
          </p:cNvSpPr>
          <p:nvPr>
            <p:ph idx="1"/>
          </p:nvPr>
        </p:nvSpPr>
        <p:spPr>
          <a:xfrm>
            <a:off x="1066800" y="1913467"/>
            <a:ext cx="4063999" cy="4263496"/>
          </a:xfrm>
        </p:spPr>
        <p:txBody>
          <a:bodyPr>
            <a:normAutofit/>
          </a:bodyPr>
          <a:lstStyle/>
          <a:p>
            <a:r>
              <a:rPr lang="en-US" dirty="0"/>
              <a:t>Using an automated scan in litigation without express consent violates Terms of Service.</a:t>
            </a:r>
          </a:p>
          <a:p>
            <a:r>
              <a:rPr lang="en-US" dirty="0"/>
              <a:t>Let the automated scan vendor know!</a:t>
            </a:r>
          </a:p>
          <a:p>
            <a:r>
              <a:rPr lang="en-US" dirty="0"/>
              <a:t>Nevertheless, automated scans are the #1 trigger.</a:t>
            </a:r>
          </a:p>
          <a:p>
            <a:pPr lvl="1"/>
            <a:endParaRPr lang="en-US" dirty="0"/>
          </a:p>
          <a:p>
            <a:endParaRPr lang="en-US" dirty="0"/>
          </a:p>
          <a:p>
            <a:endParaRPr lang="en-US" dirty="0"/>
          </a:p>
        </p:txBody>
      </p:sp>
      <p:pic>
        <p:nvPicPr>
          <p:cNvPr id="8" name="Picture 7" descr="WAVE Web Accessibility Evaluation Tool">
            <a:extLst>
              <a:ext uri="{FF2B5EF4-FFF2-40B4-BE49-F238E27FC236}">
                <a16:creationId xmlns:a16="http://schemas.microsoft.com/office/drawing/2014/main" id="{A4A14C6B-A4F5-D464-D32E-A3732B3DFD66}"/>
              </a:ext>
            </a:extLst>
          </p:cNvPr>
          <p:cNvPicPr>
            <a:picLocks noChangeAspect="1"/>
          </p:cNvPicPr>
          <p:nvPr/>
        </p:nvPicPr>
        <p:blipFill>
          <a:blip r:embed="rId3"/>
          <a:stretch>
            <a:fillRect/>
          </a:stretch>
        </p:blipFill>
        <p:spPr>
          <a:xfrm>
            <a:off x="7710110" y="1684867"/>
            <a:ext cx="3581710" cy="1310754"/>
          </a:xfrm>
          <a:prstGeom prst="rect">
            <a:avLst/>
          </a:prstGeom>
          <a:ln>
            <a:solidFill>
              <a:schemeClr val="accent1">
                <a:lumMod val="75000"/>
              </a:schemeClr>
            </a:solidFill>
          </a:ln>
        </p:spPr>
      </p:pic>
      <p:pic>
        <p:nvPicPr>
          <p:cNvPr id="12" name="Picture 11" descr="It is not our intent that WAVE be used for legal or litigation purposes. While WebAIM supports the civil rights of individuals with disabilities to access web content, and provides services to help organizations implement accessibility, WAVE cannot provide a good measure of discrimination. Its use in legal actions can cause confusion and may suggest relationships with complainants, litigants, or defendants that are not valid. The use of WAVE or WAVE results/data for any purpose related to a legal action is not allowed without written permission. If you are aware of WAVE being used in violation of these terms, please contact us.">
            <a:extLst>
              <a:ext uri="{FF2B5EF4-FFF2-40B4-BE49-F238E27FC236}">
                <a16:creationId xmlns:a16="http://schemas.microsoft.com/office/drawing/2014/main" id="{B1066861-7B8B-F0CD-604A-872BA63C75CF}"/>
              </a:ext>
            </a:extLst>
          </p:cNvPr>
          <p:cNvPicPr>
            <a:picLocks noChangeAspect="1"/>
          </p:cNvPicPr>
          <p:nvPr/>
        </p:nvPicPr>
        <p:blipFill>
          <a:blip r:embed="rId4"/>
          <a:stretch>
            <a:fillRect/>
          </a:stretch>
        </p:blipFill>
        <p:spPr>
          <a:xfrm>
            <a:off x="5522980" y="3353540"/>
            <a:ext cx="5768840" cy="2453853"/>
          </a:xfrm>
          <a:prstGeom prst="rect">
            <a:avLst/>
          </a:prstGeom>
          <a:ln>
            <a:solidFill>
              <a:schemeClr val="accent1">
                <a:lumMod val="75000"/>
              </a:schemeClr>
            </a:solidFill>
          </a:ln>
        </p:spPr>
      </p:pic>
    </p:spTree>
    <p:extLst>
      <p:ext uri="{BB962C8B-B14F-4D97-AF65-F5344CB8AC3E}">
        <p14:creationId xmlns:p14="http://schemas.microsoft.com/office/powerpoint/2010/main" val="2956078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654A-1794-A382-9BB3-86EAA8750860}"/>
              </a:ext>
            </a:extLst>
          </p:cNvPr>
          <p:cNvSpPr>
            <a:spLocks noGrp="1"/>
          </p:cNvSpPr>
          <p:nvPr>
            <p:ph type="title"/>
          </p:nvPr>
        </p:nvSpPr>
        <p:spPr>
          <a:xfrm>
            <a:off x="1066800" y="365126"/>
            <a:ext cx="10058400" cy="1175807"/>
          </a:xfrm>
        </p:spPr>
        <p:txBody>
          <a:bodyPr>
            <a:normAutofit/>
          </a:bodyPr>
          <a:lstStyle/>
          <a:p>
            <a:r>
              <a:rPr lang="en-US" dirty="0"/>
              <a:t>Evaluating Automated Scan Results</a:t>
            </a:r>
          </a:p>
        </p:txBody>
      </p:sp>
      <p:sp>
        <p:nvSpPr>
          <p:cNvPr id="3" name="Content Placeholder 2">
            <a:extLst>
              <a:ext uri="{FF2B5EF4-FFF2-40B4-BE49-F238E27FC236}">
                <a16:creationId xmlns:a16="http://schemas.microsoft.com/office/drawing/2014/main" id="{3522DA61-1758-1633-3C7E-B1C6C7930D70}"/>
              </a:ext>
            </a:extLst>
          </p:cNvPr>
          <p:cNvSpPr>
            <a:spLocks noGrp="1"/>
          </p:cNvSpPr>
          <p:nvPr>
            <p:ph idx="1"/>
          </p:nvPr>
        </p:nvSpPr>
        <p:spPr>
          <a:xfrm>
            <a:off x="1066799" y="2254827"/>
            <a:ext cx="8348133" cy="3922136"/>
          </a:xfrm>
        </p:spPr>
        <p:txBody>
          <a:bodyPr>
            <a:normAutofit/>
          </a:bodyPr>
          <a:lstStyle/>
          <a:p>
            <a:r>
              <a:rPr lang="en-US" dirty="0"/>
              <a:t>First of all, check whether the results are testing applicable accessibility standards.</a:t>
            </a:r>
          </a:p>
          <a:p>
            <a:r>
              <a:rPr lang="en-US" dirty="0"/>
              <a:t>The prevailing online accessibility standard is the Web Content Accessibility Guidelines (WCAG) Level AA.</a:t>
            </a:r>
          </a:p>
          <a:p>
            <a:r>
              <a:rPr lang="en-US" dirty="0"/>
              <a:t>Let’s look at why.</a:t>
            </a:r>
          </a:p>
          <a:p>
            <a:endParaRPr lang="en-US" dirty="0"/>
          </a:p>
          <a:p>
            <a:endParaRPr lang="en-US" dirty="0"/>
          </a:p>
          <a:p>
            <a:endParaRPr lang="en-US" dirty="0"/>
          </a:p>
        </p:txBody>
      </p:sp>
    </p:spTree>
    <p:extLst>
      <p:ext uri="{BB962C8B-B14F-4D97-AF65-F5344CB8AC3E}">
        <p14:creationId xmlns:p14="http://schemas.microsoft.com/office/powerpoint/2010/main" val="1032882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5247-34DE-DDBD-F521-2C13CB54E245}"/>
              </a:ext>
            </a:extLst>
          </p:cNvPr>
          <p:cNvSpPr>
            <a:spLocks noGrp="1"/>
          </p:cNvSpPr>
          <p:nvPr>
            <p:ph type="title"/>
          </p:nvPr>
        </p:nvSpPr>
        <p:spPr>
          <a:xfrm>
            <a:off x="1066800" y="365125"/>
            <a:ext cx="10058400" cy="870551"/>
          </a:xfrm>
        </p:spPr>
        <p:txBody>
          <a:bodyPr/>
          <a:lstStyle/>
          <a:p>
            <a:r>
              <a:rPr lang="en-US" dirty="0"/>
              <a:t>Accessibility Standard - WCAG</a:t>
            </a:r>
          </a:p>
        </p:txBody>
      </p:sp>
      <p:sp>
        <p:nvSpPr>
          <p:cNvPr id="10" name="TextBox 9">
            <a:extLst>
              <a:ext uri="{FF2B5EF4-FFF2-40B4-BE49-F238E27FC236}">
                <a16:creationId xmlns:a16="http://schemas.microsoft.com/office/drawing/2014/main" id="{D9FAAB36-1A61-7DDF-C5CC-86AC7511A8A8}"/>
              </a:ext>
            </a:extLst>
          </p:cNvPr>
          <p:cNvSpPr txBox="1"/>
          <p:nvPr/>
        </p:nvSpPr>
        <p:spPr>
          <a:xfrm>
            <a:off x="1230084" y="2263291"/>
            <a:ext cx="3951515" cy="2939266"/>
          </a:xfrm>
          <a:prstGeom prst="rect">
            <a:avLst/>
          </a:prstGeom>
          <a:noFill/>
        </p:spPr>
        <p:txBody>
          <a:bodyPr wrap="square">
            <a:spAutoFit/>
          </a:bodyPr>
          <a:lstStyle/>
          <a:p>
            <a:pPr marL="0" indent="0">
              <a:spcBef>
                <a:spcPts val="900"/>
              </a:spcBef>
              <a:spcAft>
                <a:spcPts val="900"/>
              </a:spcAft>
              <a:buNone/>
            </a:pPr>
            <a:r>
              <a:rPr lang="en-US" sz="2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2.0 </a:t>
            </a: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Published in December 2008.</a:t>
            </a:r>
          </a:p>
          <a:p>
            <a:pPr marL="0" indent="0">
              <a:spcBef>
                <a:spcPts val="900"/>
              </a:spcBef>
              <a:spcAft>
                <a:spcPts val="900"/>
              </a:spcAft>
              <a:buNone/>
            </a:pPr>
            <a:r>
              <a:rPr lang="en-US" sz="2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2.1 </a:t>
            </a: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Published in June 2018.</a:t>
            </a:r>
          </a:p>
          <a:p>
            <a:pPr marL="0" indent="0">
              <a:spcBef>
                <a:spcPts val="900"/>
              </a:spcBef>
              <a:spcAft>
                <a:spcPts val="900"/>
              </a:spcAft>
              <a:buNone/>
            </a:pPr>
            <a:r>
              <a:rPr lang="en-US" sz="2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2.2 </a:t>
            </a: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Published in October 2023</a:t>
            </a:r>
          </a:p>
          <a:p>
            <a:pPr marL="0" indent="0">
              <a:spcBef>
                <a:spcPts val="900"/>
              </a:spcBef>
              <a:spcAft>
                <a:spcPts val="900"/>
              </a:spcAft>
              <a:buNone/>
            </a:pP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Some states have signaled that they will shift to 2.2 as the standard.</a:t>
            </a:r>
          </a:p>
        </p:txBody>
      </p:sp>
      <p:graphicFrame>
        <p:nvGraphicFramePr>
          <p:cNvPr id="7" name="Table 6">
            <a:extLst>
              <a:ext uri="{FF2B5EF4-FFF2-40B4-BE49-F238E27FC236}">
                <a16:creationId xmlns:a16="http://schemas.microsoft.com/office/drawing/2014/main" id="{9C38D552-2A9F-A7AC-E70A-F4BACF79B9DB}"/>
              </a:ext>
            </a:extLst>
          </p:cNvPr>
          <p:cNvGraphicFramePr>
            <a:graphicFrameLocks noGrp="1"/>
          </p:cNvGraphicFramePr>
          <p:nvPr/>
        </p:nvGraphicFramePr>
        <p:xfrm>
          <a:off x="5732435" y="2363214"/>
          <a:ext cx="3553080" cy="2518709"/>
        </p:xfrm>
        <a:graphic>
          <a:graphicData uri="http://schemas.openxmlformats.org/drawingml/2006/table">
            <a:tbl>
              <a:tblPr firstRow="1">
                <a:tableStyleId>{5C22544A-7EE6-4342-B048-85BDC9FD1C3A}</a:tableStyleId>
              </a:tblPr>
              <a:tblGrid>
                <a:gridCol w="924773">
                  <a:extLst>
                    <a:ext uri="{9D8B030D-6E8A-4147-A177-3AD203B41FA5}">
                      <a16:colId xmlns:a16="http://schemas.microsoft.com/office/drawing/2014/main" val="2268341547"/>
                    </a:ext>
                  </a:extLst>
                </a:gridCol>
                <a:gridCol w="584069">
                  <a:extLst>
                    <a:ext uri="{9D8B030D-6E8A-4147-A177-3AD203B41FA5}">
                      <a16:colId xmlns:a16="http://schemas.microsoft.com/office/drawing/2014/main" val="728397486"/>
                    </a:ext>
                  </a:extLst>
                </a:gridCol>
                <a:gridCol w="685934">
                  <a:extLst>
                    <a:ext uri="{9D8B030D-6E8A-4147-A177-3AD203B41FA5}">
                      <a16:colId xmlns:a16="http://schemas.microsoft.com/office/drawing/2014/main" val="2431795811"/>
                    </a:ext>
                  </a:extLst>
                </a:gridCol>
                <a:gridCol w="1358304">
                  <a:extLst>
                    <a:ext uri="{9D8B030D-6E8A-4147-A177-3AD203B41FA5}">
                      <a16:colId xmlns:a16="http://schemas.microsoft.com/office/drawing/2014/main" val="88236013"/>
                    </a:ext>
                  </a:extLst>
                </a:gridCol>
              </a:tblGrid>
              <a:tr h="875603">
                <a:tc>
                  <a:txBody>
                    <a:bodyPr/>
                    <a:lstStyle/>
                    <a:p>
                      <a:pPr algn="ctr" fontAlgn="b"/>
                      <a:r>
                        <a:rPr lang="en-US" sz="17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WCAG </a:t>
                      </a:r>
                    </a:p>
                    <a:p>
                      <a:pPr algn="ctr" fontAlgn="b"/>
                      <a:r>
                        <a:rPr lang="en-US" sz="17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Version</a:t>
                      </a:r>
                      <a:endParaRPr lang="en-US" sz="17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3128" marR="3128" marT="3128" marB="0" anchor="ctr">
                    <a:lnL w="19050" cap="flat" cmpd="sng" algn="ctr">
                      <a:solidFill>
                        <a:srgbClr val="1A3B5B"/>
                      </a:solidFill>
                      <a:prstDash val="solid"/>
                      <a:round/>
                      <a:headEnd type="none" w="med" len="med"/>
                      <a:tailEnd type="none" w="med" len="med"/>
                    </a:lnL>
                    <a:lnT w="19050" cap="flat" cmpd="sng" algn="ctr">
                      <a:solidFill>
                        <a:srgbClr val="1A3B5B"/>
                      </a:solidFill>
                      <a:prstDash val="solid"/>
                      <a:round/>
                      <a:headEnd type="none" w="med" len="med"/>
                      <a:tailEnd type="none" w="med" len="med"/>
                    </a:lnT>
                    <a:solidFill>
                      <a:srgbClr val="1A3B5B"/>
                    </a:solidFill>
                  </a:tcPr>
                </a:tc>
                <a:tc>
                  <a:txBody>
                    <a:bodyPr/>
                    <a:lstStyle/>
                    <a:p>
                      <a:pPr algn="ctr" fontAlgn="b"/>
                      <a:r>
                        <a:rPr lang="en-US" sz="17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Level</a:t>
                      </a:r>
                    </a:p>
                    <a:p>
                      <a:pPr algn="ctr" fontAlgn="b"/>
                      <a:r>
                        <a:rPr lang="en-US" sz="17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a:t>
                      </a:r>
                      <a:endParaRPr lang="en-US" sz="17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3128" marR="3128" marT="3128" marB="0" anchor="ctr">
                    <a:lnT w="19050" cap="flat" cmpd="sng" algn="ctr">
                      <a:solidFill>
                        <a:srgbClr val="1A3B5B"/>
                      </a:solidFill>
                      <a:prstDash val="solid"/>
                      <a:round/>
                      <a:headEnd type="none" w="med" len="med"/>
                      <a:tailEnd type="none" w="med" len="med"/>
                    </a:lnT>
                    <a:solidFill>
                      <a:srgbClr val="1A3B5B"/>
                    </a:solidFill>
                  </a:tcPr>
                </a:tc>
                <a:tc>
                  <a:txBody>
                    <a:bodyPr/>
                    <a:lstStyle/>
                    <a:p>
                      <a:pPr algn="ctr" fontAlgn="b"/>
                      <a:r>
                        <a:rPr lang="en-US" sz="17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Level</a:t>
                      </a:r>
                    </a:p>
                    <a:p>
                      <a:pPr algn="ctr" fontAlgn="b"/>
                      <a:r>
                        <a:rPr lang="en-US" sz="17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AA</a:t>
                      </a:r>
                      <a:endParaRPr lang="en-US" sz="17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3128" marR="3128" marT="3128" marB="0" anchor="ctr">
                    <a:lnT w="19050" cap="flat" cmpd="sng" algn="ctr">
                      <a:solidFill>
                        <a:srgbClr val="1A3B5B"/>
                      </a:solidFill>
                      <a:prstDash val="solid"/>
                      <a:round/>
                      <a:headEnd type="none" w="med" len="med"/>
                      <a:tailEnd type="none" w="med" len="med"/>
                    </a:lnT>
                    <a:solidFill>
                      <a:srgbClr val="1A3B5B"/>
                    </a:solidFill>
                  </a:tcPr>
                </a:tc>
                <a:tc>
                  <a:txBody>
                    <a:bodyPr/>
                    <a:lstStyle/>
                    <a:p>
                      <a:pPr algn="ctr" fontAlgn="b"/>
                      <a:r>
                        <a:rPr lang="en-US" sz="17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Total </a:t>
                      </a:r>
                    </a:p>
                    <a:p>
                      <a:pPr algn="ctr" fontAlgn="b"/>
                      <a:r>
                        <a:rPr lang="en-US" sz="17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Success Criteria</a:t>
                      </a:r>
                      <a:endParaRPr lang="en-US" sz="17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3128" marR="3128" marT="3128" marB="0" anchor="ctr">
                    <a:lnR w="19050" cap="flat" cmpd="sng" algn="ctr">
                      <a:solidFill>
                        <a:srgbClr val="1A3B5B"/>
                      </a:solidFill>
                      <a:prstDash val="solid"/>
                      <a:round/>
                      <a:headEnd type="none" w="med" len="med"/>
                      <a:tailEnd type="none" w="med" len="med"/>
                    </a:lnR>
                    <a:lnT w="19050" cap="flat" cmpd="sng" algn="ctr">
                      <a:solidFill>
                        <a:srgbClr val="1A3B5B"/>
                      </a:solidFill>
                      <a:prstDash val="solid"/>
                      <a:round/>
                      <a:headEnd type="none" w="med" len="med"/>
                      <a:tailEnd type="none" w="med" len="med"/>
                    </a:lnT>
                    <a:solidFill>
                      <a:srgbClr val="1A3B5B"/>
                    </a:solidFill>
                  </a:tcPr>
                </a:tc>
                <a:extLst>
                  <a:ext uri="{0D108BD9-81ED-4DB2-BD59-A6C34878D82A}">
                    <a16:rowId xmlns:a16="http://schemas.microsoft.com/office/drawing/2014/main" val="2036559751"/>
                  </a:ext>
                </a:extLst>
              </a:tr>
              <a:tr h="547702">
                <a:tc>
                  <a:txBody>
                    <a:bodyPr/>
                    <a:lstStyle/>
                    <a:p>
                      <a:pPr algn="ctr" fontAlgn="b"/>
                      <a:r>
                        <a:rPr lang="en-US" sz="2200" b="1" u="none" strike="noStrike">
                          <a:solidFill>
                            <a:srgbClr val="1A3B5B"/>
                          </a:solidFill>
                          <a:effectLst/>
                          <a:latin typeface="Open Sans" panose="020B0606030504020204" pitchFamily="34" charset="0"/>
                          <a:ea typeface="Open Sans" panose="020B0606030504020204" pitchFamily="34" charset="0"/>
                          <a:cs typeface="Open Sans" panose="020B0606030504020204" pitchFamily="34" charset="0"/>
                        </a:rPr>
                        <a:t>2.0</a:t>
                      </a:r>
                      <a:endParaRPr lang="en-US" sz="2200" b="1" i="0" u="none" strike="noStrike">
                        <a:solidFill>
                          <a:srgbClr val="1A3B5B"/>
                        </a:solidFill>
                        <a:effectLst/>
                        <a:latin typeface="Open Sans" panose="020B0606030504020204" pitchFamily="34" charset="0"/>
                        <a:ea typeface="Open Sans" panose="020B0606030504020204" pitchFamily="34" charset="0"/>
                        <a:cs typeface="Open Sans" panose="020B0606030504020204" pitchFamily="34" charset="0"/>
                      </a:endParaRPr>
                    </a:p>
                  </a:txBody>
                  <a:tcPr marL="3128" marR="3128" marT="3128" marB="0" anchor="ctr">
                    <a:lnL w="19050" cap="flat" cmpd="sng" algn="ctr">
                      <a:solidFill>
                        <a:srgbClr val="1A3B5B"/>
                      </a:solidFill>
                      <a:prstDash val="solid"/>
                      <a:round/>
                      <a:headEnd type="none" w="med" len="med"/>
                      <a:tailEnd type="none" w="med" len="med"/>
                    </a:lnL>
                    <a:solidFill>
                      <a:schemeClr val="bg1">
                        <a:lumMod val="85000"/>
                      </a:schemeClr>
                    </a:solidFill>
                  </a:tcPr>
                </a:tc>
                <a:tc>
                  <a:txBody>
                    <a:bodyPr/>
                    <a:lstStyle/>
                    <a:p>
                      <a:pPr algn="ctr" fontAlgn="b"/>
                      <a:r>
                        <a:rPr lang="en-US" sz="1900" b="1" u="none" strike="noStrike" dirty="0">
                          <a:solidFill>
                            <a:srgbClr val="1A3B5B"/>
                          </a:solidFill>
                          <a:effectLst/>
                          <a:latin typeface="Open Sans" panose="020B0606030504020204" pitchFamily="34" charset="0"/>
                          <a:ea typeface="Open Sans" panose="020B0606030504020204" pitchFamily="34" charset="0"/>
                          <a:cs typeface="Open Sans" panose="020B0606030504020204" pitchFamily="34" charset="0"/>
                        </a:rPr>
                        <a:t>25</a:t>
                      </a:r>
                      <a:endParaRPr lang="en-US" sz="1900" b="1" i="0" u="none" strike="noStrike" dirty="0">
                        <a:solidFill>
                          <a:srgbClr val="1A3B5B"/>
                        </a:solidFill>
                        <a:effectLst/>
                        <a:latin typeface="Open Sans" panose="020B0606030504020204" pitchFamily="34" charset="0"/>
                        <a:ea typeface="Open Sans" panose="020B0606030504020204" pitchFamily="34" charset="0"/>
                        <a:cs typeface="Open Sans" panose="020B0606030504020204" pitchFamily="34" charset="0"/>
                      </a:endParaRPr>
                    </a:p>
                  </a:txBody>
                  <a:tcPr marL="3128" marR="3128" marT="3128" marB="0" anchor="ctr">
                    <a:solidFill>
                      <a:schemeClr val="bg1">
                        <a:lumMod val="85000"/>
                      </a:schemeClr>
                    </a:solidFill>
                  </a:tcPr>
                </a:tc>
                <a:tc>
                  <a:txBody>
                    <a:bodyPr/>
                    <a:lstStyle/>
                    <a:p>
                      <a:pPr algn="ctr" fontAlgn="b"/>
                      <a:r>
                        <a:rPr lang="en-US" sz="1900" b="1" u="none" strike="noStrike">
                          <a:solidFill>
                            <a:srgbClr val="1A3B5B"/>
                          </a:solidFill>
                          <a:effectLst/>
                          <a:latin typeface="Open Sans" panose="020B0606030504020204" pitchFamily="34" charset="0"/>
                          <a:ea typeface="Open Sans" panose="020B0606030504020204" pitchFamily="34" charset="0"/>
                          <a:cs typeface="Open Sans" panose="020B0606030504020204" pitchFamily="34" charset="0"/>
                        </a:rPr>
                        <a:t>13</a:t>
                      </a:r>
                      <a:endParaRPr lang="en-US" sz="1900" b="1" i="0" u="none" strike="noStrike">
                        <a:solidFill>
                          <a:srgbClr val="1A3B5B"/>
                        </a:solidFill>
                        <a:effectLst/>
                        <a:latin typeface="Open Sans" panose="020B0606030504020204" pitchFamily="34" charset="0"/>
                        <a:ea typeface="Open Sans" panose="020B0606030504020204" pitchFamily="34" charset="0"/>
                        <a:cs typeface="Open Sans" panose="020B0606030504020204" pitchFamily="34" charset="0"/>
                      </a:endParaRPr>
                    </a:p>
                  </a:txBody>
                  <a:tcPr marL="3128" marR="3128" marT="3128" marB="0" anchor="ctr">
                    <a:solidFill>
                      <a:schemeClr val="bg1">
                        <a:lumMod val="85000"/>
                      </a:schemeClr>
                    </a:solidFill>
                  </a:tcPr>
                </a:tc>
                <a:tc>
                  <a:txBody>
                    <a:bodyPr/>
                    <a:lstStyle/>
                    <a:p>
                      <a:pPr algn="ctr" fontAlgn="b"/>
                      <a:r>
                        <a:rPr lang="en-US" sz="1900" b="1" u="none" strike="noStrike" dirty="0">
                          <a:solidFill>
                            <a:srgbClr val="1A3B5B"/>
                          </a:solidFill>
                          <a:effectLst/>
                          <a:latin typeface="Open Sans" panose="020B0606030504020204" pitchFamily="34" charset="0"/>
                          <a:ea typeface="Open Sans" panose="020B0606030504020204" pitchFamily="34" charset="0"/>
                          <a:cs typeface="Open Sans" panose="020B0606030504020204" pitchFamily="34" charset="0"/>
                        </a:rPr>
                        <a:t>38</a:t>
                      </a:r>
                      <a:endParaRPr lang="en-US" sz="1900" b="1" i="0" u="none" strike="noStrike" dirty="0">
                        <a:solidFill>
                          <a:srgbClr val="1A3B5B"/>
                        </a:solidFill>
                        <a:effectLst/>
                        <a:latin typeface="Open Sans" panose="020B0606030504020204" pitchFamily="34" charset="0"/>
                        <a:ea typeface="Open Sans" panose="020B0606030504020204" pitchFamily="34" charset="0"/>
                        <a:cs typeface="Open Sans" panose="020B0606030504020204" pitchFamily="34" charset="0"/>
                      </a:endParaRPr>
                    </a:p>
                  </a:txBody>
                  <a:tcPr marL="3128" marR="3128" marT="3128" marB="0" anchor="ctr">
                    <a:lnR w="19050" cap="flat" cmpd="sng" algn="ctr">
                      <a:solidFill>
                        <a:srgbClr val="1A3B5B"/>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950033187"/>
                  </a:ext>
                </a:extLst>
              </a:tr>
              <a:tr h="547702">
                <a:tc>
                  <a:txBody>
                    <a:bodyPr/>
                    <a:lstStyle/>
                    <a:p>
                      <a:pPr algn="ctr" fontAlgn="b"/>
                      <a:r>
                        <a:rPr lang="en-US" sz="2200" b="1" u="none" strike="noStrike" dirty="0">
                          <a:solidFill>
                            <a:srgbClr val="1A3B5B"/>
                          </a:solidFill>
                          <a:effectLst/>
                          <a:latin typeface="Open Sans" panose="020B0606030504020204" pitchFamily="34" charset="0"/>
                          <a:ea typeface="Open Sans" panose="020B0606030504020204" pitchFamily="34" charset="0"/>
                          <a:cs typeface="Open Sans" panose="020B0606030504020204" pitchFamily="34" charset="0"/>
                        </a:rPr>
                        <a:t>2.1</a:t>
                      </a:r>
                      <a:endParaRPr lang="en-US" sz="2200" b="1" i="0" u="none" strike="noStrike" dirty="0">
                        <a:solidFill>
                          <a:srgbClr val="1A3B5B"/>
                        </a:solidFill>
                        <a:effectLst/>
                        <a:latin typeface="Open Sans" panose="020B0606030504020204" pitchFamily="34" charset="0"/>
                        <a:ea typeface="Open Sans" panose="020B0606030504020204" pitchFamily="34" charset="0"/>
                        <a:cs typeface="Open Sans" panose="020B0606030504020204" pitchFamily="34" charset="0"/>
                      </a:endParaRPr>
                    </a:p>
                  </a:txBody>
                  <a:tcPr marL="3128" marR="3128" marT="3128" marB="0" anchor="ctr">
                    <a:lnL w="19050" cap="flat" cmpd="sng" algn="ctr">
                      <a:solidFill>
                        <a:srgbClr val="1A3B5B"/>
                      </a:solidFill>
                      <a:prstDash val="solid"/>
                      <a:round/>
                      <a:headEnd type="none" w="med" len="med"/>
                      <a:tailEnd type="none" w="med" len="med"/>
                    </a:lnL>
                  </a:tcPr>
                </a:tc>
                <a:tc>
                  <a:txBody>
                    <a:bodyPr/>
                    <a:lstStyle/>
                    <a:p>
                      <a:pPr algn="ctr" fontAlgn="b"/>
                      <a:r>
                        <a:rPr lang="en-US" sz="1900" b="1" u="none" strike="noStrike" dirty="0">
                          <a:solidFill>
                            <a:srgbClr val="1A3B5B"/>
                          </a:solidFill>
                          <a:effectLst/>
                          <a:latin typeface="Open Sans" panose="020B0606030504020204" pitchFamily="34" charset="0"/>
                          <a:ea typeface="Open Sans" panose="020B0606030504020204" pitchFamily="34" charset="0"/>
                          <a:cs typeface="Open Sans" panose="020B0606030504020204" pitchFamily="34" charset="0"/>
                        </a:rPr>
                        <a:t>30</a:t>
                      </a:r>
                      <a:endParaRPr lang="en-US" sz="1900" b="1" i="0" u="none" strike="noStrike" dirty="0">
                        <a:solidFill>
                          <a:srgbClr val="1A3B5B"/>
                        </a:solidFill>
                        <a:effectLst/>
                        <a:latin typeface="Open Sans" panose="020B0606030504020204" pitchFamily="34" charset="0"/>
                        <a:ea typeface="Open Sans" panose="020B0606030504020204" pitchFamily="34" charset="0"/>
                        <a:cs typeface="Open Sans" panose="020B0606030504020204" pitchFamily="34" charset="0"/>
                      </a:endParaRPr>
                    </a:p>
                  </a:txBody>
                  <a:tcPr marL="3128" marR="3128" marT="3128" marB="0" anchor="ctr"/>
                </a:tc>
                <a:tc>
                  <a:txBody>
                    <a:bodyPr/>
                    <a:lstStyle/>
                    <a:p>
                      <a:pPr algn="ctr" fontAlgn="b"/>
                      <a:r>
                        <a:rPr lang="en-US" sz="1900" b="1" u="none" strike="noStrike">
                          <a:solidFill>
                            <a:srgbClr val="1A3B5B"/>
                          </a:solidFill>
                          <a:effectLst/>
                          <a:latin typeface="Open Sans" panose="020B0606030504020204" pitchFamily="34" charset="0"/>
                          <a:ea typeface="Open Sans" panose="020B0606030504020204" pitchFamily="34" charset="0"/>
                          <a:cs typeface="Open Sans" panose="020B0606030504020204" pitchFamily="34" charset="0"/>
                        </a:rPr>
                        <a:t>20</a:t>
                      </a:r>
                      <a:endParaRPr lang="en-US" sz="1900" b="1" i="0" u="none" strike="noStrike">
                        <a:solidFill>
                          <a:srgbClr val="1A3B5B"/>
                        </a:solidFill>
                        <a:effectLst/>
                        <a:latin typeface="Open Sans" panose="020B0606030504020204" pitchFamily="34" charset="0"/>
                        <a:ea typeface="Open Sans" panose="020B0606030504020204" pitchFamily="34" charset="0"/>
                        <a:cs typeface="Open Sans" panose="020B0606030504020204" pitchFamily="34" charset="0"/>
                      </a:endParaRPr>
                    </a:p>
                  </a:txBody>
                  <a:tcPr marL="3128" marR="3128" marT="3128" marB="0" anchor="ctr"/>
                </a:tc>
                <a:tc>
                  <a:txBody>
                    <a:bodyPr/>
                    <a:lstStyle/>
                    <a:p>
                      <a:pPr algn="ctr" fontAlgn="b"/>
                      <a:r>
                        <a:rPr lang="en-US" sz="1900" b="1" u="none" strike="noStrike" dirty="0">
                          <a:solidFill>
                            <a:srgbClr val="1A3B5B"/>
                          </a:solidFill>
                          <a:effectLst/>
                          <a:latin typeface="Open Sans" panose="020B0606030504020204" pitchFamily="34" charset="0"/>
                          <a:ea typeface="Open Sans" panose="020B0606030504020204" pitchFamily="34" charset="0"/>
                          <a:cs typeface="Open Sans" panose="020B0606030504020204" pitchFamily="34" charset="0"/>
                        </a:rPr>
                        <a:t>50</a:t>
                      </a:r>
                      <a:endParaRPr lang="en-US" sz="1900" b="1" i="0" u="none" strike="noStrike" dirty="0">
                        <a:solidFill>
                          <a:srgbClr val="1A3B5B"/>
                        </a:solidFill>
                        <a:effectLst/>
                        <a:latin typeface="Open Sans" panose="020B0606030504020204" pitchFamily="34" charset="0"/>
                        <a:ea typeface="Open Sans" panose="020B0606030504020204" pitchFamily="34" charset="0"/>
                        <a:cs typeface="Open Sans" panose="020B0606030504020204" pitchFamily="34" charset="0"/>
                      </a:endParaRPr>
                    </a:p>
                  </a:txBody>
                  <a:tcPr marL="3128" marR="3128" marT="3128" marB="0" anchor="ctr">
                    <a:lnR w="19050" cap="flat" cmpd="sng" algn="ctr">
                      <a:solidFill>
                        <a:srgbClr val="1A3B5B"/>
                      </a:solidFill>
                      <a:prstDash val="solid"/>
                      <a:round/>
                      <a:headEnd type="none" w="med" len="med"/>
                      <a:tailEnd type="none" w="med" len="med"/>
                    </a:lnR>
                  </a:tcPr>
                </a:tc>
                <a:extLst>
                  <a:ext uri="{0D108BD9-81ED-4DB2-BD59-A6C34878D82A}">
                    <a16:rowId xmlns:a16="http://schemas.microsoft.com/office/drawing/2014/main" val="982093544"/>
                  </a:ext>
                </a:extLst>
              </a:tr>
              <a:tr h="547702">
                <a:tc>
                  <a:txBody>
                    <a:bodyPr/>
                    <a:lstStyle/>
                    <a:p>
                      <a:pPr algn="ctr" fontAlgn="b"/>
                      <a:r>
                        <a:rPr lang="en-US" sz="2200" b="1" u="none" strike="noStrike" dirty="0">
                          <a:solidFill>
                            <a:srgbClr val="1A3B5B"/>
                          </a:solidFill>
                          <a:effectLst/>
                          <a:latin typeface="Open Sans" panose="020B0606030504020204" pitchFamily="34" charset="0"/>
                          <a:ea typeface="Open Sans" panose="020B0606030504020204" pitchFamily="34" charset="0"/>
                          <a:cs typeface="Open Sans" panose="020B0606030504020204" pitchFamily="34" charset="0"/>
                        </a:rPr>
                        <a:t>2.2</a:t>
                      </a:r>
                      <a:endParaRPr lang="en-US" sz="2200" b="1" i="0" u="none" strike="noStrike" dirty="0">
                        <a:solidFill>
                          <a:srgbClr val="1A3B5B"/>
                        </a:solidFill>
                        <a:effectLst/>
                        <a:latin typeface="Open Sans" panose="020B0606030504020204" pitchFamily="34" charset="0"/>
                        <a:ea typeface="Open Sans" panose="020B0606030504020204" pitchFamily="34" charset="0"/>
                        <a:cs typeface="Open Sans" panose="020B0606030504020204" pitchFamily="34" charset="0"/>
                      </a:endParaRPr>
                    </a:p>
                  </a:txBody>
                  <a:tcPr marL="3128" marR="3128" marT="3128" marB="0" anchor="ctr">
                    <a:lnL w="19050" cap="flat" cmpd="sng" algn="ctr">
                      <a:solidFill>
                        <a:srgbClr val="1A3B5B"/>
                      </a:solidFill>
                      <a:prstDash val="solid"/>
                      <a:round/>
                      <a:headEnd type="none" w="med" len="med"/>
                      <a:tailEnd type="none" w="med" len="med"/>
                    </a:lnL>
                    <a:lnB w="19050" cap="flat" cmpd="sng" algn="ctr">
                      <a:solidFill>
                        <a:srgbClr val="1A3B5B"/>
                      </a:solidFill>
                      <a:prstDash val="solid"/>
                      <a:round/>
                      <a:headEnd type="none" w="med" len="med"/>
                      <a:tailEnd type="none" w="med" len="med"/>
                    </a:lnB>
                    <a:solidFill>
                      <a:schemeClr val="bg1">
                        <a:lumMod val="85000"/>
                      </a:schemeClr>
                    </a:solidFill>
                  </a:tcPr>
                </a:tc>
                <a:tc>
                  <a:txBody>
                    <a:bodyPr/>
                    <a:lstStyle/>
                    <a:p>
                      <a:pPr algn="ctr" fontAlgn="b"/>
                      <a:r>
                        <a:rPr lang="en-US" sz="1900" b="1" u="none" strike="noStrike">
                          <a:solidFill>
                            <a:srgbClr val="1A3B5B"/>
                          </a:solidFill>
                          <a:effectLst/>
                          <a:latin typeface="Open Sans" panose="020B0606030504020204" pitchFamily="34" charset="0"/>
                          <a:ea typeface="Open Sans" panose="020B0606030504020204" pitchFamily="34" charset="0"/>
                          <a:cs typeface="Open Sans" panose="020B0606030504020204" pitchFamily="34" charset="0"/>
                        </a:rPr>
                        <a:t>32</a:t>
                      </a:r>
                      <a:endParaRPr lang="en-US" sz="1900" b="1" i="0" u="none" strike="noStrike">
                        <a:solidFill>
                          <a:srgbClr val="1A3B5B"/>
                        </a:solidFill>
                        <a:effectLst/>
                        <a:latin typeface="Open Sans" panose="020B0606030504020204" pitchFamily="34" charset="0"/>
                        <a:ea typeface="Open Sans" panose="020B0606030504020204" pitchFamily="34" charset="0"/>
                        <a:cs typeface="Open Sans" panose="020B0606030504020204" pitchFamily="34" charset="0"/>
                      </a:endParaRPr>
                    </a:p>
                  </a:txBody>
                  <a:tcPr marL="3128" marR="3128" marT="3128" marB="0" anchor="ctr">
                    <a:lnB w="19050" cap="flat" cmpd="sng" algn="ctr">
                      <a:solidFill>
                        <a:srgbClr val="1A3B5B"/>
                      </a:solidFill>
                      <a:prstDash val="solid"/>
                      <a:round/>
                      <a:headEnd type="none" w="med" len="med"/>
                      <a:tailEnd type="none" w="med" len="med"/>
                    </a:lnB>
                    <a:solidFill>
                      <a:schemeClr val="bg1">
                        <a:lumMod val="85000"/>
                      </a:schemeClr>
                    </a:solidFill>
                  </a:tcPr>
                </a:tc>
                <a:tc>
                  <a:txBody>
                    <a:bodyPr/>
                    <a:lstStyle/>
                    <a:p>
                      <a:pPr algn="ctr" fontAlgn="b"/>
                      <a:r>
                        <a:rPr lang="en-US" sz="1900" b="1" u="none" strike="noStrike">
                          <a:solidFill>
                            <a:srgbClr val="1A3B5B"/>
                          </a:solidFill>
                          <a:effectLst/>
                          <a:latin typeface="Open Sans" panose="020B0606030504020204" pitchFamily="34" charset="0"/>
                          <a:ea typeface="Open Sans" panose="020B0606030504020204" pitchFamily="34" charset="0"/>
                          <a:cs typeface="Open Sans" panose="020B0606030504020204" pitchFamily="34" charset="0"/>
                        </a:rPr>
                        <a:t>25</a:t>
                      </a:r>
                      <a:endParaRPr lang="en-US" sz="1900" b="1" i="0" u="none" strike="noStrike">
                        <a:solidFill>
                          <a:srgbClr val="1A3B5B"/>
                        </a:solidFill>
                        <a:effectLst/>
                        <a:latin typeface="Open Sans" panose="020B0606030504020204" pitchFamily="34" charset="0"/>
                        <a:ea typeface="Open Sans" panose="020B0606030504020204" pitchFamily="34" charset="0"/>
                        <a:cs typeface="Open Sans" panose="020B0606030504020204" pitchFamily="34" charset="0"/>
                      </a:endParaRPr>
                    </a:p>
                  </a:txBody>
                  <a:tcPr marL="3128" marR="3128" marT="3128" marB="0" anchor="ctr">
                    <a:lnB w="19050" cap="flat" cmpd="sng" algn="ctr">
                      <a:solidFill>
                        <a:srgbClr val="1A3B5B"/>
                      </a:solidFill>
                      <a:prstDash val="solid"/>
                      <a:round/>
                      <a:headEnd type="none" w="med" len="med"/>
                      <a:tailEnd type="none" w="med" len="med"/>
                    </a:lnB>
                    <a:solidFill>
                      <a:schemeClr val="bg1">
                        <a:lumMod val="85000"/>
                      </a:schemeClr>
                    </a:solidFill>
                  </a:tcPr>
                </a:tc>
                <a:tc>
                  <a:txBody>
                    <a:bodyPr/>
                    <a:lstStyle/>
                    <a:p>
                      <a:pPr algn="ctr" fontAlgn="b"/>
                      <a:r>
                        <a:rPr lang="en-US" sz="1900" b="1" u="none" strike="noStrike" dirty="0">
                          <a:solidFill>
                            <a:srgbClr val="1A3B5B"/>
                          </a:solidFill>
                          <a:effectLst/>
                          <a:latin typeface="Open Sans" panose="020B0606030504020204" pitchFamily="34" charset="0"/>
                          <a:ea typeface="Open Sans" panose="020B0606030504020204" pitchFamily="34" charset="0"/>
                          <a:cs typeface="Open Sans" panose="020B0606030504020204" pitchFamily="34" charset="0"/>
                        </a:rPr>
                        <a:t>57</a:t>
                      </a:r>
                      <a:endParaRPr lang="en-US" sz="1900" b="1" i="0" u="none" strike="noStrike" dirty="0">
                        <a:solidFill>
                          <a:srgbClr val="1A3B5B"/>
                        </a:solidFill>
                        <a:effectLst/>
                        <a:latin typeface="Open Sans" panose="020B0606030504020204" pitchFamily="34" charset="0"/>
                        <a:ea typeface="Open Sans" panose="020B0606030504020204" pitchFamily="34" charset="0"/>
                        <a:cs typeface="Open Sans" panose="020B0606030504020204" pitchFamily="34" charset="0"/>
                      </a:endParaRPr>
                    </a:p>
                  </a:txBody>
                  <a:tcPr marL="3128" marR="3128" marT="3128" marB="0" anchor="ctr">
                    <a:lnR w="19050" cap="flat" cmpd="sng" algn="ctr">
                      <a:solidFill>
                        <a:srgbClr val="1A3B5B"/>
                      </a:solidFill>
                      <a:prstDash val="solid"/>
                      <a:round/>
                      <a:headEnd type="none" w="med" len="med"/>
                      <a:tailEnd type="none" w="med" len="med"/>
                    </a:lnR>
                    <a:lnB w="19050" cap="flat" cmpd="sng" algn="ctr">
                      <a:solidFill>
                        <a:srgbClr val="1A3B5B"/>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26604399"/>
                  </a:ext>
                </a:extLst>
              </a:tr>
            </a:tbl>
          </a:graphicData>
        </a:graphic>
      </p:graphicFrame>
    </p:spTree>
    <p:extLst>
      <p:ext uri="{BB962C8B-B14F-4D97-AF65-F5344CB8AC3E}">
        <p14:creationId xmlns:p14="http://schemas.microsoft.com/office/powerpoint/2010/main" val="330535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5247-34DE-DDBD-F521-2C13CB54E245}"/>
              </a:ext>
            </a:extLst>
          </p:cNvPr>
          <p:cNvSpPr>
            <a:spLocks noGrp="1"/>
          </p:cNvSpPr>
          <p:nvPr>
            <p:ph type="title"/>
          </p:nvPr>
        </p:nvSpPr>
        <p:spPr>
          <a:xfrm>
            <a:off x="1066800" y="365126"/>
            <a:ext cx="10058400" cy="919978"/>
          </a:xfrm>
        </p:spPr>
        <p:txBody>
          <a:bodyPr/>
          <a:lstStyle/>
          <a:p>
            <a:r>
              <a:rPr lang="en-US" dirty="0"/>
              <a:t>WCAG Conformance Level</a:t>
            </a:r>
          </a:p>
        </p:txBody>
      </p:sp>
      <p:sp>
        <p:nvSpPr>
          <p:cNvPr id="7" name="TextBox 6">
            <a:extLst>
              <a:ext uri="{FF2B5EF4-FFF2-40B4-BE49-F238E27FC236}">
                <a16:creationId xmlns:a16="http://schemas.microsoft.com/office/drawing/2014/main" id="{11990F97-5C55-39E2-006F-C3C0D1EAD85F}"/>
              </a:ext>
            </a:extLst>
          </p:cNvPr>
          <p:cNvSpPr txBox="1"/>
          <p:nvPr/>
        </p:nvSpPr>
        <p:spPr>
          <a:xfrm>
            <a:off x="1153884" y="2011740"/>
            <a:ext cx="7848601" cy="2862322"/>
          </a:xfrm>
          <a:prstGeom prst="rect">
            <a:avLst/>
          </a:prstGeom>
          <a:noFill/>
        </p:spPr>
        <p:txBody>
          <a:bodyPr wrap="square">
            <a:spAutoFit/>
          </a:bodyPr>
          <a:lstStyle/>
          <a:p>
            <a:pPr marL="0" indent="0">
              <a:buNone/>
            </a:pPr>
            <a:r>
              <a:rPr lang="en-US" sz="2000" b="1" dirty="0">
                <a:solidFill>
                  <a:srgbClr val="22232F"/>
                </a:solidFill>
                <a:latin typeface="Open Sans" panose="020B0606030504020204" pitchFamily="34" charset="0"/>
                <a:ea typeface="Open Sans" panose="020B0606030504020204" pitchFamily="34" charset="0"/>
                <a:cs typeface="Open Sans" panose="020B0606030504020204" pitchFamily="34" charset="0"/>
              </a:rPr>
              <a:t>Level A </a:t>
            </a:r>
            <a:r>
              <a:rPr lang="en-US" sz="2000" dirty="0">
                <a:solidFill>
                  <a:srgbClr val="22232F"/>
                </a:solidFill>
                <a:latin typeface="Open Sans" panose="020B0606030504020204" pitchFamily="34" charset="0"/>
                <a:ea typeface="Open Sans" panose="020B0606030504020204" pitchFamily="34" charset="0"/>
                <a:cs typeface="Open Sans" panose="020B0606030504020204" pitchFamily="34" charset="0"/>
              </a:rPr>
              <a:t>– Ensures the most basic level of access for disabled people; it does not provide an equivalent user experience.</a:t>
            </a:r>
          </a:p>
          <a:p>
            <a:pPr marL="0" indent="0">
              <a:buNone/>
            </a:pPr>
            <a:endParaRPr lang="en-US" sz="2000" dirty="0">
              <a:solidFill>
                <a:srgbClr val="22232F"/>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000" b="1" dirty="0">
                <a:solidFill>
                  <a:srgbClr val="22232F"/>
                </a:solidFill>
                <a:latin typeface="Open Sans" panose="020B0606030504020204" pitchFamily="34" charset="0"/>
                <a:ea typeface="Open Sans" panose="020B0606030504020204" pitchFamily="34" charset="0"/>
                <a:cs typeface="Open Sans" panose="020B0606030504020204" pitchFamily="34" charset="0"/>
              </a:rPr>
              <a:t>Level AA </a:t>
            </a:r>
            <a:r>
              <a:rPr lang="en-US" sz="2000" dirty="0">
                <a:solidFill>
                  <a:srgbClr val="22232F"/>
                </a:solidFill>
                <a:latin typeface="Open Sans" panose="020B0606030504020204" pitchFamily="34" charset="0"/>
                <a:ea typeface="Open Sans" panose="020B0606030504020204" pitchFamily="34" charset="0"/>
                <a:cs typeface="Open Sans" panose="020B0606030504020204" pitchFamily="34" charset="0"/>
              </a:rPr>
              <a:t>– Ensures disabled people do not encounter significant barriers; it provides a </a:t>
            </a:r>
            <a:r>
              <a:rPr lang="en-US" sz="2000" i="1" dirty="0">
                <a:solidFill>
                  <a:srgbClr val="22232F"/>
                </a:solidFill>
                <a:latin typeface="Open Sans" panose="020B0606030504020204" pitchFamily="34" charset="0"/>
                <a:ea typeface="Open Sans" panose="020B0606030504020204" pitchFamily="34" charset="0"/>
                <a:cs typeface="Open Sans" panose="020B0606030504020204" pitchFamily="34" charset="0"/>
              </a:rPr>
              <a:t>mostly </a:t>
            </a:r>
            <a:r>
              <a:rPr lang="en-US" sz="2000" dirty="0">
                <a:solidFill>
                  <a:srgbClr val="22232F"/>
                </a:solidFill>
                <a:latin typeface="Open Sans" panose="020B0606030504020204" pitchFamily="34" charset="0"/>
                <a:ea typeface="Open Sans" panose="020B0606030504020204" pitchFamily="34" charset="0"/>
                <a:cs typeface="Open Sans" panose="020B0606030504020204" pitchFamily="34" charset="0"/>
              </a:rPr>
              <a:t>equivalent user experience.</a:t>
            </a:r>
          </a:p>
          <a:p>
            <a:pPr marL="0" indent="0">
              <a:buNone/>
            </a:pPr>
            <a:endParaRPr lang="en-US" sz="2000" dirty="0">
              <a:solidFill>
                <a:srgbClr val="22232F"/>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000" b="1" dirty="0">
                <a:solidFill>
                  <a:srgbClr val="22232F"/>
                </a:solidFill>
                <a:latin typeface="Open Sans" panose="020B0606030504020204" pitchFamily="34" charset="0"/>
                <a:ea typeface="Open Sans" panose="020B0606030504020204" pitchFamily="34" charset="0"/>
                <a:cs typeface="Open Sans" panose="020B0606030504020204" pitchFamily="34" charset="0"/>
              </a:rPr>
              <a:t>Level AAA </a:t>
            </a:r>
            <a:r>
              <a:rPr lang="en-US" sz="2000" dirty="0">
                <a:solidFill>
                  <a:srgbClr val="22232F"/>
                </a:solidFill>
                <a:latin typeface="Open Sans" panose="020B0606030504020204" pitchFamily="34" charset="0"/>
                <a:ea typeface="Open Sans" panose="020B0606030504020204" pitchFamily="34" charset="0"/>
                <a:cs typeface="Open Sans" panose="020B0606030504020204" pitchFamily="34" charset="0"/>
              </a:rPr>
              <a:t>– Enhances the user experience for disabled people; it ensures accommodation for people who have multiple disabilities.</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22969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5247-34DE-DDBD-F521-2C13CB54E245}"/>
              </a:ext>
            </a:extLst>
          </p:cNvPr>
          <p:cNvSpPr>
            <a:spLocks noGrp="1"/>
          </p:cNvSpPr>
          <p:nvPr>
            <p:ph type="title"/>
          </p:nvPr>
        </p:nvSpPr>
        <p:spPr>
          <a:xfrm>
            <a:off x="1066800" y="365126"/>
            <a:ext cx="10058400" cy="858194"/>
          </a:xfrm>
        </p:spPr>
        <p:txBody>
          <a:bodyPr/>
          <a:lstStyle/>
          <a:p>
            <a:r>
              <a:rPr lang="en-US" dirty="0"/>
              <a:t>WCAG Conformance Level (cont.)</a:t>
            </a:r>
          </a:p>
        </p:txBody>
      </p:sp>
      <p:sp>
        <p:nvSpPr>
          <p:cNvPr id="3" name="Content Placeholder 2">
            <a:extLst>
              <a:ext uri="{FF2B5EF4-FFF2-40B4-BE49-F238E27FC236}">
                <a16:creationId xmlns:a16="http://schemas.microsoft.com/office/drawing/2014/main" id="{827AE6CC-79CF-9480-0906-74CFD89C30D7}"/>
              </a:ext>
            </a:extLst>
          </p:cNvPr>
          <p:cNvSpPr>
            <a:spLocks noGrp="1"/>
          </p:cNvSpPr>
          <p:nvPr>
            <p:ph idx="1"/>
          </p:nvPr>
        </p:nvSpPr>
        <p:spPr>
          <a:xfrm>
            <a:off x="1066800" y="2013858"/>
            <a:ext cx="8392886" cy="3531734"/>
          </a:xfrm>
        </p:spPr>
        <p:txBody>
          <a:bodyPr>
            <a:normAutofit fontScale="85000" lnSpcReduction="20000"/>
          </a:bodyPr>
          <a:lstStyle/>
          <a:p>
            <a:pPr marL="0" indent="0">
              <a:spcBef>
                <a:spcPts val="900"/>
              </a:spcBef>
              <a:spcAft>
                <a:spcPts val="1200"/>
              </a:spcAft>
              <a:buNone/>
            </a:pPr>
            <a:r>
              <a:rPr lang="en-US" dirty="0"/>
              <a:t>To make an application accessible could require:</a:t>
            </a:r>
          </a:p>
          <a:p>
            <a:pPr marL="0" indent="0">
              <a:spcBef>
                <a:spcPts val="900"/>
              </a:spcBef>
              <a:spcAft>
                <a:spcPts val="1200"/>
              </a:spcAft>
              <a:buNone/>
            </a:pPr>
            <a:r>
              <a:rPr lang="en-US" b="1" dirty="0"/>
              <a:t>(1) </a:t>
            </a:r>
            <a:r>
              <a:rPr lang="en-US" dirty="0"/>
              <a:t>Significant changes to a site’s codebase</a:t>
            </a:r>
          </a:p>
          <a:p>
            <a:pPr marL="0" indent="0">
              <a:spcBef>
                <a:spcPts val="900"/>
              </a:spcBef>
              <a:spcAft>
                <a:spcPts val="1200"/>
              </a:spcAft>
              <a:buNone/>
            </a:pPr>
            <a:r>
              <a:rPr lang="en-US" b="1" dirty="0"/>
              <a:t>(2) </a:t>
            </a:r>
            <a:r>
              <a:rPr lang="en-US" dirty="0"/>
              <a:t>Changes to a site’s visual appearance</a:t>
            </a:r>
          </a:p>
          <a:p>
            <a:pPr marL="0" indent="0">
              <a:spcBef>
                <a:spcPts val="900"/>
              </a:spcBef>
              <a:spcAft>
                <a:spcPts val="900"/>
              </a:spcAft>
              <a:buNone/>
            </a:pPr>
            <a:endParaRPr lang="en-US" dirty="0"/>
          </a:p>
          <a:p>
            <a:pPr marL="0" indent="0">
              <a:buNone/>
            </a:pPr>
            <a:r>
              <a:rPr lang="en-US" b="1" dirty="0"/>
              <a:t>		  A	   =	 </a:t>
            </a:r>
            <a:r>
              <a:rPr lang="en-US" dirty="0"/>
              <a:t>Does not require 1 OR 2</a:t>
            </a:r>
          </a:p>
          <a:p>
            <a:pPr marL="0" indent="0">
              <a:buNone/>
            </a:pPr>
            <a:r>
              <a:rPr lang="en-US" b="1" dirty="0"/>
              <a:t>		 AA	   =</a:t>
            </a:r>
            <a:r>
              <a:rPr lang="en-US" dirty="0"/>
              <a:t>   	 Requires 1 OR 2</a:t>
            </a:r>
          </a:p>
          <a:p>
            <a:pPr marL="0" indent="0">
              <a:buNone/>
            </a:pPr>
            <a:r>
              <a:rPr lang="en-US" b="1" dirty="0"/>
              <a:t>		AAA	   =</a:t>
            </a:r>
            <a:r>
              <a:rPr lang="en-US" dirty="0"/>
              <a:t> 	 Requires 1 </a:t>
            </a:r>
            <a:r>
              <a:rPr lang="en-US" u="sng" dirty="0"/>
              <a:t>AND</a:t>
            </a:r>
            <a:r>
              <a:rPr lang="en-US" dirty="0"/>
              <a:t> 2</a:t>
            </a:r>
          </a:p>
        </p:txBody>
      </p:sp>
    </p:spTree>
    <p:extLst>
      <p:ext uri="{BB962C8B-B14F-4D97-AF65-F5344CB8AC3E}">
        <p14:creationId xmlns:p14="http://schemas.microsoft.com/office/powerpoint/2010/main" val="2431144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5247-34DE-DDBD-F521-2C13CB54E245}"/>
              </a:ext>
            </a:extLst>
          </p:cNvPr>
          <p:cNvSpPr>
            <a:spLocks noGrp="1"/>
          </p:cNvSpPr>
          <p:nvPr>
            <p:ph type="title"/>
          </p:nvPr>
        </p:nvSpPr>
        <p:spPr>
          <a:xfrm>
            <a:off x="1066800" y="365125"/>
            <a:ext cx="10058400" cy="1336675"/>
          </a:xfrm>
        </p:spPr>
        <p:txBody>
          <a:bodyPr>
            <a:normAutofit/>
          </a:bodyPr>
          <a:lstStyle/>
          <a:p>
            <a:r>
              <a:rPr lang="en-US" dirty="0"/>
              <a:t>WCAG Level AA is the Established Legal Remedy</a:t>
            </a:r>
          </a:p>
        </p:txBody>
      </p:sp>
      <p:sp>
        <p:nvSpPr>
          <p:cNvPr id="3" name="Content Placeholder 2">
            <a:extLst>
              <a:ext uri="{FF2B5EF4-FFF2-40B4-BE49-F238E27FC236}">
                <a16:creationId xmlns:a16="http://schemas.microsoft.com/office/drawing/2014/main" id="{06B7BA85-3493-8211-B2AE-2635967B4B3E}"/>
              </a:ext>
            </a:extLst>
          </p:cNvPr>
          <p:cNvSpPr>
            <a:spLocks noGrp="1"/>
          </p:cNvSpPr>
          <p:nvPr>
            <p:ph idx="1"/>
          </p:nvPr>
        </p:nvSpPr>
        <p:spPr>
          <a:xfrm>
            <a:off x="1066800" y="2069770"/>
            <a:ext cx="5892800" cy="3922136"/>
          </a:xfrm>
        </p:spPr>
        <p:txBody>
          <a:bodyPr>
            <a:normAutofit fontScale="92500"/>
          </a:bodyPr>
          <a:lstStyle/>
          <a:p>
            <a:r>
              <a:rPr lang="en-US" dirty="0"/>
              <a:t>Level AA is thought to be achievable and an equitable remedy.</a:t>
            </a:r>
          </a:p>
          <a:p>
            <a:r>
              <a:rPr lang="en-US" dirty="0"/>
              <a:t>Level AAA is never set as the standard – promotes high-quality user experience that is difficult to achieve.</a:t>
            </a:r>
          </a:p>
          <a:p>
            <a:r>
              <a:rPr lang="en-US" dirty="0"/>
              <a:t>Some organizations receive scan results containing Level AAA issues, or best practices. These are inherently low-priority.</a:t>
            </a:r>
          </a:p>
          <a:p>
            <a:endParaRPr lang="en-US" dirty="0"/>
          </a:p>
        </p:txBody>
      </p:sp>
      <p:pic>
        <p:nvPicPr>
          <p:cNvPr id="5" name="Picture 4" descr="level AAA 6 issues on 18000 pages">
            <a:extLst>
              <a:ext uri="{FF2B5EF4-FFF2-40B4-BE49-F238E27FC236}">
                <a16:creationId xmlns:a16="http://schemas.microsoft.com/office/drawing/2014/main" id="{90A2554D-CB6C-4295-392F-DE953B25DD6A}"/>
              </a:ext>
            </a:extLst>
          </p:cNvPr>
          <p:cNvPicPr>
            <a:picLocks noChangeAspect="1"/>
          </p:cNvPicPr>
          <p:nvPr/>
        </p:nvPicPr>
        <p:blipFill>
          <a:blip r:embed="rId2"/>
          <a:stretch>
            <a:fillRect/>
          </a:stretch>
        </p:blipFill>
        <p:spPr>
          <a:xfrm>
            <a:off x="7238999" y="1998838"/>
            <a:ext cx="4038600" cy="1652929"/>
          </a:xfrm>
          <a:prstGeom prst="rect">
            <a:avLst/>
          </a:prstGeom>
          <a:ln>
            <a:solidFill>
              <a:schemeClr val="accent1">
                <a:lumMod val="75000"/>
              </a:schemeClr>
            </a:solidFill>
          </a:ln>
        </p:spPr>
      </p:pic>
    </p:spTree>
    <p:extLst>
      <p:ext uri="{BB962C8B-B14F-4D97-AF65-F5344CB8AC3E}">
        <p14:creationId xmlns:p14="http://schemas.microsoft.com/office/powerpoint/2010/main" val="168228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654A-1794-A382-9BB3-86EAA8750860}"/>
              </a:ext>
            </a:extLst>
          </p:cNvPr>
          <p:cNvSpPr>
            <a:spLocks noGrp="1"/>
          </p:cNvSpPr>
          <p:nvPr>
            <p:ph type="title"/>
          </p:nvPr>
        </p:nvSpPr>
        <p:spPr/>
        <p:txBody>
          <a:bodyPr/>
          <a:lstStyle/>
          <a:p>
            <a:r>
              <a:rPr lang="en-US" dirty="0"/>
              <a:t>State of Web Accessibility Litigation</a:t>
            </a:r>
          </a:p>
        </p:txBody>
      </p:sp>
      <p:sp>
        <p:nvSpPr>
          <p:cNvPr id="3" name="Content Placeholder 2">
            <a:extLst>
              <a:ext uri="{FF2B5EF4-FFF2-40B4-BE49-F238E27FC236}">
                <a16:creationId xmlns:a16="http://schemas.microsoft.com/office/drawing/2014/main" id="{3522DA61-1758-1633-3C7E-B1C6C7930D70}"/>
              </a:ext>
            </a:extLst>
          </p:cNvPr>
          <p:cNvSpPr>
            <a:spLocks noGrp="1"/>
          </p:cNvSpPr>
          <p:nvPr>
            <p:ph idx="1"/>
          </p:nvPr>
        </p:nvSpPr>
        <p:spPr>
          <a:xfrm>
            <a:off x="1066800" y="2254827"/>
            <a:ext cx="5029200" cy="3922136"/>
          </a:xfrm>
        </p:spPr>
        <p:txBody>
          <a:bodyPr/>
          <a:lstStyle/>
          <a:p>
            <a:r>
              <a:rPr lang="en-US" dirty="0"/>
              <a:t>4,600 digital accessibility lawsuits filed in 2023</a:t>
            </a:r>
          </a:p>
          <a:p>
            <a:r>
              <a:rPr lang="en-US" dirty="0"/>
              <a:t>The top ten plaintiff-side firms represent around 25 plaintiffs, but account for 84% of all claims</a:t>
            </a:r>
          </a:p>
        </p:txBody>
      </p:sp>
      <p:graphicFrame>
        <p:nvGraphicFramePr>
          <p:cNvPr id="6" name="Chart 5">
            <a:extLst>
              <a:ext uri="{FF2B5EF4-FFF2-40B4-BE49-F238E27FC236}">
                <a16:creationId xmlns:a16="http://schemas.microsoft.com/office/drawing/2014/main" id="{8F594E24-43D9-7FD4-0EEB-84506B996F5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84214"/>
              </p:ext>
            </p:extLst>
          </p:nvPr>
        </p:nvGraphicFramePr>
        <p:xfrm>
          <a:off x="5844540" y="1901720"/>
          <a:ext cx="5554980" cy="42752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470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5247-34DE-DDBD-F521-2C13CB54E245}"/>
              </a:ext>
            </a:extLst>
          </p:cNvPr>
          <p:cNvSpPr>
            <a:spLocks noGrp="1"/>
          </p:cNvSpPr>
          <p:nvPr>
            <p:ph type="title"/>
          </p:nvPr>
        </p:nvSpPr>
        <p:spPr>
          <a:xfrm>
            <a:off x="1066800" y="365125"/>
            <a:ext cx="10058400" cy="1336675"/>
          </a:xfrm>
        </p:spPr>
        <p:txBody>
          <a:bodyPr>
            <a:normAutofit/>
          </a:bodyPr>
          <a:lstStyle/>
          <a:p>
            <a:r>
              <a:rPr lang="en-US" dirty="0"/>
              <a:t>Run Your Automated Scans </a:t>
            </a:r>
          </a:p>
        </p:txBody>
      </p:sp>
      <p:sp>
        <p:nvSpPr>
          <p:cNvPr id="3" name="Content Placeholder 2">
            <a:extLst>
              <a:ext uri="{FF2B5EF4-FFF2-40B4-BE49-F238E27FC236}">
                <a16:creationId xmlns:a16="http://schemas.microsoft.com/office/drawing/2014/main" id="{06B7BA85-3493-8211-B2AE-2635967B4B3E}"/>
              </a:ext>
            </a:extLst>
          </p:cNvPr>
          <p:cNvSpPr>
            <a:spLocks noGrp="1"/>
          </p:cNvSpPr>
          <p:nvPr>
            <p:ph idx="1"/>
          </p:nvPr>
        </p:nvSpPr>
        <p:spPr>
          <a:xfrm>
            <a:off x="1066800" y="2069770"/>
            <a:ext cx="6987702" cy="3922136"/>
          </a:xfrm>
        </p:spPr>
        <p:txBody>
          <a:bodyPr/>
          <a:lstStyle/>
          <a:p>
            <a:r>
              <a:rPr lang="en-US" dirty="0"/>
              <a:t>Do not wait for litigation. </a:t>
            </a:r>
          </a:p>
          <a:p>
            <a:r>
              <a:rPr lang="en-US" dirty="0"/>
              <a:t>Run automated scans on your website to understand your level of risk.</a:t>
            </a:r>
          </a:p>
          <a:p>
            <a:r>
              <a:rPr lang="en-US" dirty="0"/>
              <a:t>But which automated scan?</a:t>
            </a:r>
          </a:p>
          <a:p>
            <a:endParaRPr lang="en-US" dirty="0"/>
          </a:p>
        </p:txBody>
      </p:sp>
    </p:spTree>
    <p:extLst>
      <p:ext uri="{BB962C8B-B14F-4D97-AF65-F5344CB8AC3E}">
        <p14:creationId xmlns:p14="http://schemas.microsoft.com/office/powerpoint/2010/main" val="2598477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5247-34DE-DDBD-F521-2C13CB54E245}"/>
              </a:ext>
            </a:extLst>
          </p:cNvPr>
          <p:cNvSpPr>
            <a:spLocks noGrp="1"/>
          </p:cNvSpPr>
          <p:nvPr>
            <p:ph type="title"/>
          </p:nvPr>
        </p:nvSpPr>
        <p:spPr>
          <a:xfrm>
            <a:off x="1066800" y="365125"/>
            <a:ext cx="10058400" cy="1336675"/>
          </a:xfrm>
        </p:spPr>
        <p:txBody>
          <a:bodyPr>
            <a:normAutofit/>
          </a:bodyPr>
          <a:lstStyle/>
          <a:p>
            <a:r>
              <a:rPr lang="en-US" dirty="0"/>
              <a:t>Comparing ARC and Axe-core</a:t>
            </a:r>
          </a:p>
        </p:txBody>
      </p:sp>
      <p:sp>
        <p:nvSpPr>
          <p:cNvPr id="3" name="Content Placeholder 2">
            <a:extLst>
              <a:ext uri="{FF2B5EF4-FFF2-40B4-BE49-F238E27FC236}">
                <a16:creationId xmlns:a16="http://schemas.microsoft.com/office/drawing/2014/main" id="{06B7BA85-3493-8211-B2AE-2635967B4B3E}"/>
              </a:ext>
            </a:extLst>
          </p:cNvPr>
          <p:cNvSpPr>
            <a:spLocks noGrp="1"/>
          </p:cNvSpPr>
          <p:nvPr>
            <p:ph idx="1"/>
          </p:nvPr>
        </p:nvSpPr>
        <p:spPr>
          <a:xfrm>
            <a:off x="1066799" y="2069770"/>
            <a:ext cx="9491133" cy="3922136"/>
          </a:xfrm>
        </p:spPr>
        <p:txBody>
          <a:bodyPr/>
          <a:lstStyle/>
          <a:p>
            <a:r>
              <a:rPr lang="en-US" dirty="0"/>
              <a:t>There are multiple vendors. Automated rules engine overlap in the results they return. Limited value in running scans with the different engines. Pick one!</a:t>
            </a:r>
          </a:p>
          <a:p>
            <a:r>
              <a:rPr lang="en-US" dirty="0"/>
              <a:t>Axe-core is driven by its marketing pitch and philosophy – “No false positives”.</a:t>
            </a:r>
          </a:p>
          <a:p>
            <a:r>
              <a:rPr lang="en-US" dirty="0"/>
              <a:t>ARC is concerned with the different permutations of browser and assistive technology. Casts a wider net.</a:t>
            </a:r>
          </a:p>
          <a:p>
            <a:endParaRPr lang="en-US" dirty="0"/>
          </a:p>
          <a:p>
            <a:endParaRPr lang="en-US" dirty="0"/>
          </a:p>
        </p:txBody>
      </p:sp>
    </p:spTree>
    <p:extLst>
      <p:ext uri="{BB962C8B-B14F-4D97-AF65-F5344CB8AC3E}">
        <p14:creationId xmlns:p14="http://schemas.microsoft.com/office/powerpoint/2010/main" val="1804578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F39EE-3D90-FABB-1096-497DC80706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921FCD-F859-916F-0557-AD7C61D591ED}"/>
              </a:ext>
            </a:extLst>
          </p:cNvPr>
          <p:cNvSpPr>
            <a:spLocks noGrp="1"/>
          </p:cNvSpPr>
          <p:nvPr>
            <p:ph type="title"/>
          </p:nvPr>
        </p:nvSpPr>
        <p:spPr>
          <a:xfrm>
            <a:off x="1066800" y="365125"/>
            <a:ext cx="10058400" cy="1104678"/>
          </a:xfrm>
        </p:spPr>
        <p:txBody>
          <a:bodyPr>
            <a:normAutofit fontScale="90000"/>
          </a:bodyPr>
          <a:lstStyle/>
          <a:p>
            <a:r>
              <a:rPr lang="en-US" dirty="0"/>
              <a:t>How ARC and Most Vendors Reports Scan Results</a:t>
            </a:r>
          </a:p>
        </p:txBody>
      </p:sp>
      <p:sp>
        <p:nvSpPr>
          <p:cNvPr id="3" name="Content Placeholder 2">
            <a:extLst>
              <a:ext uri="{FF2B5EF4-FFF2-40B4-BE49-F238E27FC236}">
                <a16:creationId xmlns:a16="http://schemas.microsoft.com/office/drawing/2014/main" id="{3CB71817-5E30-8671-B44F-07BBB6F9514A}"/>
              </a:ext>
            </a:extLst>
          </p:cNvPr>
          <p:cNvSpPr>
            <a:spLocks noGrp="1"/>
          </p:cNvSpPr>
          <p:nvPr>
            <p:ph idx="1"/>
          </p:nvPr>
        </p:nvSpPr>
        <p:spPr>
          <a:xfrm>
            <a:off x="1612900" y="1667934"/>
            <a:ext cx="5630333" cy="772964"/>
          </a:xfrm>
        </p:spPr>
        <p:txBody>
          <a:bodyPr>
            <a:normAutofit lnSpcReduction="10000"/>
          </a:bodyPr>
          <a:lstStyle/>
          <a:p>
            <a:pPr marL="365760" lvl="1" indent="0">
              <a:buNone/>
            </a:pPr>
            <a:r>
              <a:rPr lang="en-US" b="1" dirty="0"/>
              <a:t>Error</a:t>
            </a:r>
            <a:r>
              <a:rPr lang="en-US" dirty="0"/>
              <a:t> – an element automatically identified as a WCAG violation</a:t>
            </a:r>
          </a:p>
        </p:txBody>
      </p:sp>
      <p:pic>
        <p:nvPicPr>
          <p:cNvPr id="6" name="Picture 5">
            <a:extLst>
              <a:ext uri="{FF2B5EF4-FFF2-40B4-BE49-F238E27FC236}">
                <a16:creationId xmlns:a16="http://schemas.microsoft.com/office/drawing/2014/main" id="{629B46C0-0DFE-2701-5D23-A246BCB659B1}"/>
              </a:ext>
              <a:ext uri="{C183D7F6-B498-43B3-948B-1728B52AA6E4}">
                <adec:decorative xmlns:adec="http://schemas.microsoft.com/office/drawing/2017/decorative" val="1"/>
              </a:ext>
            </a:extLst>
          </p:cNvPr>
          <p:cNvPicPr>
            <a:picLocks noChangeAspect="1"/>
          </p:cNvPicPr>
          <p:nvPr/>
        </p:nvPicPr>
        <p:blipFill rotWithShape="1">
          <a:blip r:embed="rId2"/>
          <a:srcRect r="60246"/>
          <a:stretch/>
        </p:blipFill>
        <p:spPr>
          <a:xfrm>
            <a:off x="1151466" y="1562937"/>
            <a:ext cx="821267" cy="585024"/>
          </a:xfrm>
          <a:prstGeom prst="rect">
            <a:avLst/>
          </a:prstGeom>
        </p:spPr>
      </p:pic>
      <p:pic>
        <p:nvPicPr>
          <p:cNvPr id="7" name="Picture 6">
            <a:extLst>
              <a:ext uri="{FF2B5EF4-FFF2-40B4-BE49-F238E27FC236}">
                <a16:creationId xmlns:a16="http://schemas.microsoft.com/office/drawing/2014/main" id="{54BC9688-8D96-E406-96BB-C1E821315EC8}"/>
              </a:ext>
              <a:ext uri="{C183D7F6-B498-43B3-948B-1728B52AA6E4}">
                <adec:decorative xmlns:adec="http://schemas.microsoft.com/office/drawing/2017/decorative" val="1"/>
              </a:ext>
            </a:extLst>
          </p:cNvPr>
          <p:cNvPicPr>
            <a:picLocks noChangeAspect="1"/>
          </p:cNvPicPr>
          <p:nvPr/>
        </p:nvPicPr>
        <p:blipFill rotWithShape="1">
          <a:blip r:embed="rId2"/>
          <a:srcRect l="70492" t="-299"/>
          <a:stretch/>
        </p:blipFill>
        <p:spPr>
          <a:xfrm>
            <a:off x="1299634" y="4013200"/>
            <a:ext cx="609599" cy="586772"/>
          </a:xfrm>
          <a:prstGeom prst="rect">
            <a:avLst/>
          </a:prstGeom>
        </p:spPr>
      </p:pic>
      <p:pic>
        <p:nvPicPr>
          <p:cNvPr id="8" name="Picture 7">
            <a:extLst>
              <a:ext uri="{FF2B5EF4-FFF2-40B4-BE49-F238E27FC236}">
                <a16:creationId xmlns:a16="http://schemas.microsoft.com/office/drawing/2014/main" id="{8C6D81A8-CCFF-C668-E513-651963B76202}"/>
              </a:ext>
              <a:ext uri="{C183D7F6-B498-43B3-948B-1728B52AA6E4}">
                <adec:decorative xmlns:adec="http://schemas.microsoft.com/office/drawing/2017/decorative" val="1"/>
              </a:ext>
            </a:extLst>
          </p:cNvPr>
          <p:cNvPicPr>
            <a:picLocks noChangeAspect="1"/>
          </p:cNvPicPr>
          <p:nvPr/>
        </p:nvPicPr>
        <p:blipFill rotWithShape="1">
          <a:blip r:embed="rId2"/>
          <a:srcRect l="34836" t="1" r="34836" b="-2"/>
          <a:stretch/>
        </p:blipFill>
        <p:spPr>
          <a:xfrm>
            <a:off x="1210734" y="2767773"/>
            <a:ext cx="626533" cy="585024"/>
          </a:xfrm>
          <a:prstGeom prst="rect">
            <a:avLst/>
          </a:prstGeom>
        </p:spPr>
      </p:pic>
      <p:sp>
        <p:nvSpPr>
          <p:cNvPr id="9" name="Content Placeholder 2">
            <a:extLst>
              <a:ext uri="{FF2B5EF4-FFF2-40B4-BE49-F238E27FC236}">
                <a16:creationId xmlns:a16="http://schemas.microsoft.com/office/drawing/2014/main" id="{D0B32501-64AF-AEAE-7525-F8C6CD1B578A}"/>
              </a:ext>
            </a:extLst>
          </p:cNvPr>
          <p:cNvSpPr txBox="1">
            <a:spLocks/>
          </p:cNvSpPr>
          <p:nvPr/>
        </p:nvSpPr>
        <p:spPr>
          <a:xfrm>
            <a:off x="1612895" y="2861735"/>
            <a:ext cx="6125637" cy="1058331"/>
          </a:xfrm>
          <a:prstGeom prst="rect">
            <a:avLst/>
          </a:prstGeom>
        </p:spPr>
        <p:txBody>
          <a:bodyPr vert="horz" lIns="91440" tIns="45720" rIns="91440" bIns="45720" numCol="1" rtlCol="0">
            <a:normAutofit fontScale="92500" lnSpcReduction="10000"/>
          </a:bodyPr>
          <a:lstStyle>
            <a:lvl1pPr marL="365760" indent="-365760" algn="l" defTabSz="914400" rtl="0" eaLnBrk="1" latinLnBrk="0" hangingPunct="1">
              <a:lnSpc>
                <a:spcPct val="100000"/>
              </a:lnSpc>
              <a:spcBef>
                <a:spcPts val="1200"/>
              </a:spcBef>
              <a:spcAft>
                <a:spcPts val="1200"/>
              </a:spcAft>
              <a:buClr>
                <a:srgbClr val="EB4D00"/>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rgbClr val="EB4D00"/>
              </a:buClr>
              <a:buFont typeface="HGGothicE" panose="020B0909000000000000" pitchFamily="49" charset="-128"/>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rgbClr val="EB4D00"/>
              </a:buClr>
              <a:buFont typeface="HGGothicE" panose="020B0909000000000000" pitchFamily="49" charset="-128"/>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rgbClr val="EB4D00"/>
              </a:buClr>
              <a:buFont typeface="HGGothicE" panose="020B0909000000000000" pitchFamily="49" charset="-128"/>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rgbClr val="EB4D00"/>
              </a:buClr>
              <a:buFont typeface="HGGothicE" panose="020B0909000000000000" pitchFamily="49" charset="-128"/>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lvl="1" indent="0">
              <a:buFont typeface="HGGothicE" panose="020B0909000000000000" pitchFamily="49" charset="-128"/>
              <a:buNone/>
            </a:pPr>
            <a:r>
              <a:rPr lang="en-US" b="1" dirty="0"/>
              <a:t>Alert</a:t>
            </a:r>
            <a:r>
              <a:rPr lang="en-US" dirty="0"/>
              <a:t> – an element which requires further manual inspection to confirm as a WCAG violation</a:t>
            </a:r>
          </a:p>
        </p:txBody>
      </p:sp>
      <p:sp>
        <p:nvSpPr>
          <p:cNvPr id="10" name="Content Placeholder 2">
            <a:extLst>
              <a:ext uri="{FF2B5EF4-FFF2-40B4-BE49-F238E27FC236}">
                <a16:creationId xmlns:a16="http://schemas.microsoft.com/office/drawing/2014/main" id="{7B613DD9-5042-D186-26CC-07F62F3FD747}"/>
              </a:ext>
              <a:ext uri="{C183D7F6-B498-43B3-948B-1728B52AA6E4}">
                <adec:decorative xmlns:adec="http://schemas.microsoft.com/office/drawing/2017/decorative" val="1"/>
              </a:ext>
            </a:extLst>
          </p:cNvPr>
          <p:cNvSpPr txBox="1">
            <a:spLocks/>
          </p:cNvSpPr>
          <p:nvPr/>
        </p:nvSpPr>
        <p:spPr>
          <a:xfrm>
            <a:off x="1587491" y="4157139"/>
            <a:ext cx="6421976" cy="1490128"/>
          </a:xfrm>
          <a:prstGeom prst="rect">
            <a:avLst/>
          </a:prstGeom>
        </p:spPr>
        <p:txBody>
          <a:bodyPr vert="horz" lIns="91440" tIns="45720" rIns="91440" bIns="45720" numCol="1" rtlCol="0">
            <a:normAutofit/>
          </a:bodyPr>
          <a:lstStyle>
            <a:lvl1pPr marL="365760" indent="-365760" algn="l" defTabSz="914400" rtl="0" eaLnBrk="1" latinLnBrk="0" hangingPunct="1">
              <a:lnSpc>
                <a:spcPct val="100000"/>
              </a:lnSpc>
              <a:spcBef>
                <a:spcPts val="1200"/>
              </a:spcBef>
              <a:spcAft>
                <a:spcPts val="1200"/>
              </a:spcAft>
              <a:buClr>
                <a:srgbClr val="EB4D00"/>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rgbClr val="EB4D00"/>
              </a:buClr>
              <a:buFont typeface="HGGothicE" panose="020B0909000000000000" pitchFamily="49" charset="-128"/>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rgbClr val="EB4D00"/>
              </a:buClr>
              <a:buFont typeface="HGGothicE" panose="020B0909000000000000" pitchFamily="49" charset="-128"/>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rgbClr val="EB4D00"/>
              </a:buClr>
              <a:buFont typeface="HGGothicE" panose="020B0909000000000000" pitchFamily="49" charset="-128"/>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rgbClr val="EB4D00"/>
              </a:buClr>
              <a:buFont typeface="HGGothicE" panose="020B0909000000000000" pitchFamily="49" charset="-128"/>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lvl="1" indent="0">
              <a:buFont typeface="HGGothicE" panose="020B0909000000000000" pitchFamily="49" charset="-128"/>
              <a:buNone/>
            </a:pPr>
            <a:r>
              <a:rPr lang="en-US" sz="2200" b="1" dirty="0"/>
              <a:t>Best Practice</a:t>
            </a:r>
            <a:r>
              <a:rPr lang="en-US" sz="2200" dirty="0"/>
              <a:t> – an element which may not represent a WCAG violation but impacts the user experience</a:t>
            </a:r>
          </a:p>
        </p:txBody>
      </p:sp>
    </p:spTree>
    <p:extLst>
      <p:ext uri="{BB962C8B-B14F-4D97-AF65-F5344CB8AC3E}">
        <p14:creationId xmlns:p14="http://schemas.microsoft.com/office/powerpoint/2010/main" val="3167519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5247-34DE-DDBD-F521-2C13CB54E245}"/>
              </a:ext>
            </a:extLst>
          </p:cNvPr>
          <p:cNvSpPr>
            <a:spLocks noGrp="1"/>
          </p:cNvSpPr>
          <p:nvPr>
            <p:ph type="title"/>
          </p:nvPr>
        </p:nvSpPr>
        <p:spPr>
          <a:xfrm>
            <a:off x="1066800" y="365125"/>
            <a:ext cx="10058400" cy="1158875"/>
          </a:xfrm>
        </p:spPr>
        <p:txBody>
          <a:bodyPr>
            <a:normAutofit/>
          </a:bodyPr>
          <a:lstStyle/>
          <a:p>
            <a:r>
              <a:rPr lang="en-US" dirty="0"/>
              <a:t>A note on Google Lighthouse</a:t>
            </a:r>
          </a:p>
        </p:txBody>
      </p:sp>
      <p:sp>
        <p:nvSpPr>
          <p:cNvPr id="3" name="Content Placeholder 2">
            <a:extLst>
              <a:ext uri="{FF2B5EF4-FFF2-40B4-BE49-F238E27FC236}">
                <a16:creationId xmlns:a16="http://schemas.microsoft.com/office/drawing/2014/main" id="{06B7BA85-3493-8211-B2AE-2635967B4B3E}"/>
              </a:ext>
            </a:extLst>
          </p:cNvPr>
          <p:cNvSpPr>
            <a:spLocks noGrp="1"/>
          </p:cNvSpPr>
          <p:nvPr>
            <p:ph idx="1"/>
          </p:nvPr>
        </p:nvSpPr>
        <p:spPr>
          <a:xfrm>
            <a:off x="1066800" y="2069770"/>
            <a:ext cx="3716867" cy="3922136"/>
          </a:xfrm>
        </p:spPr>
        <p:txBody>
          <a:bodyPr>
            <a:normAutofit fontScale="92500" lnSpcReduction="20000"/>
          </a:bodyPr>
          <a:lstStyle/>
          <a:p>
            <a:r>
              <a:rPr lang="en-US" dirty="0"/>
              <a:t>Google Lighthouse is an automated testing suite built into the Chrome browser.</a:t>
            </a:r>
          </a:p>
          <a:p>
            <a:r>
              <a:rPr lang="en-US" dirty="0"/>
              <a:t>Uses a </a:t>
            </a:r>
            <a:r>
              <a:rPr lang="en-US" b="1" dirty="0"/>
              <a:t>subset</a:t>
            </a:r>
            <a:r>
              <a:rPr lang="en-US" dirty="0"/>
              <a:t> of the Axe-core. Applies WCAG 2.2.</a:t>
            </a:r>
          </a:p>
          <a:p>
            <a:pPr lvl="1"/>
            <a:r>
              <a:rPr lang="en-US" dirty="0"/>
              <a:t>In other words, using Axe will report more issues than Lighthouse.</a:t>
            </a:r>
          </a:p>
          <a:p>
            <a:endParaRPr lang="en-US" dirty="0"/>
          </a:p>
          <a:p>
            <a:endParaRPr lang="en-US" dirty="0"/>
          </a:p>
        </p:txBody>
      </p:sp>
      <p:pic>
        <p:nvPicPr>
          <p:cNvPr id="3074" name="Picture 2" descr="The Lighthouse panel of Chrome DevTools">
            <a:extLst>
              <a:ext uri="{FF2B5EF4-FFF2-40B4-BE49-F238E27FC236}">
                <a16:creationId xmlns:a16="http://schemas.microsoft.com/office/drawing/2014/main" id="{91DCBC1D-5C19-157F-17F0-4DEDFBB63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7134" y="1930400"/>
            <a:ext cx="5840413" cy="3828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242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5247-34DE-DDBD-F521-2C13CB54E245}"/>
              </a:ext>
            </a:extLst>
          </p:cNvPr>
          <p:cNvSpPr>
            <a:spLocks noGrp="1"/>
          </p:cNvSpPr>
          <p:nvPr>
            <p:ph type="title"/>
          </p:nvPr>
        </p:nvSpPr>
        <p:spPr>
          <a:xfrm>
            <a:off x="1066800" y="365125"/>
            <a:ext cx="10058400" cy="1336675"/>
          </a:xfrm>
        </p:spPr>
        <p:txBody>
          <a:bodyPr>
            <a:normAutofit/>
          </a:bodyPr>
          <a:lstStyle/>
          <a:p>
            <a:r>
              <a:rPr lang="en-US" dirty="0"/>
              <a:t>Automated Scan Best Practices</a:t>
            </a:r>
          </a:p>
        </p:txBody>
      </p:sp>
      <p:sp>
        <p:nvSpPr>
          <p:cNvPr id="3" name="Content Placeholder 2">
            <a:extLst>
              <a:ext uri="{FF2B5EF4-FFF2-40B4-BE49-F238E27FC236}">
                <a16:creationId xmlns:a16="http://schemas.microsoft.com/office/drawing/2014/main" id="{06B7BA85-3493-8211-B2AE-2635967B4B3E}"/>
              </a:ext>
            </a:extLst>
          </p:cNvPr>
          <p:cNvSpPr>
            <a:spLocks noGrp="1"/>
          </p:cNvSpPr>
          <p:nvPr>
            <p:ph idx="1"/>
          </p:nvPr>
        </p:nvSpPr>
        <p:spPr>
          <a:xfrm>
            <a:off x="1066799" y="2069770"/>
            <a:ext cx="9491133" cy="3922136"/>
          </a:xfrm>
        </p:spPr>
        <p:txBody>
          <a:bodyPr/>
          <a:lstStyle/>
          <a:p>
            <a:r>
              <a:rPr lang="en-US" dirty="0"/>
              <a:t>With ARC Monitoring (talk to us!), you can provide a homepage URL and let ARC crawl and analyze your entire domain.</a:t>
            </a:r>
          </a:p>
          <a:p>
            <a:r>
              <a:rPr lang="en-US" dirty="0"/>
              <a:t>Most vendors have a similar product/approach.</a:t>
            </a:r>
          </a:p>
          <a:p>
            <a:r>
              <a:rPr lang="en-US" dirty="0"/>
              <a:t>However, these scans evaluate pages as they appear on page load. </a:t>
            </a:r>
          </a:p>
          <a:p>
            <a:pPr lvl="1"/>
            <a:r>
              <a:rPr lang="en-US" dirty="0"/>
              <a:t>Use the ARC Toolkit Chrome extension to test deeper into user journeys.</a:t>
            </a:r>
          </a:p>
          <a:p>
            <a:endParaRPr lang="en-US" dirty="0"/>
          </a:p>
          <a:p>
            <a:endParaRPr lang="en-US" dirty="0"/>
          </a:p>
          <a:p>
            <a:endParaRPr lang="en-US" dirty="0"/>
          </a:p>
        </p:txBody>
      </p:sp>
    </p:spTree>
    <p:extLst>
      <p:ext uri="{BB962C8B-B14F-4D97-AF65-F5344CB8AC3E}">
        <p14:creationId xmlns:p14="http://schemas.microsoft.com/office/powerpoint/2010/main" val="2071528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654A-1794-A382-9BB3-86EAA8750860}"/>
              </a:ext>
            </a:extLst>
          </p:cNvPr>
          <p:cNvSpPr>
            <a:spLocks noGrp="1"/>
          </p:cNvSpPr>
          <p:nvPr>
            <p:ph type="title"/>
          </p:nvPr>
        </p:nvSpPr>
        <p:spPr>
          <a:xfrm>
            <a:off x="1066800" y="365125"/>
            <a:ext cx="10058400" cy="904875"/>
          </a:xfrm>
        </p:spPr>
        <p:txBody>
          <a:bodyPr>
            <a:normAutofit/>
          </a:bodyPr>
          <a:lstStyle/>
          <a:p>
            <a:r>
              <a:rPr lang="en-US" dirty="0"/>
              <a:t>Run a scan whenever, wherever</a:t>
            </a:r>
          </a:p>
        </p:txBody>
      </p:sp>
      <p:sp>
        <p:nvSpPr>
          <p:cNvPr id="3" name="Content Placeholder 2">
            <a:extLst>
              <a:ext uri="{FF2B5EF4-FFF2-40B4-BE49-F238E27FC236}">
                <a16:creationId xmlns:a16="http://schemas.microsoft.com/office/drawing/2014/main" id="{3522DA61-1758-1633-3C7E-B1C6C7930D70}"/>
              </a:ext>
            </a:extLst>
          </p:cNvPr>
          <p:cNvSpPr>
            <a:spLocks noGrp="1"/>
          </p:cNvSpPr>
          <p:nvPr>
            <p:ph idx="1"/>
          </p:nvPr>
        </p:nvSpPr>
        <p:spPr>
          <a:xfrm>
            <a:off x="1151466" y="1738361"/>
            <a:ext cx="5630333" cy="3922136"/>
          </a:xfrm>
        </p:spPr>
        <p:txBody>
          <a:bodyPr>
            <a:normAutofit fontScale="92500" lnSpcReduction="10000"/>
          </a:bodyPr>
          <a:lstStyle/>
          <a:p>
            <a:r>
              <a:rPr lang="en-US" dirty="0"/>
              <a:t>ARC Toolkit makes it easy to scan pages </a:t>
            </a:r>
          </a:p>
          <a:p>
            <a:pPr lvl="1"/>
            <a:r>
              <a:rPr lang="en-US" dirty="0"/>
              <a:t>Pages which require authentication</a:t>
            </a:r>
          </a:p>
          <a:p>
            <a:pPr lvl="1"/>
            <a:r>
              <a:rPr lang="en-US" dirty="0"/>
              <a:t>Pages behind a firewall or other security policies</a:t>
            </a:r>
          </a:p>
          <a:p>
            <a:pPr lvl="1"/>
            <a:r>
              <a:rPr lang="en-US" dirty="0"/>
              <a:t>Specific points deeper in user journeys</a:t>
            </a:r>
          </a:p>
          <a:p>
            <a:pPr lvl="1"/>
            <a:r>
              <a:rPr lang="en-US" dirty="0"/>
              <a:t>Local file URLs</a:t>
            </a:r>
          </a:p>
          <a:p>
            <a:pPr lvl="1"/>
            <a:endParaRPr lang="en-US" dirty="0"/>
          </a:p>
        </p:txBody>
      </p:sp>
      <p:pic>
        <p:nvPicPr>
          <p:cNvPr id="5" name="Picture 4">
            <a:extLst>
              <a:ext uri="{FF2B5EF4-FFF2-40B4-BE49-F238E27FC236}">
                <a16:creationId xmlns:a16="http://schemas.microsoft.com/office/drawing/2014/main" id="{AE9ACC45-9BD2-3F00-7785-451A0B3A3BE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006883" y="1670628"/>
            <a:ext cx="3390183" cy="3692878"/>
          </a:xfrm>
          <a:prstGeom prst="rect">
            <a:avLst/>
          </a:prstGeom>
          <a:ln>
            <a:solidFill>
              <a:schemeClr val="tx2">
                <a:lumMod val="20000"/>
                <a:lumOff val="80000"/>
              </a:schemeClr>
            </a:solidFill>
          </a:ln>
        </p:spPr>
      </p:pic>
    </p:spTree>
    <p:extLst>
      <p:ext uri="{BB962C8B-B14F-4D97-AF65-F5344CB8AC3E}">
        <p14:creationId xmlns:p14="http://schemas.microsoft.com/office/powerpoint/2010/main" val="429172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5247-34DE-DDBD-F521-2C13CB54E245}"/>
              </a:ext>
            </a:extLst>
          </p:cNvPr>
          <p:cNvSpPr>
            <a:spLocks noGrp="1"/>
          </p:cNvSpPr>
          <p:nvPr>
            <p:ph type="title"/>
          </p:nvPr>
        </p:nvSpPr>
        <p:spPr>
          <a:xfrm>
            <a:off x="1066800" y="365125"/>
            <a:ext cx="10058400" cy="1336675"/>
          </a:xfrm>
        </p:spPr>
        <p:txBody>
          <a:bodyPr>
            <a:normAutofit/>
          </a:bodyPr>
          <a:lstStyle/>
          <a:p>
            <a:r>
              <a:rPr lang="en-US" dirty="0"/>
              <a:t>Advantage of Chrome extensions</a:t>
            </a:r>
          </a:p>
        </p:txBody>
      </p:sp>
      <p:sp>
        <p:nvSpPr>
          <p:cNvPr id="3" name="Content Placeholder 2">
            <a:extLst>
              <a:ext uri="{FF2B5EF4-FFF2-40B4-BE49-F238E27FC236}">
                <a16:creationId xmlns:a16="http://schemas.microsoft.com/office/drawing/2014/main" id="{06B7BA85-3493-8211-B2AE-2635967B4B3E}"/>
              </a:ext>
            </a:extLst>
          </p:cNvPr>
          <p:cNvSpPr>
            <a:spLocks noGrp="1"/>
          </p:cNvSpPr>
          <p:nvPr>
            <p:ph idx="1"/>
          </p:nvPr>
        </p:nvSpPr>
        <p:spPr>
          <a:xfrm>
            <a:off x="1066799" y="2069770"/>
            <a:ext cx="9491133" cy="3922136"/>
          </a:xfrm>
        </p:spPr>
        <p:txBody>
          <a:bodyPr/>
          <a:lstStyle/>
          <a:p>
            <a:r>
              <a:rPr lang="en-US" dirty="0"/>
              <a:t>In short, you can get a page into your preferred state, e.g. open the shopping cart or scan the page after you’ve added an item.</a:t>
            </a:r>
          </a:p>
          <a:p>
            <a:endParaRPr lang="en-US" dirty="0"/>
          </a:p>
          <a:p>
            <a:endParaRPr lang="en-US" dirty="0"/>
          </a:p>
          <a:p>
            <a:endParaRPr lang="en-US" dirty="0"/>
          </a:p>
        </p:txBody>
      </p:sp>
    </p:spTree>
    <p:extLst>
      <p:ext uri="{BB962C8B-B14F-4D97-AF65-F5344CB8AC3E}">
        <p14:creationId xmlns:p14="http://schemas.microsoft.com/office/powerpoint/2010/main" val="623033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C93F2-DD96-A444-4FC0-87B4251DD2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F74BE2-6E0F-EE55-3819-9DA7F29EEC96}"/>
              </a:ext>
            </a:extLst>
          </p:cNvPr>
          <p:cNvSpPr>
            <a:spLocks noGrp="1"/>
          </p:cNvSpPr>
          <p:nvPr>
            <p:ph type="title"/>
          </p:nvPr>
        </p:nvSpPr>
        <p:spPr>
          <a:xfrm>
            <a:off x="1066800" y="365125"/>
            <a:ext cx="10058400" cy="1266165"/>
          </a:xfrm>
        </p:spPr>
        <p:txBody>
          <a:bodyPr>
            <a:normAutofit fontScale="90000"/>
          </a:bodyPr>
          <a:lstStyle/>
          <a:p>
            <a:r>
              <a:rPr lang="en-US" dirty="0"/>
              <a:t>Most Common Automated Errors Cited In Lawsuits</a:t>
            </a:r>
          </a:p>
        </p:txBody>
      </p:sp>
      <p:sp>
        <p:nvSpPr>
          <p:cNvPr id="3" name="Content Placeholder 2">
            <a:extLst>
              <a:ext uri="{FF2B5EF4-FFF2-40B4-BE49-F238E27FC236}">
                <a16:creationId xmlns:a16="http://schemas.microsoft.com/office/drawing/2014/main" id="{7E26F78E-F120-A0FC-76F3-2B575F68E866}"/>
              </a:ext>
            </a:extLst>
          </p:cNvPr>
          <p:cNvSpPr>
            <a:spLocks noGrp="1"/>
          </p:cNvSpPr>
          <p:nvPr>
            <p:ph idx="1"/>
          </p:nvPr>
        </p:nvSpPr>
        <p:spPr>
          <a:xfrm>
            <a:off x="1066800" y="1855694"/>
            <a:ext cx="10058400" cy="4321269"/>
          </a:xfrm>
        </p:spPr>
        <p:txBody>
          <a:bodyPr/>
          <a:lstStyle/>
          <a:p>
            <a:r>
              <a:rPr lang="en-US" dirty="0"/>
              <a:t>The lack of a text alternative (traditional &lt;</a:t>
            </a:r>
            <a:r>
              <a:rPr lang="en-US" dirty="0" err="1"/>
              <a:t>img</a:t>
            </a:r>
            <a:r>
              <a:rPr lang="en-US" dirty="0"/>
              <a:t>&gt;, image-based links, SVG-based controls) is at the heart of nearly 50% of automated errors detected in a broad-based scan of eCommerce site.</a:t>
            </a:r>
          </a:p>
          <a:p>
            <a:r>
              <a:rPr lang="en-US" dirty="0"/>
              <a:t>WCAG Success Criteria 1.1.1 Non-text Content and 2.4.4 Link Purpose (in Context) are the most common violations.</a:t>
            </a:r>
          </a:p>
          <a:p>
            <a:r>
              <a:rPr lang="en-US" dirty="0"/>
              <a:t>Images missing alternative text and links lacking any text.</a:t>
            </a:r>
          </a:p>
        </p:txBody>
      </p:sp>
    </p:spTree>
    <p:extLst>
      <p:ext uri="{BB962C8B-B14F-4D97-AF65-F5344CB8AC3E}">
        <p14:creationId xmlns:p14="http://schemas.microsoft.com/office/powerpoint/2010/main" val="4261127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8763F-D8A0-D5A4-B7BD-354A35A482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B1B255-A908-B94A-718E-1BF8A435007C}"/>
              </a:ext>
            </a:extLst>
          </p:cNvPr>
          <p:cNvSpPr>
            <a:spLocks noGrp="1"/>
          </p:cNvSpPr>
          <p:nvPr>
            <p:ph type="title"/>
          </p:nvPr>
        </p:nvSpPr>
        <p:spPr>
          <a:xfrm>
            <a:off x="1066800" y="365125"/>
            <a:ext cx="10058400" cy="904875"/>
          </a:xfrm>
        </p:spPr>
        <p:txBody>
          <a:bodyPr>
            <a:normAutofit fontScale="90000"/>
          </a:bodyPr>
          <a:lstStyle/>
          <a:p>
            <a:r>
              <a:rPr lang="en-US" dirty="0"/>
              <a:t>Source for the Most Common Assertions </a:t>
            </a:r>
            <a:r>
              <a:rPr lang="en-US" sz="2700" dirty="0"/>
              <a:t>#1</a:t>
            </a:r>
            <a:endParaRPr lang="en-US" dirty="0"/>
          </a:p>
        </p:txBody>
      </p:sp>
      <p:sp>
        <p:nvSpPr>
          <p:cNvPr id="5" name="Content Placeholder 4">
            <a:extLst>
              <a:ext uri="{FF2B5EF4-FFF2-40B4-BE49-F238E27FC236}">
                <a16:creationId xmlns:a16="http://schemas.microsoft.com/office/drawing/2014/main" id="{C58FE071-0E61-02EA-58DD-F4091D7A960B}"/>
              </a:ext>
            </a:extLst>
          </p:cNvPr>
          <p:cNvSpPr>
            <a:spLocks noGrp="1"/>
          </p:cNvSpPr>
          <p:nvPr>
            <p:ph idx="1"/>
          </p:nvPr>
        </p:nvSpPr>
        <p:spPr>
          <a:xfrm>
            <a:off x="1066800" y="1606635"/>
            <a:ext cx="5699760" cy="3922136"/>
          </a:xfrm>
        </p:spPr>
        <p:txBody>
          <a:bodyPr>
            <a:normAutofit/>
          </a:bodyPr>
          <a:lstStyle/>
          <a:p>
            <a:r>
              <a:rPr lang="en-US" dirty="0"/>
              <a:t>Image-based links and controls represent multiple WCAG violations.</a:t>
            </a:r>
          </a:p>
          <a:p>
            <a:r>
              <a:rPr lang="en-US" dirty="0"/>
              <a:t>Solving image-based links, controls is the most straightforward and impactful way to improve one’s WCAG Density Score.</a:t>
            </a:r>
          </a:p>
          <a:p>
            <a:r>
              <a:rPr lang="en-US" dirty="0"/>
              <a:t>Solution: Enclose the image and product text in a single link.</a:t>
            </a:r>
          </a:p>
        </p:txBody>
      </p:sp>
      <p:pic>
        <p:nvPicPr>
          <p:cNvPr id="7" name="Picture 6" descr="an image of a sneaker followed by text I'm a product for 220 euros">
            <a:extLst>
              <a:ext uri="{FF2B5EF4-FFF2-40B4-BE49-F238E27FC236}">
                <a16:creationId xmlns:a16="http://schemas.microsoft.com/office/drawing/2014/main" id="{D8B960FF-5A76-6B1A-EF00-BD0F2BDA069E}"/>
              </a:ext>
            </a:extLst>
          </p:cNvPr>
          <p:cNvPicPr>
            <a:picLocks noChangeAspect="1"/>
          </p:cNvPicPr>
          <p:nvPr/>
        </p:nvPicPr>
        <p:blipFill rotWithShape="1">
          <a:blip r:embed="rId2"/>
          <a:srcRect l="48643" t="10569" r="25243" b="47499"/>
          <a:stretch/>
        </p:blipFill>
        <p:spPr>
          <a:xfrm>
            <a:off x="7167581" y="1649430"/>
            <a:ext cx="2795770" cy="3559139"/>
          </a:xfrm>
          <a:prstGeom prst="rect">
            <a:avLst/>
          </a:prstGeom>
          <a:ln>
            <a:solidFill>
              <a:schemeClr val="accent1"/>
            </a:solidFill>
          </a:ln>
        </p:spPr>
      </p:pic>
      <p:sp>
        <p:nvSpPr>
          <p:cNvPr id="4" name="Content Placeholder 4">
            <a:extLst>
              <a:ext uri="{FF2B5EF4-FFF2-40B4-BE49-F238E27FC236}">
                <a16:creationId xmlns:a16="http://schemas.microsoft.com/office/drawing/2014/main" id="{D48A193E-04CD-6371-9690-8A2A1537C5A2}"/>
              </a:ext>
            </a:extLst>
          </p:cNvPr>
          <p:cNvSpPr txBox="1">
            <a:spLocks/>
          </p:cNvSpPr>
          <p:nvPr/>
        </p:nvSpPr>
        <p:spPr>
          <a:xfrm>
            <a:off x="7167581" y="5286289"/>
            <a:ext cx="2795770" cy="1085313"/>
          </a:xfrm>
          <a:prstGeom prst="rect">
            <a:avLst/>
          </a:prstGeom>
        </p:spPr>
        <p:txBody>
          <a:bodyPr vert="horz" lIns="91440" tIns="45720" rIns="91440" bIns="45720" numCol="1" rtlCol="0">
            <a:normAutofit lnSpcReduction="10000"/>
          </a:bodyPr>
          <a:lstStyle>
            <a:lvl1pPr marL="365760" indent="-365760" algn="l" defTabSz="914400" rtl="0" eaLnBrk="1" latinLnBrk="0" hangingPunct="1">
              <a:lnSpc>
                <a:spcPct val="100000"/>
              </a:lnSpc>
              <a:spcBef>
                <a:spcPts val="1200"/>
              </a:spcBef>
              <a:spcAft>
                <a:spcPts val="1200"/>
              </a:spcAft>
              <a:buClr>
                <a:srgbClr val="EB4D00"/>
              </a:buClr>
              <a:buFont typeface="Wingdings" panose="05000000000000000000" pitchFamily="2" charset="2"/>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rgbClr val="EB4D00"/>
              </a:buClr>
              <a:buFont typeface="HGGothicE" panose="020B0909000000000000" pitchFamily="49" charset="-128"/>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rgbClr val="EB4D00"/>
              </a:buClr>
              <a:buFont typeface="HGGothicE" panose="020B0909000000000000" pitchFamily="49" charset="-128"/>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rgbClr val="EB4D00"/>
              </a:buClr>
              <a:buFont typeface="HGGothicE" panose="020B0909000000000000" pitchFamily="49" charset="-128"/>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rgbClr val="EB4D00"/>
              </a:buClr>
              <a:buFont typeface="HGGothicE" panose="020B0909000000000000" pitchFamily="49" charset="-128"/>
              <a:buChar char="-"/>
              <a:defRPr sz="2400" kern="1200">
                <a:solidFill>
                  <a:schemeClr val="accent1">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Product label text is located outside the product image-based link.</a:t>
            </a:r>
          </a:p>
        </p:txBody>
      </p:sp>
    </p:spTree>
    <p:extLst>
      <p:ext uri="{BB962C8B-B14F-4D97-AF65-F5344CB8AC3E}">
        <p14:creationId xmlns:p14="http://schemas.microsoft.com/office/powerpoint/2010/main" val="868971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D05CD-11B0-BE44-736F-3B685F2BA7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17DEF7-8454-8524-964D-FFF69D866199}"/>
              </a:ext>
            </a:extLst>
          </p:cNvPr>
          <p:cNvSpPr>
            <a:spLocks noGrp="1"/>
          </p:cNvSpPr>
          <p:nvPr>
            <p:ph type="title"/>
          </p:nvPr>
        </p:nvSpPr>
        <p:spPr>
          <a:xfrm>
            <a:off x="1066799" y="365125"/>
            <a:ext cx="9915427" cy="1087399"/>
          </a:xfrm>
        </p:spPr>
        <p:txBody>
          <a:bodyPr>
            <a:normAutofit fontScale="90000"/>
          </a:bodyPr>
          <a:lstStyle/>
          <a:p>
            <a:r>
              <a:rPr lang="en-US" dirty="0"/>
              <a:t>Issue: Product image-based links with product title text link</a:t>
            </a:r>
          </a:p>
        </p:txBody>
      </p:sp>
      <p:pic>
        <p:nvPicPr>
          <p:cNvPr id="4" name="Picture 3" descr="Screenshot of a product image with two links highlighted. The product image is a link without a text alternative. The product title is a link.">
            <a:extLst>
              <a:ext uri="{FF2B5EF4-FFF2-40B4-BE49-F238E27FC236}">
                <a16:creationId xmlns:a16="http://schemas.microsoft.com/office/drawing/2014/main" id="{EB7B1128-8D0D-9600-7350-BC50BBB8F594}"/>
              </a:ext>
            </a:extLst>
          </p:cNvPr>
          <p:cNvPicPr>
            <a:picLocks noChangeAspect="1"/>
          </p:cNvPicPr>
          <p:nvPr/>
        </p:nvPicPr>
        <p:blipFill>
          <a:blip r:embed="rId2"/>
          <a:stretch>
            <a:fillRect/>
          </a:stretch>
        </p:blipFill>
        <p:spPr>
          <a:xfrm>
            <a:off x="1066800" y="1326027"/>
            <a:ext cx="6304754" cy="4539690"/>
          </a:xfrm>
          <a:prstGeom prst="rect">
            <a:avLst/>
          </a:prstGeom>
        </p:spPr>
      </p:pic>
    </p:spTree>
    <p:extLst>
      <p:ext uri="{BB962C8B-B14F-4D97-AF65-F5344CB8AC3E}">
        <p14:creationId xmlns:p14="http://schemas.microsoft.com/office/powerpoint/2010/main" val="2877137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654A-1794-A382-9BB3-86EAA8750860}"/>
              </a:ext>
            </a:extLst>
          </p:cNvPr>
          <p:cNvSpPr>
            <a:spLocks noGrp="1"/>
          </p:cNvSpPr>
          <p:nvPr>
            <p:ph type="title"/>
          </p:nvPr>
        </p:nvSpPr>
        <p:spPr>
          <a:xfrm>
            <a:off x="1066800" y="365125"/>
            <a:ext cx="10058400" cy="1577975"/>
          </a:xfrm>
        </p:spPr>
        <p:txBody>
          <a:bodyPr/>
          <a:lstStyle/>
          <a:p>
            <a:r>
              <a:rPr lang="en-US" dirty="0"/>
              <a:t>Most Lawsuits Based in Florida, New York, and California</a:t>
            </a:r>
          </a:p>
        </p:txBody>
      </p:sp>
      <p:sp>
        <p:nvSpPr>
          <p:cNvPr id="3" name="Content Placeholder 2">
            <a:extLst>
              <a:ext uri="{FF2B5EF4-FFF2-40B4-BE49-F238E27FC236}">
                <a16:creationId xmlns:a16="http://schemas.microsoft.com/office/drawing/2014/main" id="{3522DA61-1758-1633-3C7E-B1C6C7930D70}"/>
              </a:ext>
            </a:extLst>
          </p:cNvPr>
          <p:cNvSpPr>
            <a:spLocks noGrp="1"/>
          </p:cNvSpPr>
          <p:nvPr>
            <p:ph idx="1"/>
          </p:nvPr>
        </p:nvSpPr>
        <p:spPr>
          <a:xfrm>
            <a:off x="1066800" y="2254827"/>
            <a:ext cx="8785860" cy="3922136"/>
          </a:xfrm>
        </p:spPr>
        <p:txBody>
          <a:bodyPr>
            <a:normAutofit fontScale="92500" lnSpcReduction="20000"/>
          </a:bodyPr>
          <a:lstStyle/>
          <a:p>
            <a:r>
              <a:rPr lang="en-US" dirty="0"/>
              <a:t>U.S. Court of Appeals – 2</a:t>
            </a:r>
            <a:r>
              <a:rPr lang="en-US" baseline="30000" dirty="0"/>
              <a:t>nd</a:t>
            </a:r>
            <a:r>
              <a:rPr lang="en-US" dirty="0"/>
              <a:t> District:</a:t>
            </a:r>
          </a:p>
          <a:p>
            <a:pPr lvl="1"/>
            <a:r>
              <a:rPr lang="en-US" dirty="0"/>
              <a:t>Plaintiff has to show concrete and particularized harm</a:t>
            </a:r>
          </a:p>
          <a:p>
            <a:r>
              <a:rPr lang="en-US" dirty="0"/>
              <a:t>Plaintiffs must put forth more effort to establish standing – their right to bring suit.</a:t>
            </a:r>
          </a:p>
          <a:p>
            <a:r>
              <a:rPr lang="en-US" dirty="0"/>
              <a:t>Legal activity is increasingly moving to state courts with more favorable state-based accessibility laws:</a:t>
            </a:r>
          </a:p>
          <a:p>
            <a:pPr lvl="1"/>
            <a:r>
              <a:rPr lang="en-US" dirty="0"/>
              <a:t>New York State Human Rights Law</a:t>
            </a:r>
          </a:p>
          <a:p>
            <a:pPr lvl="1"/>
            <a:r>
              <a:rPr lang="en-US" dirty="0"/>
              <a:t>California Jesse Unruh Civil Rights Law</a:t>
            </a:r>
          </a:p>
        </p:txBody>
      </p:sp>
    </p:spTree>
    <p:extLst>
      <p:ext uri="{BB962C8B-B14F-4D97-AF65-F5344CB8AC3E}">
        <p14:creationId xmlns:p14="http://schemas.microsoft.com/office/powerpoint/2010/main" val="1996987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C93F2-DD96-A444-4FC0-87B4251DD2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F74BE2-6E0F-EE55-3819-9DA7F29EEC96}"/>
              </a:ext>
            </a:extLst>
          </p:cNvPr>
          <p:cNvSpPr>
            <a:spLocks noGrp="1"/>
          </p:cNvSpPr>
          <p:nvPr>
            <p:ph type="title"/>
          </p:nvPr>
        </p:nvSpPr>
        <p:spPr>
          <a:xfrm>
            <a:off x="1066800" y="365125"/>
            <a:ext cx="10058400" cy="1256285"/>
          </a:xfrm>
        </p:spPr>
        <p:txBody>
          <a:bodyPr>
            <a:normAutofit fontScale="90000"/>
          </a:bodyPr>
          <a:lstStyle/>
          <a:p>
            <a:r>
              <a:rPr lang="en-US" dirty="0"/>
              <a:t>Solution: Make the product image and product title text into a single link</a:t>
            </a:r>
          </a:p>
        </p:txBody>
      </p:sp>
      <p:sp>
        <p:nvSpPr>
          <p:cNvPr id="5" name="Content Placeholder 4">
            <a:extLst>
              <a:ext uri="{FF2B5EF4-FFF2-40B4-BE49-F238E27FC236}">
                <a16:creationId xmlns:a16="http://schemas.microsoft.com/office/drawing/2014/main" id="{671DF037-3298-EE39-F61C-D0026245BF8C}"/>
              </a:ext>
            </a:extLst>
          </p:cNvPr>
          <p:cNvSpPr>
            <a:spLocks noGrp="1"/>
          </p:cNvSpPr>
          <p:nvPr>
            <p:ph idx="1"/>
          </p:nvPr>
        </p:nvSpPr>
        <p:spPr>
          <a:xfrm>
            <a:off x="5185125" y="2086190"/>
            <a:ext cx="5382322" cy="3922136"/>
          </a:xfrm>
        </p:spPr>
        <p:txBody>
          <a:bodyPr/>
          <a:lstStyle/>
          <a:p>
            <a:pPr marL="0" indent="0">
              <a:buNone/>
            </a:pPr>
            <a:r>
              <a:rPr lang="en-US" dirty="0"/>
              <a:t>The image can be considered decorative as the product title text serves as the text alternative.</a:t>
            </a:r>
          </a:p>
          <a:p>
            <a:pPr marL="0" indent="0">
              <a:buNone/>
            </a:pPr>
            <a:r>
              <a:rPr lang="en-US" dirty="0"/>
              <a:t>Fewer links equals more efficient navigation.</a:t>
            </a:r>
          </a:p>
          <a:p>
            <a:pPr marL="0" indent="0">
              <a:buNone/>
            </a:pPr>
            <a:r>
              <a:rPr lang="en-US" dirty="0"/>
              <a:t>In-depth guide: </a:t>
            </a:r>
            <a:r>
              <a:rPr lang="en-US" dirty="0">
                <a:hlinkClick r:id="rId2"/>
              </a:rPr>
              <a:t>Block Links, Cards, Clickable Regions, Rows, Etc. – Adrian Roselli</a:t>
            </a:r>
            <a:endParaRPr lang="en-US" dirty="0"/>
          </a:p>
          <a:p>
            <a:pPr marL="0" indent="0">
              <a:buNone/>
            </a:pPr>
            <a:endParaRPr lang="en-US" dirty="0"/>
          </a:p>
        </p:txBody>
      </p:sp>
      <p:pic>
        <p:nvPicPr>
          <p:cNvPr id="9" name="Picture 8">
            <a:extLst>
              <a:ext uri="{FF2B5EF4-FFF2-40B4-BE49-F238E27FC236}">
                <a16:creationId xmlns:a16="http://schemas.microsoft.com/office/drawing/2014/main" id="{CD259C04-D579-32CD-311E-770EC995232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6800" y="1807354"/>
            <a:ext cx="4118325" cy="4479809"/>
          </a:xfrm>
          <a:prstGeom prst="rect">
            <a:avLst/>
          </a:prstGeom>
        </p:spPr>
      </p:pic>
    </p:spTree>
    <p:extLst>
      <p:ext uri="{BB962C8B-B14F-4D97-AF65-F5344CB8AC3E}">
        <p14:creationId xmlns:p14="http://schemas.microsoft.com/office/powerpoint/2010/main" val="2432071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F195C-F904-B5DE-726C-8B88ED935D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A04DA5-C36A-4D4C-34B7-2D83FB0CEDDF}"/>
              </a:ext>
            </a:extLst>
          </p:cNvPr>
          <p:cNvSpPr>
            <a:spLocks noGrp="1"/>
          </p:cNvSpPr>
          <p:nvPr>
            <p:ph type="title"/>
          </p:nvPr>
        </p:nvSpPr>
        <p:spPr>
          <a:xfrm>
            <a:off x="1066800" y="365125"/>
            <a:ext cx="10058400" cy="904875"/>
          </a:xfrm>
        </p:spPr>
        <p:txBody>
          <a:bodyPr>
            <a:normAutofit fontScale="90000"/>
          </a:bodyPr>
          <a:lstStyle/>
          <a:p>
            <a:r>
              <a:rPr lang="en-US" dirty="0"/>
              <a:t>Source for the Most Common Assertions </a:t>
            </a:r>
            <a:r>
              <a:rPr lang="en-US" sz="2700" dirty="0"/>
              <a:t>#2</a:t>
            </a:r>
            <a:endParaRPr lang="en-US" dirty="0"/>
          </a:p>
        </p:txBody>
      </p:sp>
      <p:sp>
        <p:nvSpPr>
          <p:cNvPr id="5" name="Content Placeholder 4">
            <a:extLst>
              <a:ext uri="{FF2B5EF4-FFF2-40B4-BE49-F238E27FC236}">
                <a16:creationId xmlns:a16="http://schemas.microsoft.com/office/drawing/2014/main" id="{CB480F5C-A9A8-BD2C-DFCE-C3BDFCB368D8}"/>
              </a:ext>
            </a:extLst>
          </p:cNvPr>
          <p:cNvSpPr>
            <a:spLocks noGrp="1"/>
          </p:cNvSpPr>
          <p:nvPr>
            <p:ph idx="1"/>
          </p:nvPr>
        </p:nvSpPr>
        <p:spPr>
          <a:xfrm>
            <a:off x="1436904" y="2907053"/>
            <a:ext cx="5581750" cy="2741613"/>
          </a:xfrm>
        </p:spPr>
        <p:txBody>
          <a:bodyPr>
            <a:normAutofit/>
          </a:bodyPr>
          <a:lstStyle/>
          <a:p>
            <a:r>
              <a:rPr lang="en-US" dirty="0"/>
              <a:t>Icon-based navigation menu buttons may lack text alternatives or proper semantics.</a:t>
            </a:r>
          </a:p>
          <a:p>
            <a:r>
              <a:rPr lang="en-US" dirty="0"/>
              <a:t>Hamburger menus are a gateway to navigating the site. Critical issue.</a:t>
            </a:r>
          </a:p>
        </p:txBody>
      </p:sp>
      <p:grpSp>
        <p:nvGrpSpPr>
          <p:cNvPr id="9" name="Group 8">
            <a:extLst>
              <a:ext uri="{FF2B5EF4-FFF2-40B4-BE49-F238E27FC236}">
                <a16:creationId xmlns:a16="http://schemas.microsoft.com/office/drawing/2014/main" id="{F4EC9064-68D7-49B5-1D87-9F13CA1910D3}"/>
              </a:ext>
              <a:ext uri="{C183D7F6-B498-43B3-948B-1728B52AA6E4}">
                <adec:decorative xmlns:adec="http://schemas.microsoft.com/office/drawing/2017/decorative" val="1"/>
              </a:ext>
            </a:extLst>
          </p:cNvPr>
          <p:cNvGrpSpPr/>
          <p:nvPr/>
        </p:nvGrpSpPr>
        <p:grpSpPr>
          <a:xfrm>
            <a:off x="7557370" y="2878980"/>
            <a:ext cx="2487568" cy="2343967"/>
            <a:chOff x="7557370" y="2878980"/>
            <a:chExt cx="2487568" cy="2343967"/>
          </a:xfrm>
        </p:grpSpPr>
        <p:pic>
          <p:nvPicPr>
            <p:cNvPr id="4" name="Picture 3">
              <a:extLst>
                <a:ext uri="{FF2B5EF4-FFF2-40B4-BE49-F238E27FC236}">
                  <a16:creationId xmlns:a16="http://schemas.microsoft.com/office/drawing/2014/main" id="{5D46B9A6-E1D0-F503-C3EF-7B2424A143AD}"/>
                </a:ext>
              </a:extLst>
            </p:cNvPr>
            <p:cNvPicPr>
              <a:picLocks noChangeAspect="1"/>
            </p:cNvPicPr>
            <p:nvPr/>
          </p:nvPicPr>
          <p:blipFill>
            <a:blip r:embed="rId2"/>
            <a:stretch>
              <a:fillRect/>
            </a:stretch>
          </p:blipFill>
          <p:spPr>
            <a:xfrm>
              <a:off x="8720980" y="2878980"/>
              <a:ext cx="807790" cy="777307"/>
            </a:xfrm>
            <a:prstGeom prst="rect">
              <a:avLst/>
            </a:prstGeom>
          </p:spPr>
        </p:pic>
        <p:pic>
          <p:nvPicPr>
            <p:cNvPr id="8" name="Picture 7">
              <a:extLst>
                <a:ext uri="{FF2B5EF4-FFF2-40B4-BE49-F238E27FC236}">
                  <a16:creationId xmlns:a16="http://schemas.microsoft.com/office/drawing/2014/main" id="{C42E59AF-5758-9058-1A7D-D45966787421}"/>
                </a:ext>
              </a:extLst>
            </p:cNvPr>
            <p:cNvPicPr>
              <a:picLocks noChangeAspect="1"/>
            </p:cNvPicPr>
            <p:nvPr/>
          </p:nvPicPr>
          <p:blipFill>
            <a:blip r:embed="rId3"/>
            <a:stretch>
              <a:fillRect/>
            </a:stretch>
          </p:blipFill>
          <p:spPr>
            <a:xfrm rot="1800000">
              <a:off x="7557370" y="3125704"/>
              <a:ext cx="624894" cy="548688"/>
            </a:xfrm>
            <a:prstGeom prst="rect">
              <a:avLst/>
            </a:prstGeom>
          </p:spPr>
        </p:pic>
        <p:pic>
          <p:nvPicPr>
            <p:cNvPr id="10" name="Picture 9">
              <a:extLst>
                <a:ext uri="{FF2B5EF4-FFF2-40B4-BE49-F238E27FC236}">
                  <a16:creationId xmlns:a16="http://schemas.microsoft.com/office/drawing/2014/main" id="{310A0879-8E3C-77A5-DDAE-7F587F9C95BA}"/>
                </a:ext>
              </a:extLst>
            </p:cNvPr>
            <p:cNvPicPr>
              <a:picLocks noChangeAspect="1"/>
            </p:cNvPicPr>
            <p:nvPr/>
          </p:nvPicPr>
          <p:blipFill rotWithShape="1">
            <a:blip r:embed="rId4"/>
            <a:srcRect l="6091" t="11120"/>
            <a:stretch/>
          </p:blipFill>
          <p:spPr>
            <a:xfrm>
              <a:off x="8720979" y="4024084"/>
              <a:ext cx="1323959" cy="1198863"/>
            </a:xfrm>
            <a:prstGeom prst="rect">
              <a:avLst/>
            </a:prstGeom>
          </p:spPr>
        </p:pic>
      </p:grpSp>
      <p:pic>
        <p:nvPicPr>
          <p:cNvPr id="7" name="Picture 6">
            <a:extLst>
              <a:ext uri="{FF2B5EF4-FFF2-40B4-BE49-F238E27FC236}">
                <a16:creationId xmlns:a16="http://schemas.microsoft.com/office/drawing/2014/main" id="{C4FAFE43-1145-774E-B736-8B244A189B1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945731" y="1665613"/>
            <a:ext cx="7792537" cy="914528"/>
          </a:xfrm>
          <a:prstGeom prst="rect">
            <a:avLst/>
          </a:prstGeom>
        </p:spPr>
      </p:pic>
    </p:spTree>
    <p:extLst>
      <p:ext uri="{BB962C8B-B14F-4D97-AF65-F5344CB8AC3E}">
        <p14:creationId xmlns:p14="http://schemas.microsoft.com/office/powerpoint/2010/main" val="73807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DEE6D-D938-253C-D8CD-228AC9ABD2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4F681B-C2F3-4763-2434-8BB0B74594FB}"/>
              </a:ext>
            </a:extLst>
          </p:cNvPr>
          <p:cNvSpPr>
            <a:spLocks noGrp="1"/>
          </p:cNvSpPr>
          <p:nvPr>
            <p:ph type="title"/>
          </p:nvPr>
        </p:nvSpPr>
        <p:spPr>
          <a:xfrm>
            <a:off x="1066800" y="365126"/>
            <a:ext cx="10058400" cy="1024404"/>
          </a:xfrm>
        </p:spPr>
        <p:txBody>
          <a:bodyPr>
            <a:normAutofit fontScale="90000"/>
          </a:bodyPr>
          <a:lstStyle/>
          <a:p>
            <a:r>
              <a:rPr lang="en-US" dirty="0"/>
              <a:t>Source for the Most Common Assertions </a:t>
            </a:r>
            <a:r>
              <a:rPr lang="en-US" sz="2700" dirty="0"/>
              <a:t>#3</a:t>
            </a:r>
            <a:endParaRPr lang="en-US" dirty="0"/>
          </a:p>
        </p:txBody>
      </p:sp>
      <p:sp>
        <p:nvSpPr>
          <p:cNvPr id="5" name="Content Placeholder 4">
            <a:extLst>
              <a:ext uri="{FF2B5EF4-FFF2-40B4-BE49-F238E27FC236}">
                <a16:creationId xmlns:a16="http://schemas.microsoft.com/office/drawing/2014/main" id="{3D0CA1D5-C92A-514E-77E2-4D9B17C9A828}"/>
              </a:ext>
            </a:extLst>
          </p:cNvPr>
          <p:cNvSpPr>
            <a:spLocks noGrp="1"/>
          </p:cNvSpPr>
          <p:nvPr>
            <p:ph idx="1"/>
          </p:nvPr>
        </p:nvSpPr>
        <p:spPr>
          <a:xfrm>
            <a:off x="1338292" y="2124634"/>
            <a:ext cx="8902988" cy="3872753"/>
          </a:xfrm>
        </p:spPr>
        <p:txBody>
          <a:bodyPr>
            <a:normAutofit lnSpcReduction="10000"/>
          </a:bodyPr>
          <a:lstStyle/>
          <a:p>
            <a:r>
              <a:rPr lang="en-US" dirty="0"/>
              <a:t>Sites which use ARIA have more automated errors.</a:t>
            </a:r>
          </a:p>
          <a:p>
            <a:r>
              <a:rPr lang="en-US" dirty="0"/>
              <a:t>ARIA is used for modern UI patterns which cannot be achieved in native HTML alone e.g. tab panels, expandable/collapsible widgets.</a:t>
            </a:r>
          </a:p>
          <a:p>
            <a:pPr lvl="1"/>
            <a:r>
              <a:rPr lang="en-US" dirty="0"/>
              <a:t>How to recognize ARIA widgets? They are JavaScript powered interactions – click on something and it changes page content without reloading the page.</a:t>
            </a:r>
          </a:p>
          <a:p>
            <a:r>
              <a:rPr lang="en-US" dirty="0"/>
              <a:t>ARIA carries precise specifications. Easy to misconfigure.</a:t>
            </a:r>
          </a:p>
        </p:txBody>
      </p:sp>
    </p:spTree>
    <p:extLst>
      <p:ext uri="{BB962C8B-B14F-4D97-AF65-F5344CB8AC3E}">
        <p14:creationId xmlns:p14="http://schemas.microsoft.com/office/powerpoint/2010/main" val="4225920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5247-34DE-DDBD-F521-2C13CB54E245}"/>
              </a:ext>
            </a:extLst>
          </p:cNvPr>
          <p:cNvSpPr>
            <a:spLocks noGrp="1"/>
          </p:cNvSpPr>
          <p:nvPr>
            <p:ph type="title"/>
          </p:nvPr>
        </p:nvSpPr>
        <p:spPr>
          <a:xfrm>
            <a:off x="1066800" y="365125"/>
            <a:ext cx="10058400" cy="1633008"/>
          </a:xfrm>
        </p:spPr>
        <p:txBody>
          <a:bodyPr>
            <a:normAutofit/>
          </a:bodyPr>
          <a:lstStyle/>
          <a:p>
            <a:r>
              <a:rPr lang="en-US" dirty="0"/>
              <a:t>Steps to Overcome ARIA-based issues</a:t>
            </a:r>
          </a:p>
        </p:txBody>
      </p:sp>
      <p:sp>
        <p:nvSpPr>
          <p:cNvPr id="3" name="Content Placeholder 2">
            <a:extLst>
              <a:ext uri="{FF2B5EF4-FFF2-40B4-BE49-F238E27FC236}">
                <a16:creationId xmlns:a16="http://schemas.microsoft.com/office/drawing/2014/main" id="{06B7BA85-3493-8211-B2AE-2635967B4B3E}"/>
              </a:ext>
            </a:extLst>
          </p:cNvPr>
          <p:cNvSpPr>
            <a:spLocks noGrp="1"/>
          </p:cNvSpPr>
          <p:nvPr>
            <p:ph idx="1"/>
          </p:nvPr>
        </p:nvSpPr>
        <p:spPr>
          <a:xfrm>
            <a:off x="1066799" y="2192866"/>
            <a:ext cx="9491133" cy="3799039"/>
          </a:xfrm>
        </p:spPr>
        <p:txBody>
          <a:bodyPr/>
          <a:lstStyle/>
          <a:p>
            <a:r>
              <a:rPr lang="en-US" dirty="0"/>
              <a:t>Simplify the interface.</a:t>
            </a:r>
          </a:p>
          <a:p>
            <a:r>
              <a:rPr lang="en-US" dirty="0"/>
              <a:t>For example, shift from a tooltip to having visible, permanent text.</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580A5919-3E34-088E-780D-78EEC295FEF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36132" y="3809166"/>
            <a:ext cx="9491134" cy="897684"/>
          </a:xfrm>
          <a:prstGeom prst="rect">
            <a:avLst/>
          </a:prstGeom>
        </p:spPr>
      </p:pic>
    </p:spTree>
    <p:extLst>
      <p:ext uri="{BB962C8B-B14F-4D97-AF65-F5344CB8AC3E}">
        <p14:creationId xmlns:p14="http://schemas.microsoft.com/office/powerpoint/2010/main" val="927287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5247-34DE-DDBD-F521-2C13CB54E245}"/>
              </a:ext>
            </a:extLst>
          </p:cNvPr>
          <p:cNvSpPr>
            <a:spLocks noGrp="1"/>
          </p:cNvSpPr>
          <p:nvPr>
            <p:ph type="title"/>
          </p:nvPr>
        </p:nvSpPr>
        <p:spPr>
          <a:xfrm>
            <a:off x="1066800" y="365125"/>
            <a:ext cx="10058400" cy="1336675"/>
          </a:xfrm>
        </p:spPr>
        <p:txBody>
          <a:bodyPr>
            <a:normAutofit/>
          </a:bodyPr>
          <a:lstStyle/>
          <a:p>
            <a:r>
              <a:rPr lang="en-US" dirty="0"/>
              <a:t>PDFs Can Be a Target</a:t>
            </a:r>
          </a:p>
        </p:txBody>
      </p:sp>
      <p:sp>
        <p:nvSpPr>
          <p:cNvPr id="3" name="Content Placeholder 2">
            <a:extLst>
              <a:ext uri="{FF2B5EF4-FFF2-40B4-BE49-F238E27FC236}">
                <a16:creationId xmlns:a16="http://schemas.microsoft.com/office/drawing/2014/main" id="{06B7BA85-3493-8211-B2AE-2635967B4B3E}"/>
              </a:ext>
            </a:extLst>
          </p:cNvPr>
          <p:cNvSpPr>
            <a:spLocks noGrp="1"/>
          </p:cNvSpPr>
          <p:nvPr>
            <p:ph idx="1"/>
          </p:nvPr>
        </p:nvSpPr>
        <p:spPr>
          <a:xfrm>
            <a:off x="1066799" y="2069770"/>
            <a:ext cx="9491133" cy="3922136"/>
          </a:xfrm>
        </p:spPr>
        <p:txBody>
          <a:bodyPr/>
          <a:lstStyle/>
          <a:p>
            <a:r>
              <a:rPr lang="en-US" dirty="0"/>
              <a:t>It’s difficult to make accessible PDFs without specialized training. Automated scans may flag PDFs. They almost always contain errors.</a:t>
            </a:r>
          </a:p>
          <a:p>
            <a:r>
              <a:rPr lang="en-US" dirty="0"/>
              <a:t>Using a PDF assumes that user has requisite software.</a:t>
            </a:r>
          </a:p>
          <a:p>
            <a:r>
              <a:rPr lang="en-US" dirty="0"/>
              <a:t>Instead, create an accessible HTML form or use Google Forms (external or can be embedded).</a:t>
            </a:r>
          </a:p>
          <a:p>
            <a:endParaRPr lang="en-US" dirty="0"/>
          </a:p>
          <a:p>
            <a:endParaRPr lang="en-US" dirty="0"/>
          </a:p>
          <a:p>
            <a:endParaRPr lang="en-US" dirty="0"/>
          </a:p>
        </p:txBody>
      </p:sp>
    </p:spTree>
    <p:extLst>
      <p:ext uri="{BB962C8B-B14F-4D97-AF65-F5344CB8AC3E}">
        <p14:creationId xmlns:p14="http://schemas.microsoft.com/office/powerpoint/2010/main" val="1048670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5247-34DE-DDBD-F521-2C13CB54E245}"/>
              </a:ext>
            </a:extLst>
          </p:cNvPr>
          <p:cNvSpPr>
            <a:spLocks noGrp="1"/>
          </p:cNvSpPr>
          <p:nvPr>
            <p:ph type="title"/>
          </p:nvPr>
        </p:nvSpPr>
        <p:spPr>
          <a:xfrm>
            <a:off x="1066800" y="365125"/>
            <a:ext cx="10058400" cy="1548342"/>
          </a:xfrm>
        </p:spPr>
        <p:txBody>
          <a:bodyPr>
            <a:normAutofit/>
          </a:bodyPr>
          <a:lstStyle/>
          <a:p>
            <a:r>
              <a:rPr lang="en-US" dirty="0"/>
              <a:t>Color Contrast In Context of Lawsuits</a:t>
            </a:r>
          </a:p>
        </p:txBody>
      </p:sp>
      <p:sp>
        <p:nvSpPr>
          <p:cNvPr id="3" name="Content Placeholder 2">
            <a:extLst>
              <a:ext uri="{FF2B5EF4-FFF2-40B4-BE49-F238E27FC236}">
                <a16:creationId xmlns:a16="http://schemas.microsoft.com/office/drawing/2014/main" id="{06B7BA85-3493-8211-B2AE-2635967B4B3E}"/>
              </a:ext>
            </a:extLst>
          </p:cNvPr>
          <p:cNvSpPr>
            <a:spLocks noGrp="1"/>
          </p:cNvSpPr>
          <p:nvPr>
            <p:ph idx="1"/>
          </p:nvPr>
        </p:nvSpPr>
        <p:spPr>
          <a:xfrm>
            <a:off x="1066799" y="2069770"/>
            <a:ext cx="10320868" cy="2874764"/>
          </a:xfrm>
        </p:spPr>
        <p:txBody>
          <a:bodyPr/>
          <a:lstStyle/>
          <a:p>
            <a:r>
              <a:rPr lang="en-US" dirty="0"/>
              <a:t>A single line of CSS can result in hundreds of errors.</a:t>
            </a:r>
          </a:p>
          <a:p>
            <a:r>
              <a:rPr lang="en-US" dirty="0"/>
              <a:t>However, Aaron does not know of any case predicated on color contrast.</a:t>
            </a:r>
          </a:p>
          <a:p>
            <a:r>
              <a:rPr lang="en-US" dirty="0"/>
              <a:t>Axe-core states color contrast is most common issue.</a:t>
            </a:r>
          </a:p>
          <a:p>
            <a:endParaRPr lang="en-US" dirty="0"/>
          </a:p>
          <a:p>
            <a:endParaRPr lang="en-US" dirty="0"/>
          </a:p>
        </p:txBody>
      </p:sp>
      <p:pic>
        <p:nvPicPr>
          <p:cNvPr id="5" name="Picture 4">
            <a:extLst>
              <a:ext uri="{FF2B5EF4-FFF2-40B4-BE49-F238E27FC236}">
                <a16:creationId xmlns:a16="http://schemas.microsoft.com/office/drawing/2014/main" id="{C1FC3AE4-E3CF-62F9-5395-9AD055EFD8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6799" y="4321818"/>
            <a:ext cx="7940728" cy="1981372"/>
          </a:xfrm>
          <a:prstGeom prst="rect">
            <a:avLst/>
          </a:prstGeom>
        </p:spPr>
      </p:pic>
    </p:spTree>
    <p:extLst>
      <p:ext uri="{BB962C8B-B14F-4D97-AF65-F5344CB8AC3E}">
        <p14:creationId xmlns:p14="http://schemas.microsoft.com/office/powerpoint/2010/main" val="1453123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5247-34DE-DDBD-F521-2C13CB54E245}"/>
              </a:ext>
            </a:extLst>
          </p:cNvPr>
          <p:cNvSpPr>
            <a:spLocks noGrp="1"/>
          </p:cNvSpPr>
          <p:nvPr>
            <p:ph type="title"/>
          </p:nvPr>
        </p:nvSpPr>
        <p:spPr>
          <a:xfrm>
            <a:off x="1066800" y="365125"/>
            <a:ext cx="10058400" cy="1336675"/>
          </a:xfrm>
        </p:spPr>
        <p:txBody>
          <a:bodyPr>
            <a:normAutofit/>
          </a:bodyPr>
          <a:lstStyle/>
          <a:p>
            <a:r>
              <a:rPr lang="en-US" dirty="0"/>
              <a:t>Evaluate Automated Scan Results</a:t>
            </a:r>
          </a:p>
        </p:txBody>
      </p:sp>
      <p:sp>
        <p:nvSpPr>
          <p:cNvPr id="3" name="Content Placeholder 2">
            <a:extLst>
              <a:ext uri="{FF2B5EF4-FFF2-40B4-BE49-F238E27FC236}">
                <a16:creationId xmlns:a16="http://schemas.microsoft.com/office/drawing/2014/main" id="{06B7BA85-3493-8211-B2AE-2635967B4B3E}"/>
              </a:ext>
            </a:extLst>
          </p:cNvPr>
          <p:cNvSpPr>
            <a:spLocks noGrp="1"/>
          </p:cNvSpPr>
          <p:nvPr>
            <p:ph idx="1"/>
          </p:nvPr>
        </p:nvSpPr>
        <p:spPr>
          <a:xfrm>
            <a:off x="1066799" y="2069770"/>
            <a:ext cx="9491133" cy="3922136"/>
          </a:xfrm>
        </p:spPr>
        <p:txBody>
          <a:bodyPr/>
          <a:lstStyle/>
          <a:p>
            <a:r>
              <a:rPr lang="en-US" dirty="0"/>
              <a:t>Your job is to gauge the impact on user experience of each automated scan results.</a:t>
            </a:r>
          </a:p>
          <a:p>
            <a:r>
              <a:rPr lang="en-US" dirty="0"/>
              <a:t>Typically, that is the first thing teams do in reaction to a complaint/demand letter, especially if it contains automated scan results.</a:t>
            </a:r>
          </a:p>
          <a:p>
            <a:endParaRPr lang="en-US" dirty="0"/>
          </a:p>
          <a:p>
            <a:endParaRPr lang="en-US" dirty="0"/>
          </a:p>
          <a:p>
            <a:endParaRPr lang="en-US" dirty="0"/>
          </a:p>
        </p:txBody>
      </p:sp>
    </p:spTree>
    <p:extLst>
      <p:ext uri="{BB962C8B-B14F-4D97-AF65-F5344CB8AC3E}">
        <p14:creationId xmlns:p14="http://schemas.microsoft.com/office/powerpoint/2010/main" val="494216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5247-34DE-DDBD-F521-2C13CB54E245}"/>
              </a:ext>
            </a:extLst>
          </p:cNvPr>
          <p:cNvSpPr>
            <a:spLocks noGrp="1"/>
          </p:cNvSpPr>
          <p:nvPr>
            <p:ph type="title"/>
          </p:nvPr>
        </p:nvSpPr>
        <p:spPr>
          <a:xfrm>
            <a:off x="1066800" y="365125"/>
            <a:ext cx="10058400" cy="1336675"/>
          </a:xfrm>
        </p:spPr>
        <p:txBody>
          <a:bodyPr>
            <a:normAutofit/>
          </a:bodyPr>
          <a:lstStyle/>
          <a:p>
            <a:r>
              <a:rPr lang="en-US" dirty="0"/>
              <a:t>Quality of a Complaint</a:t>
            </a:r>
          </a:p>
        </p:txBody>
      </p:sp>
      <p:sp>
        <p:nvSpPr>
          <p:cNvPr id="3" name="Content Placeholder 2">
            <a:extLst>
              <a:ext uri="{FF2B5EF4-FFF2-40B4-BE49-F238E27FC236}">
                <a16:creationId xmlns:a16="http://schemas.microsoft.com/office/drawing/2014/main" id="{06B7BA85-3493-8211-B2AE-2635967B4B3E}"/>
              </a:ext>
            </a:extLst>
          </p:cNvPr>
          <p:cNvSpPr>
            <a:spLocks noGrp="1"/>
          </p:cNvSpPr>
          <p:nvPr>
            <p:ph idx="1"/>
          </p:nvPr>
        </p:nvSpPr>
        <p:spPr>
          <a:xfrm>
            <a:off x="1066799" y="2069770"/>
            <a:ext cx="9491133" cy="3922136"/>
          </a:xfrm>
        </p:spPr>
        <p:txBody>
          <a:bodyPr/>
          <a:lstStyle/>
          <a:p>
            <a:r>
              <a:rPr lang="en-US" dirty="0"/>
              <a:t>Consider the two claims:</a:t>
            </a:r>
          </a:p>
          <a:p>
            <a:pPr lvl="1"/>
            <a:r>
              <a:rPr lang="en-US" dirty="0"/>
              <a:t>Buttons do not have accessible names</a:t>
            </a:r>
          </a:p>
          <a:p>
            <a:pPr lvl="1"/>
            <a:r>
              <a:rPr lang="en-US" dirty="0"/>
              <a:t>It is not possible to determine what color is selected</a:t>
            </a:r>
          </a:p>
          <a:p>
            <a:r>
              <a:rPr lang="en-US" dirty="0"/>
              <a:t>We can tell which is a more valid, meaningful, and genuine claim. </a:t>
            </a:r>
          </a:p>
          <a:p>
            <a:endParaRPr lang="en-US" dirty="0"/>
          </a:p>
          <a:p>
            <a:endParaRPr lang="en-US" dirty="0"/>
          </a:p>
          <a:p>
            <a:endParaRPr lang="en-US" dirty="0"/>
          </a:p>
        </p:txBody>
      </p:sp>
    </p:spTree>
    <p:extLst>
      <p:ext uri="{BB962C8B-B14F-4D97-AF65-F5344CB8AC3E}">
        <p14:creationId xmlns:p14="http://schemas.microsoft.com/office/powerpoint/2010/main" val="3928169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5247-34DE-DDBD-F521-2C13CB54E245}"/>
              </a:ext>
            </a:extLst>
          </p:cNvPr>
          <p:cNvSpPr>
            <a:spLocks noGrp="1"/>
          </p:cNvSpPr>
          <p:nvPr>
            <p:ph type="title"/>
          </p:nvPr>
        </p:nvSpPr>
        <p:spPr>
          <a:xfrm>
            <a:off x="1066800" y="365125"/>
            <a:ext cx="10058400" cy="1336675"/>
          </a:xfrm>
        </p:spPr>
        <p:txBody>
          <a:bodyPr>
            <a:normAutofit/>
          </a:bodyPr>
          <a:lstStyle/>
          <a:p>
            <a:r>
              <a:rPr lang="en-US" dirty="0"/>
              <a:t>Does Having a Phone Number Protect You?</a:t>
            </a:r>
          </a:p>
        </p:txBody>
      </p:sp>
      <p:sp>
        <p:nvSpPr>
          <p:cNvPr id="3" name="Content Placeholder 2">
            <a:extLst>
              <a:ext uri="{FF2B5EF4-FFF2-40B4-BE49-F238E27FC236}">
                <a16:creationId xmlns:a16="http://schemas.microsoft.com/office/drawing/2014/main" id="{06B7BA85-3493-8211-B2AE-2635967B4B3E}"/>
              </a:ext>
            </a:extLst>
          </p:cNvPr>
          <p:cNvSpPr>
            <a:spLocks noGrp="1"/>
          </p:cNvSpPr>
          <p:nvPr>
            <p:ph idx="1"/>
          </p:nvPr>
        </p:nvSpPr>
        <p:spPr>
          <a:xfrm>
            <a:off x="1066799" y="2069770"/>
            <a:ext cx="9491133" cy="3922136"/>
          </a:xfrm>
        </p:spPr>
        <p:txBody>
          <a:bodyPr/>
          <a:lstStyle/>
          <a:p>
            <a:r>
              <a:rPr lang="en-US" dirty="0"/>
              <a:t>Stating that you can provide accessibility support is helpful to users but does not exempt you from having to solve website issues.</a:t>
            </a:r>
          </a:p>
          <a:p>
            <a:r>
              <a:rPr lang="en-US" dirty="0"/>
              <a:t>A phone number does not provide an equivalent user experience to having a site that can be used at any time of day.</a:t>
            </a:r>
          </a:p>
          <a:p>
            <a:endParaRPr lang="en-US" dirty="0"/>
          </a:p>
          <a:p>
            <a:endParaRPr lang="en-US" dirty="0"/>
          </a:p>
          <a:p>
            <a:endParaRPr lang="en-US" dirty="0"/>
          </a:p>
        </p:txBody>
      </p:sp>
    </p:spTree>
    <p:extLst>
      <p:ext uri="{BB962C8B-B14F-4D97-AF65-F5344CB8AC3E}">
        <p14:creationId xmlns:p14="http://schemas.microsoft.com/office/powerpoint/2010/main" val="4077619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5247-34DE-DDBD-F521-2C13CB54E245}"/>
              </a:ext>
            </a:extLst>
          </p:cNvPr>
          <p:cNvSpPr>
            <a:spLocks noGrp="1"/>
          </p:cNvSpPr>
          <p:nvPr>
            <p:ph type="title"/>
          </p:nvPr>
        </p:nvSpPr>
        <p:spPr>
          <a:xfrm>
            <a:off x="1066800" y="365125"/>
            <a:ext cx="10058400" cy="1336675"/>
          </a:xfrm>
        </p:spPr>
        <p:txBody>
          <a:bodyPr>
            <a:normAutofit/>
          </a:bodyPr>
          <a:lstStyle/>
          <a:p>
            <a:r>
              <a:rPr lang="en-US" dirty="0"/>
              <a:t>Accessibility Statement</a:t>
            </a:r>
          </a:p>
        </p:txBody>
      </p:sp>
      <p:sp>
        <p:nvSpPr>
          <p:cNvPr id="3" name="Content Placeholder 2">
            <a:extLst>
              <a:ext uri="{FF2B5EF4-FFF2-40B4-BE49-F238E27FC236}">
                <a16:creationId xmlns:a16="http://schemas.microsoft.com/office/drawing/2014/main" id="{06B7BA85-3493-8211-B2AE-2635967B4B3E}"/>
              </a:ext>
            </a:extLst>
          </p:cNvPr>
          <p:cNvSpPr>
            <a:spLocks noGrp="1"/>
          </p:cNvSpPr>
          <p:nvPr>
            <p:ph idx="1"/>
          </p:nvPr>
        </p:nvSpPr>
        <p:spPr>
          <a:xfrm>
            <a:off x="1066799" y="2069770"/>
            <a:ext cx="9491133" cy="3922136"/>
          </a:xfrm>
        </p:spPr>
        <p:txBody>
          <a:bodyPr>
            <a:normAutofit lnSpcReduction="10000"/>
          </a:bodyPr>
          <a:lstStyle/>
          <a:p>
            <a:r>
              <a:rPr lang="en-US" dirty="0"/>
              <a:t>Some complaints cite the lack of an accessibility statement.</a:t>
            </a:r>
          </a:p>
          <a:p>
            <a:r>
              <a:rPr lang="en-US" dirty="0"/>
              <a:t>Have one!</a:t>
            </a:r>
          </a:p>
          <a:p>
            <a:pPr lvl="1"/>
            <a:r>
              <a:rPr lang="en-US" dirty="0"/>
              <a:t>It’s a setting to document your substantive efforts on accessibility.</a:t>
            </a:r>
          </a:p>
          <a:p>
            <a:pPr lvl="1"/>
            <a:r>
              <a:rPr lang="en-US" dirty="0"/>
              <a:t>It’s a top deterrent to plaintiff firms.</a:t>
            </a:r>
          </a:p>
          <a:p>
            <a:pPr lvl="1"/>
            <a:r>
              <a:rPr lang="en-US" dirty="0"/>
              <a:t>State if you are working with a respected accessibility vendor.</a:t>
            </a:r>
          </a:p>
          <a:p>
            <a:endParaRPr lang="en-US" dirty="0"/>
          </a:p>
          <a:p>
            <a:endParaRPr lang="en-US" dirty="0"/>
          </a:p>
          <a:p>
            <a:endParaRPr lang="en-US" dirty="0"/>
          </a:p>
        </p:txBody>
      </p:sp>
    </p:spTree>
    <p:extLst>
      <p:ext uri="{BB962C8B-B14F-4D97-AF65-F5344CB8AC3E}">
        <p14:creationId xmlns:p14="http://schemas.microsoft.com/office/powerpoint/2010/main" val="2279039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F8B49-6C4B-0D4C-6748-7E6E41773B71}"/>
              </a:ext>
            </a:extLst>
          </p:cNvPr>
          <p:cNvSpPr>
            <a:spLocks noGrp="1"/>
          </p:cNvSpPr>
          <p:nvPr>
            <p:ph type="title"/>
          </p:nvPr>
        </p:nvSpPr>
        <p:spPr>
          <a:xfrm>
            <a:off x="331471" y="217170"/>
            <a:ext cx="3275330" cy="1611630"/>
          </a:xfrm>
        </p:spPr>
        <p:txBody>
          <a:bodyPr>
            <a:noAutofit/>
          </a:bodyPr>
          <a:lstStyle/>
          <a:p>
            <a:r>
              <a:rPr lang="en-US" sz="3200" dirty="0"/>
              <a:t>Fewer Drive-By Web Accessibility Lawsuits?</a:t>
            </a:r>
          </a:p>
        </p:txBody>
      </p:sp>
      <p:sp>
        <p:nvSpPr>
          <p:cNvPr id="3" name="Content Placeholder 2">
            <a:extLst>
              <a:ext uri="{FF2B5EF4-FFF2-40B4-BE49-F238E27FC236}">
                <a16:creationId xmlns:a16="http://schemas.microsoft.com/office/drawing/2014/main" id="{B3D71B33-6339-1F12-ADD9-716B172C36AB}"/>
              </a:ext>
            </a:extLst>
          </p:cNvPr>
          <p:cNvSpPr>
            <a:spLocks noGrp="1"/>
          </p:cNvSpPr>
          <p:nvPr>
            <p:ph sz="quarter" idx="10"/>
          </p:nvPr>
        </p:nvSpPr>
        <p:spPr/>
        <p:txBody>
          <a:bodyPr>
            <a:normAutofit fontScale="92500" lnSpcReduction="20000"/>
          </a:bodyPr>
          <a:lstStyle/>
          <a:p>
            <a:r>
              <a:rPr lang="en-US" dirty="0"/>
              <a:t>High-Profile Instances of Unscrupulous Lawyers Facing Consequences.</a:t>
            </a:r>
          </a:p>
          <a:p>
            <a:r>
              <a:rPr lang="en-US" dirty="0"/>
              <a:t>San Francisco DA charges attorney who sent letters demanding settlements and falsely claiming to file suit.</a:t>
            </a:r>
          </a:p>
          <a:p>
            <a:r>
              <a:rPr lang="en-US" dirty="0"/>
              <a:t>California State Bar displays the scarlet letter.</a:t>
            </a:r>
          </a:p>
          <a:p>
            <a:r>
              <a:rPr lang="en-US" dirty="0"/>
              <a:t>If you feel you’ve been unfairly targeted, consider letting law enforcement know.</a:t>
            </a:r>
          </a:p>
          <a:p>
            <a:endParaRPr lang="en-US" dirty="0"/>
          </a:p>
        </p:txBody>
      </p:sp>
      <p:pic>
        <p:nvPicPr>
          <p:cNvPr id="4" name="Picture 3" descr="Grand jury indicts Beverly Hills attorney for alleged fraudulent ADA lawsuit scheme">
            <a:extLst>
              <a:ext uri="{FF2B5EF4-FFF2-40B4-BE49-F238E27FC236}">
                <a16:creationId xmlns:a16="http://schemas.microsoft.com/office/drawing/2014/main" id="{85AF3999-3D31-BA05-D5F0-035DA7DE3BCF}"/>
              </a:ext>
            </a:extLst>
          </p:cNvPr>
          <p:cNvPicPr>
            <a:picLocks noChangeAspect="1"/>
          </p:cNvPicPr>
          <p:nvPr/>
        </p:nvPicPr>
        <p:blipFill>
          <a:blip r:embed="rId2"/>
          <a:stretch>
            <a:fillRect/>
          </a:stretch>
        </p:blipFill>
        <p:spPr>
          <a:xfrm>
            <a:off x="5021125" y="720090"/>
            <a:ext cx="6470977" cy="1691759"/>
          </a:xfrm>
          <a:prstGeom prst="rect">
            <a:avLst/>
          </a:prstGeom>
        </p:spPr>
      </p:pic>
      <p:pic>
        <p:nvPicPr>
          <p:cNvPr id="5" name="Picture 4" descr="California state bar displays consumer alert that lawyer has been charged with a felony in San Francisco Superior Court">
            <a:extLst>
              <a:ext uri="{FF2B5EF4-FFF2-40B4-BE49-F238E27FC236}">
                <a16:creationId xmlns:a16="http://schemas.microsoft.com/office/drawing/2014/main" id="{70F7EF01-E0AE-47AB-5470-AE01E1C94AD3}"/>
              </a:ext>
            </a:extLst>
          </p:cNvPr>
          <p:cNvPicPr>
            <a:picLocks noChangeAspect="1"/>
          </p:cNvPicPr>
          <p:nvPr/>
        </p:nvPicPr>
        <p:blipFill>
          <a:blip r:embed="rId3"/>
          <a:stretch>
            <a:fillRect/>
          </a:stretch>
        </p:blipFill>
        <p:spPr>
          <a:xfrm>
            <a:off x="5021125" y="2827807"/>
            <a:ext cx="6057849" cy="2840686"/>
          </a:xfrm>
          <a:prstGeom prst="rect">
            <a:avLst/>
          </a:prstGeom>
        </p:spPr>
      </p:pic>
    </p:spTree>
    <p:extLst>
      <p:ext uri="{BB962C8B-B14F-4D97-AF65-F5344CB8AC3E}">
        <p14:creationId xmlns:p14="http://schemas.microsoft.com/office/powerpoint/2010/main" val="1663711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5247-34DE-DDBD-F521-2C13CB54E245}"/>
              </a:ext>
            </a:extLst>
          </p:cNvPr>
          <p:cNvSpPr>
            <a:spLocks noGrp="1"/>
          </p:cNvSpPr>
          <p:nvPr>
            <p:ph type="title"/>
          </p:nvPr>
        </p:nvSpPr>
        <p:spPr>
          <a:xfrm>
            <a:off x="1066800" y="365125"/>
            <a:ext cx="10058400" cy="1336675"/>
          </a:xfrm>
        </p:spPr>
        <p:txBody>
          <a:bodyPr>
            <a:normAutofit/>
          </a:bodyPr>
          <a:lstStyle/>
          <a:p>
            <a:r>
              <a:rPr lang="en-US" dirty="0"/>
              <a:t>Accessibility Statement (cont.)</a:t>
            </a:r>
          </a:p>
        </p:txBody>
      </p:sp>
      <p:sp>
        <p:nvSpPr>
          <p:cNvPr id="3" name="Content Placeholder 2">
            <a:extLst>
              <a:ext uri="{FF2B5EF4-FFF2-40B4-BE49-F238E27FC236}">
                <a16:creationId xmlns:a16="http://schemas.microsoft.com/office/drawing/2014/main" id="{06B7BA85-3493-8211-B2AE-2635967B4B3E}"/>
              </a:ext>
            </a:extLst>
          </p:cNvPr>
          <p:cNvSpPr>
            <a:spLocks noGrp="1"/>
          </p:cNvSpPr>
          <p:nvPr>
            <p:ph idx="1"/>
          </p:nvPr>
        </p:nvSpPr>
        <p:spPr>
          <a:xfrm>
            <a:off x="1066799" y="2069770"/>
            <a:ext cx="9491133" cy="3922136"/>
          </a:xfrm>
        </p:spPr>
        <p:txBody>
          <a:bodyPr>
            <a:normAutofit lnSpcReduction="10000"/>
          </a:bodyPr>
          <a:lstStyle/>
          <a:p>
            <a:r>
              <a:rPr lang="en-US" dirty="0"/>
              <a:t>Some complaints cite the lack of an accessibility statement.</a:t>
            </a:r>
          </a:p>
          <a:p>
            <a:r>
              <a:rPr lang="en-US" dirty="0"/>
              <a:t>Have one! Post in the site’s footer.</a:t>
            </a:r>
          </a:p>
          <a:p>
            <a:pPr lvl="1"/>
            <a:r>
              <a:rPr lang="en-US" dirty="0"/>
              <a:t>It’s a setting to document your substantive efforts on accessibility.</a:t>
            </a:r>
          </a:p>
          <a:p>
            <a:pPr lvl="1"/>
            <a:r>
              <a:rPr lang="en-US" dirty="0"/>
              <a:t>It’s a top deterrent to plaintiff firms.</a:t>
            </a:r>
          </a:p>
          <a:p>
            <a:pPr lvl="1"/>
            <a:r>
              <a:rPr lang="en-US" dirty="0"/>
              <a:t>State if you are working with a respected accessibility vendor.</a:t>
            </a:r>
          </a:p>
          <a:p>
            <a:endParaRPr lang="en-US" dirty="0"/>
          </a:p>
          <a:p>
            <a:endParaRPr lang="en-US" dirty="0"/>
          </a:p>
          <a:p>
            <a:endParaRPr lang="en-US" dirty="0"/>
          </a:p>
        </p:txBody>
      </p:sp>
    </p:spTree>
    <p:extLst>
      <p:ext uri="{BB962C8B-B14F-4D97-AF65-F5344CB8AC3E}">
        <p14:creationId xmlns:p14="http://schemas.microsoft.com/office/powerpoint/2010/main" val="1757961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5247-34DE-DDBD-F521-2C13CB54E245}"/>
              </a:ext>
            </a:extLst>
          </p:cNvPr>
          <p:cNvSpPr>
            <a:spLocks noGrp="1"/>
          </p:cNvSpPr>
          <p:nvPr>
            <p:ph type="title"/>
          </p:nvPr>
        </p:nvSpPr>
        <p:spPr>
          <a:xfrm>
            <a:off x="1066800" y="365125"/>
            <a:ext cx="10058400" cy="1336675"/>
          </a:xfrm>
        </p:spPr>
        <p:txBody>
          <a:bodyPr>
            <a:normAutofit/>
          </a:bodyPr>
          <a:lstStyle/>
          <a:p>
            <a:r>
              <a:rPr lang="en-US" dirty="0"/>
              <a:t>Some Don’t Settle!</a:t>
            </a:r>
          </a:p>
        </p:txBody>
      </p:sp>
      <p:sp>
        <p:nvSpPr>
          <p:cNvPr id="5" name="Content Placeholder 4">
            <a:extLst>
              <a:ext uri="{FF2B5EF4-FFF2-40B4-BE49-F238E27FC236}">
                <a16:creationId xmlns:a16="http://schemas.microsoft.com/office/drawing/2014/main" id="{A36027E4-1175-7DDB-7390-FD77ABC80ACA}"/>
              </a:ext>
            </a:extLst>
          </p:cNvPr>
          <p:cNvSpPr>
            <a:spLocks noGrp="1"/>
          </p:cNvSpPr>
          <p:nvPr>
            <p:ph idx="1"/>
          </p:nvPr>
        </p:nvSpPr>
        <p:spPr>
          <a:xfrm>
            <a:off x="1066800" y="2254827"/>
            <a:ext cx="5621867" cy="3922136"/>
          </a:xfrm>
        </p:spPr>
        <p:txBody>
          <a:bodyPr/>
          <a:lstStyle/>
          <a:p>
            <a:r>
              <a:rPr lang="en-US" dirty="0" err="1"/>
              <a:t>Beardbrand</a:t>
            </a:r>
            <a:r>
              <a:rPr lang="en-US" dirty="0"/>
              <a:t> categorically denied the claims.</a:t>
            </a:r>
          </a:p>
          <a:p>
            <a:r>
              <a:rPr lang="en-US" dirty="0"/>
              <a:t>The plaintiff firm simply dropped the case.</a:t>
            </a:r>
          </a:p>
          <a:p>
            <a:r>
              <a:rPr lang="en-US" dirty="0"/>
              <a:t>No, you don’t get them to pay your attorney fees. Most likely at least not.</a:t>
            </a:r>
          </a:p>
          <a:p>
            <a:endParaRPr lang="en-US" dirty="0"/>
          </a:p>
        </p:txBody>
      </p:sp>
      <p:pic>
        <p:nvPicPr>
          <p:cNvPr id="7" name="Picture 6">
            <a:extLst>
              <a:ext uri="{FF2B5EF4-FFF2-40B4-BE49-F238E27FC236}">
                <a16:creationId xmlns:a16="http://schemas.microsoft.com/office/drawing/2014/main" id="{6722A12D-30A9-CA52-121A-9AE0E5BE7A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449320" y="905933"/>
            <a:ext cx="3994289" cy="5046133"/>
          </a:xfrm>
          <a:prstGeom prst="rect">
            <a:avLst/>
          </a:prstGeom>
        </p:spPr>
      </p:pic>
    </p:spTree>
    <p:extLst>
      <p:ext uri="{BB962C8B-B14F-4D97-AF65-F5344CB8AC3E}">
        <p14:creationId xmlns:p14="http://schemas.microsoft.com/office/powerpoint/2010/main" val="2054764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5247-34DE-DDBD-F521-2C13CB54E245}"/>
              </a:ext>
            </a:extLst>
          </p:cNvPr>
          <p:cNvSpPr>
            <a:spLocks noGrp="1"/>
          </p:cNvSpPr>
          <p:nvPr>
            <p:ph type="title"/>
          </p:nvPr>
        </p:nvSpPr>
        <p:spPr>
          <a:xfrm>
            <a:off x="1066800" y="365125"/>
            <a:ext cx="10058400" cy="1336675"/>
          </a:xfrm>
        </p:spPr>
        <p:txBody>
          <a:bodyPr>
            <a:normAutofit/>
          </a:bodyPr>
          <a:lstStyle/>
          <a:p>
            <a:r>
              <a:rPr lang="en-US" dirty="0"/>
              <a:t>What to Ask For If You Must Settle?</a:t>
            </a:r>
          </a:p>
        </p:txBody>
      </p:sp>
      <p:sp>
        <p:nvSpPr>
          <p:cNvPr id="3" name="Content Placeholder 2">
            <a:extLst>
              <a:ext uri="{FF2B5EF4-FFF2-40B4-BE49-F238E27FC236}">
                <a16:creationId xmlns:a16="http://schemas.microsoft.com/office/drawing/2014/main" id="{06B7BA85-3493-8211-B2AE-2635967B4B3E}"/>
              </a:ext>
            </a:extLst>
          </p:cNvPr>
          <p:cNvSpPr>
            <a:spLocks noGrp="1"/>
          </p:cNvSpPr>
          <p:nvPr>
            <p:ph idx="1"/>
          </p:nvPr>
        </p:nvSpPr>
        <p:spPr>
          <a:xfrm>
            <a:off x="1066799" y="2069770"/>
            <a:ext cx="9491133" cy="3922136"/>
          </a:xfrm>
        </p:spPr>
        <p:txBody>
          <a:bodyPr>
            <a:normAutofit/>
          </a:bodyPr>
          <a:lstStyle/>
          <a:p>
            <a:r>
              <a:rPr lang="en-US" dirty="0"/>
              <a:t>Remediation timelines – extend them.</a:t>
            </a:r>
          </a:p>
          <a:p>
            <a:r>
              <a:rPr lang="en-US" dirty="0"/>
              <a:t>Be strong in arguing against claims.</a:t>
            </a:r>
          </a:p>
          <a:p>
            <a:r>
              <a:rPr lang="en-US" dirty="0"/>
              <a:t>Fix these things while complaint is in motion.</a:t>
            </a:r>
          </a:p>
          <a:p>
            <a:endParaRPr lang="en-US" dirty="0"/>
          </a:p>
          <a:p>
            <a:endParaRPr lang="en-US" dirty="0"/>
          </a:p>
          <a:p>
            <a:endParaRPr lang="en-US" dirty="0"/>
          </a:p>
        </p:txBody>
      </p:sp>
    </p:spTree>
    <p:extLst>
      <p:ext uri="{BB962C8B-B14F-4D97-AF65-F5344CB8AC3E}">
        <p14:creationId xmlns:p14="http://schemas.microsoft.com/office/powerpoint/2010/main" val="167931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5247-34DE-DDBD-F521-2C13CB54E245}"/>
              </a:ext>
            </a:extLst>
          </p:cNvPr>
          <p:cNvSpPr>
            <a:spLocks noGrp="1"/>
          </p:cNvSpPr>
          <p:nvPr>
            <p:ph type="title"/>
          </p:nvPr>
        </p:nvSpPr>
        <p:spPr>
          <a:xfrm>
            <a:off x="1066800" y="365125"/>
            <a:ext cx="10058400" cy="1336675"/>
          </a:xfrm>
        </p:spPr>
        <p:txBody>
          <a:bodyPr>
            <a:normAutofit/>
          </a:bodyPr>
          <a:lstStyle/>
          <a:p>
            <a:r>
              <a:rPr lang="en-US" dirty="0" err="1"/>
              <a:t>TPGi</a:t>
            </a:r>
            <a:r>
              <a:rPr lang="en-US" dirty="0"/>
              <a:t> Plan In One Year</a:t>
            </a:r>
          </a:p>
        </p:txBody>
      </p:sp>
      <p:sp>
        <p:nvSpPr>
          <p:cNvPr id="3" name="Content Placeholder 2">
            <a:extLst>
              <a:ext uri="{FF2B5EF4-FFF2-40B4-BE49-F238E27FC236}">
                <a16:creationId xmlns:a16="http://schemas.microsoft.com/office/drawing/2014/main" id="{06B7BA85-3493-8211-B2AE-2635967B4B3E}"/>
              </a:ext>
            </a:extLst>
          </p:cNvPr>
          <p:cNvSpPr>
            <a:spLocks noGrp="1"/>
          </p:cNvSpPr>
          <p:nvPr>
            <p:ph idx="1"/>
          </p:nvPr>
        </p:nvSpPr>
        <p:spPr>
          <a:xfrm>
            <a:off x="1066799" y="2069770"/>
            <a:ext cx="9491133" cy="3922136"/>
          </a:xfrm>
        </p:spPr>
        <p:txBody>
          <a:bodyPr>
            <a:normAutofit/>
          </a:bodyPr>
          <a:lstStyle/>
          <a:p>
            <a:r>
              <a:rPr lang="en-US" dirty="0"/>
              <a:t>Run automated scans – understand your current state of accessibility</a:t>
            </a:r>
          </a:p>
          <a:p>
            <a:r>
              <a:rPr lang="en-US" dirty="0"/>
              <a:t>Manually test key user journeys</a:t>
            </a:r>
          </a:p>
          <a:p>
            <a:r>
              <a:rPr lang="en-US" dirty="0"/>
              <a:t>Have batches of issues for each dev cycle.</a:t>
            </a:r>
          </a:p>
          <a:p>
            <a:r>
              <a:rPr lang="en-US" dirty="0"/>
              <a:t>Regularly scheduled check-ins – build momentum, keep momentum</a:t>
            </a:r>
          </a:p>
          <a:p>
            <a:endParaRPr lang="en-US" dirty="0"/>
          </a:p>
          <a:p>
            <a:endParaRPr lang="en-US" dirty="0"/>
          </a:p>
          <a:p>
            <a:endParaRPr lang="en-US" dirty="0"/>
          </a:p>
        </p:txBody>
      </p:sp>
    </p:spTree>
    <p:extLst>
      <p:ext uri="{BB962C8B-B14F-4D97-AF65-F5344CB8AC3E}">
        <p14:creationId xmlns:p14="http://schemas.microsoft.com/office/powerpoint/2010/main" val="3962400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9FED0F22-284E-5544-88EA-83D07841255F}"/>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Let’s Make It Accessible</a:t>
            </a:r>
          </a:p>
        </p:txBody>
      </p:sp>
      <p:sp>
        <p:nvSpPr>
          <p:cNvPr id="2" name="Content Placeholder 1">
            <a:extLst>
              <a:ext uri="{FF2B5EF4-FFF2-40B4-BE49-F238E27FC236}">
                <a16:creationId xmlns:a16="http://schemas.microsoft.com/office/drawing/2014/main" id="{74F30D81-51E5-814D-92FC-2DDFD785AFC4}"/>
              </a:ext>
            </a:extLst>
          </p:cNvPr>
          <p:cNvSpPr>
            <a:spLocks noGrp="1"/>
          </p:cNvSpPr>
          <p:nvPr>
            <p:ph idx="1"/>
          </p:nvPr>
        </p:nvSpPr>
        <p:spPr>
          <a:xfrm>
            <a:off x="1111585" y="2173184"/>
            <a:ext cx="4158684" cy="4003778"/>
          </a:xfrm>
        </p:spPr>
        <p:txBody>
          <a:bodyPr>
            <a:normAutofit fontScale="85000" lnSpcReduction="20000"/>
          </a:bodyPr>
          <a:lstStyle/>
          <a:p>
            <a:pPr marL="0" indent="0">
              <a:buNone/>
            </a:pPr>
            <a:r>
              <a:rPr lang="en-US" dirty="0"/>
              <a:t>Achieve your digital accessibility goals with TPGi. We can help you find the right solutions for your organization.</a:t>
            </a:r>
          </a:p>
          <a:p>
            <a:pPr marL="0" indent="0">
              <a:buNone/>
            </a:pPr>
            <a:endParaRPr lang="en-US" dirty="0"/>
          </a:p>
          <a:p>
            <a:pPr marL="0" indent="0">
              <a:buNone/>
            </a:pPr>
            <a:endParaRPr lang="en-US" dirty="0"/>
          </a:p>
          <a:p>
            <a:pPr marL="0" indent="0">
              <a:buNone/>
            </a:pPr>
            <a:r>
              <a:rPr lang="en-US" b="1" u="sng" dirty="0"/>
              <a:t>Contact us:</a:t>
            </a:r>
          </a:p>
          <a:p>
            <a:pPr marL="0" indent="0">
              <a:buNone/>
            </a:pPr>
            <a:r>
              <a:rPr lang="en-US" dirty="0"/>
              <a:t>+1 (877) 775-9474</a:t>
            </a:r>
          </a:p>
          <a:p>
            <a:pPr marL="0" indent="0">
              <a:buNone/>
            </a:pPr>
            <a:r>
              <a:rPr lang="en-US" dirty="0">
                <a:solidFill>
                  <a:schemeClr val="bg1">
                    <a:lumMod val="95000"/>
                  </a:schemeClr>
                </a:solidFill>
                <a:hlinkClick r:id="rId2">
                  <a:extLst>
                    <a:ext uri="{A12FA001-AC4F-418D-AE19-62706E023703}">
                      <ahyp:hlinkClr xmlns:ahyp="http://schemas.microsoft.com/office/drawing/2018/hyperlinkcolor" val="tx"/>
                    </a:ext>
                  </a:extLst>
                </a:hlinkClick>
              </a:rPr>
              <a:t>info@tpgi.com</a:t>
            </a:r>
            <a:r>
              <a:rPr lang="en-US" dirty="0">
                <a:solidFill>
                  <a:schemeClr val="bg1">
                    <a:lumMod val="95000"/>
                  </a:schemeClr>
                </a:solidFill>
              </a:rPr>
              <a:t> </a:t>
            </a:r>
          </a:p>
          <a:p>
            <a:pPr marL="0" indent="0">
              <a:buNone/>
            </a:pPr>
            <a:r>
              <a:rPr lang="en-US" dirty="0">
                <a:solidFill>
                  <a:schemeClr val="bg1">
                    <a:lumMod val="95000"/>
                  </a:schemeClr>
                </a:solidFill>
                <a:hlinkClick r:id="rId3">
                  <a:extLst>
                    <a:ext uri="{A12FA001-AC4F-418D-AE19-62706E023703}">
                      <ahyp:hlinkClr xmlns:ahyp="http://schemas.microsoft.com/office/drawing/2018/hyperlinkcolor" val="tx"/>
                    </a:ext>
                  </a:extLst>
                </a:hlinkClick>
              </a:rPr>
              <a:t>Schedule a demo</a:t>
            </a:r>
            <a:endParaRPr lang="en-US" dirty="0">
              <a:solidFill>
                <a:schemeClr val="bg1">
                  <a:lumMod val="95000"/>
                </a:schemeClr>
              </a:solidFill>
            </a:endParaRPr>
          </a:p>
        </p:txBody>
      </p:sp>
      <p:pic>
        <p:nvPicPr>
          <p:cNvPr id="7" name="Picture 6" descr="A white outline of hands shaking">
            <a:extLst>
              <a:ext uri="{FF2B5EF4-FFF2-40B4-BE49-F238E27FC236}">
                <a16:creationId xmlns:a16="http://schemas.microsoft.com/office/drawing/2014/main" id="{A6DFA4B9-A9DC-719D-9AD9-CE2BF03DDF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8241" y="2173184"/>
            <a:ext cx="3589992" cy="3547921"/>
          </a:xfrm>
          <a:prstGeom prst="rect">
            <a:avLst/>
          </a:prstGeom>
        </p:spPr>
      </p:pic>
    </p:spTree>
    <p:extLst>
      <p:ext uri="{BB962C8B-B14F-4D97-AF65-F5344CB8AC3E}">
        <p14:creationId xmlns:p14="http://schemas.microsoft.com/office/powerpoint/2010/main" val="1149739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91E23-0E4D-DEC9-34E9-137FAB88BB94}"/>
              </a:ext>
            </a:extLst>
          </p:cNvPr>
          <p:cNvSpPr>
            <a:spLocks noGrp="1"/>
          </p:cNvSpPr>
          <p:nvPr>
            <p:ph type="title" idx="4294967295"/>
          </p:nvPr>
        </p:nvSpPr>
        <p:spPr>
          <a:xfrm>
            <a:off x="1066800" y="-1325563"/>
            <a:ext cx="10058400" cy="1325563"/>
          </a:xfrm>
        </p:spPr>
        <p:txBody>
          <a:bodyPr vert="horz" lIns="91440" tIns="45720" rIns="91440" bIns="45720" rtlCol="0" anchor="b" anchorCtr="0">
            <a:normAutofit/>
          </a:bodyPr>
          <a:lstStyle/>
          <a:p>
            <a:r>
              <a:rPr lang="en-US" dirty="0"/>
              <a:t>Saul Goodman</a:t>
            </a:r>
          </a:p>
        </p:txBody>
      </p:sp>
      <p:pic>
        <p:nvPicPr>
          <p:cNvPr id="1026" name="Picture 2" descr="Saul Goodman for Breaking Bad">
            <a:extLst>
              <a:ext uri="{FF2B5EF4-FFF2-40B4-BE49-F238E27FC236}">
                <a16:creationId xmlns:a16="http://schemas.microsoft.com/office/drawing/2014/main" id="{3551CC22-E911-DB40-C77A-1970FE1D66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1371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530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654A-1794-A382-9BB3-86EAA8750860}"/>
              </a:ext>
            </a:extLst>
          </p:cNvPr>
          <p:cNvSpPr>
            <a:spLocks noGrp="1"/>
          </p:cNvSpPr>
          <p:nvPr>
            <p:ph type="title"/>
          </p:nvPr>
        </p:nvSpPr>
        <p:spPr/>
        <p:txBody>
          <a:bodyPr/>
          <a:lstStyle/>
          <a:p>
            <a:r>
              <a:rPr lang="en-US" dirty="0"/>
              <a:t>Industry Breakdown</a:t>
            </a:r>
          </a:p>
        </p:txBody>
      </p:sp>
      <p:sp>
        <p:nvSpPr>
          <p:cNvPr id="3" name="Content Placeholder 2">
            <a:extLst>
              <a:ext uri="{FF2B5EF4-FFF2-40B4-BE49-F238E27FC236}">
                <a16:creationId xmlns:a16="http://schemas.microsoft.com/office/drawing/2014/main" id="{3522DA61-1758-1633-3C7E-B1C6C7930D70}"/>
              </a:ext>
            </a:extLst>
          </p:cNvPr>
          <p:cNvSpPr>
            <a:spLocks noGrp="1"/>
          </p:cNvSpPr>
          <p:nvPr>
            <p:ph idx="1"/>
          </p:nvPr>
        </p:nvSpPr>
        <p:spPr>
          <a:xfrm>
            <a:off x="1066800" y="2254827"/>
            <a:ext cx="5029200" cy="3922136"/>
          </a:xfrm>
        </p:spPr>
        <p:txBody>
          <a:bodyPr/>
          <a:lstStyle/>
          <a:p>
            <a:r>
              <a:rPr lang="en-US" dirty="0"/>
              <a:t>Ecommerce</a:t>
            </a:r>
          </a:p>
          <a:p>
            <a:r>
              <a:rPr lang="en-US" dirty="0"/>
              <a:t>Restaurants, Food Services</a:t>
            </a:r>
          </a:p>
          <a:p>
            <a:r>
              <a:rPr lang="en-US" dirty="0"/>
              <a:t>Education</a:t>
            </a:r>
          </a:p>
        </p:txBody>
      </p:sp>
      <p:graphicFrame>
        <p:nvGraphicFramePr>
          <p:cNvPr id="6" name="Chart 5">
            <a:extLst>
              <a:ext uri="{FF2B5EF4-FFF2-40B4-BE49-F238E27FC236}">
                <a16:creationId xmlns:a16="http://schemas.microsoft.com/office/drawing/2014/main" id="{8F594E24-43D9-7FD4-0EEB-84506B996F5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5657993"/>
              </p:ext>
            </p:extLst>
          </p:nvPr>
        </p:nvGraphicFramePr>
        <p:xfrm>
          <a:off x="5844540" y="1901720"/>
          <a:ext cx="5554980" cy="42752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2731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654A-1794-A382-9BB3-86EAA8750860}"/>
              </a:ext>
            </a:extLst>
          </p:cNvPr>
          <p:cNvSpPr>
            <a:spLocks noGrp="1"/>
          </p:cNvSpPr>
          <p:nvPr>
            <p:ph type="title"/>
          </p:nvPr>
        </p:nvSpPr>
        <p:spPr>
          <a:xfrm>
            <a:off x="1066800" y="365126"/>
            <a:ext cx="10058400" cy="1531408"/>
          </a:xfrm>
        </p:spPr>
        <p:txBody>
          <a:bodyPr/>
          <a:lstStyle/>
          <a:p>
            <a:r>
              <a:rPr lang="en-US" dirty="0"/>
              <a:t>Fewer than 10% of these suits ever reach a jury</a:t>
            </a:r>
          </a:p>
        </p:txBody>
      </p:sp>
      <p:sp>
        <p:nvSpPr>
          <p:cNvPr id="3" name="Content Placeholder 2">
            <a:extLst>
              <a:ext uri="{FF2B5EF4-FFF2-40B4-BE49-F238E27FC236}">
                <a16:creationId xmlns:a16="http://schemas.microsoft.com/office/drawing/2014/main" id="{3522DA61-1758-1633-3C7E-B1C6C7930D70}"/>
              </a:ext>
            </a:extLst>
          </p:cNvPr>
          <p:cNvSpPr>
            <a:spLocks noGrp="1"/>
          </p:cNvSpPr>
          <p:nvPr>
            <p:ph idx="1"/>
          </p:nvPr>
        </p:nvSpPr>
        <p:spPr>
          <a:xfrm>
            <a:off x="1066799" y="2254827"/>
            <a:ext cx="8348133" cy="3922136"/>
          </a:xfrm>
        </p:spPr>
        <p:txBody>
          <a:bodyPr>
            <a:normAutofit/>
          </a:bodyPr>
          <a:lstStyle/>
          <a:p>
            <a:r>
              <a:rPr lang="en-US" dirty="0"/>
              <a:t>Going to court is expensive and unpredictable.</a:t>
            </a:r>
          </a:p>
          <a:p>
            <a:r>
              <a:rPr lang="en-US" dirty="0"/>
              <a:t>Most businesses reason that it’s less expensive to settle.</a:t>
            </a:r>
          </a:p>
          <a:p>
            <a:r>
              <a:rPr lang="en-US" dirty="0"/>
              <a:t>Settlement does not stop receiving future lawsuits.</a:t>
            </a:r>
          </a:p>
          <a:p>
            <a:pPr lvl="1"/>
            <a:r>
              <a:rPr lang="en-US" dirty="0"/>
              <a:t>25% of lawsuits were against companies with previous lawsuits</a:t>
            </a:r>
          </a:p>
          <a:p>
            <a:endParaRPr lang="en-US" dirty="0"/>
          </a:p>
        </p:txBody>
      </p:sp>
    </p:spTree>
    <p:extLst>
      <p:ext uri="{BB962C8B-B14F-4D97-AF65-F5344CB8AC3E}">
        <p14:creationId xmlns:p14="http://schemas.microsoft.com/office/powerpoint/2010/main" val="234552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654A-1794-A382-9BB3-86EAA8750860}"/>
              </a:ext>
            </a:extLst>
          </p:cNvPr>
          <p:cNvSpPr>
            <a:spLocks noGrp="1"/>
          </p:cNvSpPr>
          <p:nvPr>
            <p:ph type="title"/>
          </p:nvPr>
        </p:nvSpPr>
        <p:spPr>
          <a:xfrm>
            <a:off x="1066800" y="365126"/>
            <a:ext cx="10058400" cy="1175807"/>
          </a:xfrm>
        </p:spPr>
        <p:txBody>
          <a:bodyPr/>
          <a:lstStyle/>
          <a:p>
            <a:r>
              <a:rPr lang="en-US" dirty="0"/>
              <a:t>Lawsuit Origins</a:t>
            </a:r>
          </a:p>
        </p:txBody>
      </p:sp>
      <p:sp>
        <p:nvSpPr>
          <p:cNvPr id="3" name="Content Placeholder 2">
            <a:extLst>
              <a:ext uri="{FF2B5EF4-FFF2-40B4-BE49-F238E27FC236}">
                <a16:creationId xmlns:a16="http://schemas.microsoft.com/office/drawing/2014/main" id="{3522DA61-1758-1633-3C7E-B1C6C7930D70}"/>
              </a:ext>
            </a:extLst>
          </p:cNvPr>
          <p:cNvSpPr>
            <a:spLocks noGrp="1"/>
          </p:cNvSpPr>
          <p:nvPr>
            <p:ph idx="1"/>
          </p:nvPr>
        </p:nvSpPr>
        <p:spPr>
          <a:xfrm>
            <a:off x="1066799" y="2254827"/>
            <a:ext cx="8348133" cy="3922136"/>
          </a:xfrm>
        </p:spPr>
        <p:txBody>
          <a:bodyPr>
            <a:normAutofit/>
          </a:bodyPr>
          <a:lstStyle/>
          <a:p>
            <a:r>
              <a:rPr lang="en-US" dirty="0"/>
              <a:t>The lawsuits range in quality and level of effort expended by plaintiff firms. </a:t>
            </a:r>
          </a:p>
          <a:p>
            <a:r>
              <a:rPr lang="en-US" dirty="0"/>
              <a:t>However, there’s two clear aspects which draw the attention of plaintiff firms:</a:t>
            </a:r>
          </a:p>
          <a:p>
            <a:pPr lvl="1"/>
            <a:r>
              <a:rPr lang="en-US" dirty="0"/>
              <a:t>Accessibility Overlays</a:t>
            </a:r>
          </a:p>
          <a:p>
            <a:pPr lvl="1"/>
            <a:r>
              <a:rPr lang="en-US" dirty="0"/>
              <a:t>Automated Scans</a:t>
            </a:r>
          </a:p>
          <a:p>
            <a:endParaRPr lang="en-US" dirty="0"/>
          </a:p>
        </p:txBody>
      </p:sp>
    </p:spTree>
    <p:extLst>
      <p:ext uri="{BB962C8B-B14F-4D97-AF65-F5344CB8AC3E}">
        <p14:creationId xmlns:p14="http://schemas.microsoft.com/office/powerpoint/2010/main" val="3495084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654A-1794-A382-9BB3-86EAA8750860}"/>
              </a:ext>
            </a:extLst>
          </p:cNvPr>
          <p:cNvSpPr>
            <a:spLocks noGrp="1"/>
          </p:cNvSpPr>
          <p:nvPr>
            <p:ph type="title"/>
          </p:nvPr>
        </p:nvSpPr>
        <p:spPr>
          <a:xfrm>
            <a:off x="1066800" y="365126"/>
            <a:ext cx="10058400" cy="1175807"/>
          </a:xfrm>
        </p:spPr>
        <p:txBody>
          <a:bodyPr/>
          <a:lstStyle/>
          <a:p>
            <a:r>
              <a:rPr lang="en-US" dirty="0"/>
              <a:t>Accessibility Overlays</a:t>
            </a:r>
          </a:p>
        </p:txBody>
      </p:sp>
      <p:sp>
        <p:nvSpPr>
          <p:cNvPr id="3" name="Content Placeholder 2">
            <a:extLst>
              <a:ext uri="{FF2B5EF4-FFF2-40B4-BE49-F238E27FC236}">
                <a16:creationId xmlns:a16="http://schemas.microsoft.com/office/drawing/2014/main" id="{3522DA61-1758-1633-3C7E-B1C6C7930D70}"/>
              </a:ext>
            </a:extLst>
          </p:cNvPr>
          <p:cNvSpPr>
            <a:spLocks noGrp="1"/>
          </p:cNvSpPr>
          <p:nvPr>
            <p:ph idx="1"/>
          </p:nvPr>
        </p:nvSpPr>
        <p:spPr>
          <a:xfrm>
            <a:off x="1066799" y="2254827"/>
            <a:ext cx="8348133" cy="3922136"/>
          </a:xfrm>
        </p:spPr>
        <p:txBody>
          <a:bodyPr>
            <a:normAutofit/>
          </a:bodyPr>
          <a:lstStyle/>
          <a:p>
            <a:r>
              <a:rPr lang="en-US" dirty="0"/>
              <a:t>These widgets recreate browser-based or assistive technology features and some change HTML markup after the page loads </a:t>
            </a:r>
            <a:r>
              <a:rPr lang="en-US" i="1" dirty="0"/>
              <a:t>rather than</a:t>
            </a:r>
            <a:r>
              <a:rPr lang="en-US" dirty="0"/>
              <a:t> change the underlying source code.</a:t>
            </a:r>
          </a:p>
          <a:p>
            <a:r>
              <a:rPr lang="en-US" dirty="0"/>
              <a:t>20% of lawsuits against websites using widgets (predominantly </a:t>
            </a:r>
            <a:r>
              <a:rPr lang="en-US" dirty="0" err="1"/>
              <a:t>Accessibe</a:t>
            </a:r>
            <a:r>
              <a:rPr lang="en-US" dirty="0"/>
              <a:t>).</a:t>
            </a:r>
          </a:p>
          <a:p>
            <a:r>
              <a:rPr lang="en-US" dirty="0"/>
              <a:t>449 suits in 2023 and over 500 already in 2024.</a:t>
            </a:r>
          </a:p>
          <a:p>
            <a:endParaRPr lang="en-US" dirty="0"/>
          </a:p>
        </p:txBody>
      </p:sp>
    </p:spTree>
    <p:extLst>
      <p:ext uri="{BB962C8B-B14F-4D97-AF65-F5344CB8AC3E}">
        <p14:creationId xmlns:p14="http://schemas.microsoft.com/office/powerpoint/2010/main" val="1688181404"/>
      </p:ext>
    </p:extLst>
  </p:cSld>
  <p:clrMapOvr>
    <a:masterClrMapping/>
  </p:clrMapOvr>
</p:sld>
</file>

<file path=ppt/theme/theme1.xml><?xml version="1.0" encoding="utf-8"?>
<a:theme xmlns:a="http://schemas.openxmlformats.org/drawingml/2006/main" name="Office Theme">
  <a:themeElements>
    <a:clrScheme name="TPG Colors">
      <a:dk1>
        <a:srgbClr val="1C75BC"/>
      </a:dk1>
      <a:lt1>
        <a:srgbClr val="FFFFFF"/>
      </a:lt1>
      <a:dk2>
        <a:srgbClr val="666666"/>
      </a:dk2>
      <a:lt2>
        <a:srgbClr val="FCB316"/>
      </a:lt2>
      <a:accent1>
        <a:srgbClr val="DFDFDF"/>
      </a:accent1>
      <a:accent2>
        <a:srgbClr val="DA1640"/>
      </a:accent2>
      <a:accent3>
        <a:srgbClr val="20B74A"/>
      </a:accent3>
      <a:accent4>
        <a:srgbClr val="46BFCE"/>
      </a:accent4>
      <a:accent5>
        <a:srgbClr val="8F2653"/>
      </a:accent5>
      <a:accent6>
        <a:srgbClr val="148790"/>
      </a:accent6>
      <a:hlink>
        <a:srgbClr val="1C75BC"/>
      </a:hlink>
      <a:folHlink>
        <a:srgbClr val="6239B4"/>
      </a:folHlink>
    </a:clrScheme>
    <a:fontScheme name="TPG Font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mtClean="0">
            <a:solidFill>
              <a:schemeClr val="bg1"/>
            </a:solidFill>
          </a:defRPr>
        </a:defPPr>
      </a:lstStyle>
    </a:txDef>
  </a:objectDefaults>
  <a:extraClrSchemeLst/>
  <a:extLst>
    <a:ext uri="{05A4C25C-085E-4340-85A3-A5531E510DB2}">
      <thm15:themeFamily xmlns:thm15="http://schemas.microsoft.com/office/thememl/2012/main" name="Real New template TPGi (002)  -  Read-Only" id="{3A9E05F6-C963-4FDF-A049-A7878B522062}" vid="{E839ECBB-1FC0-4F1E-B943-1FB4B6E53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2074</Words>
  <Application>Microsoft Office PowerPoint</Application>
  <PresentationFormat>Widescreen</PresentationFormat>
  <Paragraphs>243</Paragraphs>
  <Slides>44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HGGothicE</vt:lpstr>
      <vt:lpstr>Arial</vt:lpstr>
      <vt:lpstr>Calibri</vt:lpstr>
      <vt:lpstr>Courier New</vt:lpstr>
      <vt:lpstr>Open Sans</vt:lpstr>
      <vt:lpstr>Roboto Slab</vt:lpstr>
      <vt:lpstr>Wingdings</vt:lpstr>
      <vt:lpstr>Office Theme</vt:lpstr>
      <vt:lpstr>How to Deter and Win Web Accessibility Lawsuits</vt:lpstr>
      <vt:lpstr>State of Web Accessibility Litigation</vt:lpstr>
      <vt:lpstr>Most Lawsuits Based in Florida, New York, and California</vt:lpstr>
      <vt:lpstr>Fewer Drive-By Web Accessibility Lawsuits?</vt:lpstr>
      <vt:lpstr>Saul Goodman</vt:lpstr>
      <vt:lpstr>Industry Breakdown</vt:lpstr>
      <vt:lpstr>Fewer than 10% of these suits ever reach a jury</vt:lpstr>
      <vt:lpstr>Lawsuit Origins</vt:lpstr>
      <vt:lpstr>Accessibility Overlays</vt:lpstr>
      <vt:lpstr>Signals Sent By An Accessibility Overlay</vt:lpstr>
      <vt:lpstr>Most Importantly, Overlays May Not Improve User Experience</vt:lpstr>
      <vt:lpstr>Businesses Rebel Against Overlays</vt:lpstr>
      <vt:lpstr>Automated Scans Are The Most Common Trigger for a Drive-By Lawsuit</vt:lpstr>
      <vt:lpstr>Automated Scans Are Improperly Used By Plaintiff Firms</vt:lpstr>
      <vt:lpstr>Evaluating Automated Scan Results</vt:lpstr>
      <vt:lpstr>Accessibility Standard - WCAG</vt:lpstr>
      <vt:lpstr>WCAG Conformance Level</vt:lpstr>
      <vt:lpstr>WCAG Conformance Level (cont.)</vt:lpstr>
      <vt:lpstr>WCAG Level AA is the Established Legal Remedy</vt:lpstr>
      <vt:lpstr>Run Your Automated Scans </vt:lpstr>
      <vt:lpstr>Comparing ARC and Axe-core</vt:lpstr>
      <vt:lpstr>How ARC and Most Vendors Reports Scan Results</vt:lpstr>
      <vt:lpstr>A note on Google Lighthouse</vt:lpstr>
      <vt:lpstr>Automated Scan Best Practices</vt:lpstr>
      <vt:lpstr>Run a scan whenever, wherever</vt:lpstr>
      <vt:lpstr>Advantage of Chrome extensions</vt:lpstr>
      <vt:lpstr>Most Common Automated Errors Cited In Lawsuits</vt:lpstr>
      <vt:lpstr>Source for the Most Common Assertions #1</vt:lpstr>
      <vt:lpstr>Issue: Product image-based links with product title text link</vt:lpstr>
      <vt:lpstr>Solution: Make the product image and product title text into a single link</vt:lpstr>
      <vt:lpstr>Source for the Most Common Assertions #2</vt:lpstr>
      <vt:lpstr>Source for the Most Common Assertions #3</vt:lpstr>
      <vt:lpstr>Steps to Overcome ARIA-based issues</vt:lpstr>
      <vt:lpstr>PDFs Can Be a Target</vt:lpstr>
      <vt:lpstr>Color Contrast In Context of Lawsuits</vt:lpstr>
      <vt:lpstr>Evaluate Automated Scan Results</vt:lpstr>
      <vt:lpstr>Quality of a Complaint</vt:lpstr>
      <vt:lpstr>Does Having a Phone Number Protect You?</vt:lpstr>
      <vt:lpstr>Accessibility Statement</vt:lpstr>
      <vt:lpstr>Accessibility Statement (cont.)</vt:lpstr>
      <vt:lpstr>Some Don’t Settle!</vt:lpstr>
      <vt:lpstr>What to Ask For If You Must Settle?</vt:lpstr>
      <vt:lpstr>TPGi Plan In One Year</vt:lpstr>
      <vt:lpstr>Let’s Make It Accessible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JAWS Screen Reader Compatibility</dc:title>
  <dc:creator/>
  <cp:lastModifiedBy/>
  <cp:revision>1</cp:revision>
  <dcterms:created xsi:type="dcterms:W3CDTF">2022-03-12T02:52:14Z</dcterms:created>
  <dcterms:modified xsi:type="dcterms:W3CDTF">2024-10-08T16:09:41Z</dcterms:modified>
</cp:coreProperties>
</file>