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1" r:id="rId4"/>
    <p:sldId id="258" r:id="rId5"/>
    <p:sldId id="374" r:id="rId6"/>
    <p:sldId id="377" r:id="rId7"/>
    <p:sldId id="376" r:id="rId8"/>
    <p:sldId id="281" r:id="rId9"/>
    <p:sldId id="285" r:id="rId10"/>
    <p:sldId id="365" r:id="rId11"/>
    <p:sldId id="259" r:id="rId12"/>
    <p:sldId id="371" r:id="rId13"/>
    <p:sldId id="262" r:id="rId14"/>
    <p:sldId id="288" r:id="rId15"/>
    <p:sldId id="368" r:id="rId16"/>
    <p:sldId id="369" r:id="rId17"/>
    <p:sldId id="287" r:id="rId18"/>
    <p:sldId id="372" r:id="rId19"/>
    <p:sldId id="370" r:id="rId20"/>
    <p:sldId id="375" r:id="rId21"/>
    <p:sldId id="378" r:id="rId22"/>
    <p:sldId id="379" r:id="rId23"/>
    <p:sldId id="380" r:id="rId24"/>
    <p:sldId id="263" r:id="rId25"/>
    <p:sldId id="294" r:id="rId26"/>
    <p:sldId id="384" r:id="rId27"/>
    <p:sldId id="381" r:id="rId28"/>
    <p:sldId id="382" r:id="rId29"/>
    <p:sldId id="383" r:id="rId30"/>
    <p:sldId id="36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h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B5B"/>
    <a:srgbClr val="3877BB"/>
    <a:srgbClr val="000000"/>
    <a:srgbClr val="FE663B"/>
    <a:srgbClr val="EB4D00"/>
    <a:srgbClr val="D4E6F4"/>
    <a:srgbClr val="F9B317"/>
    <a:srgbClr val="941100"/>
    <a:srgbClr val="31A2F1"/>
    <a:srgbClr val="623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21BD0-79B0-48AA-9928-DADDE3BDFDAA}" v="4" dt="2023-12-12T16:37:58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77" autoAdjust="0"/>
    <p:restoredTop sz="94694" autoAdjust="0"/>
  </p:normalViewPr>
  <p:slideViewPr>
    <p:cSldViewPr snapToGrid="0">
      <p:cViewPr varScale="1">
        <p:scale>
          <a:sx n="54" d="100"/>
          <a:sy n="54" d="100"/>
        </p:scale>
        <p:origin x="64" y="1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146D3-C2CA-114D-AFBB-6BE6BD3840A4}"/>
              </a:ext>
            </a:extLst>
          </p:cNvPr>
          <p:cNvSpPr/>
          <p:nvPr userDrawn="1"/>
        </p:nvSpPr>
        <p:spPr>
          <a:xfrm>
            <a:off x="0" y="0"/>
            <a:ext cx="8621486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A7D4F1-6B69-3343-9061-E645B995C5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782" y="344634"/>
            <a:ext cx="6168732" cy="616873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B6DD8C9-F29A-994C-BABD-DD7A451571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98B39284-94E1-D84A-B46B-C1AF674ED0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41" y="566744"/>
            <a:ext cx="4368392" cy="269643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2814">
            <a:off x="4143010" y="4135827"/>
            <a:ext cx="2633779" cy="31680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59399" y="1529251"/>
            <a:ext cx="4289434" cy="922361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636993">
            <a:off x="-827136" y="788610"/>
            <a:ext cx="5724870" cy="71439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[Insert Avatar Picture]</a:t>
            </a:r>
          </a:p>
        </p:txBody>
      </p:sp>
    </p:spTree>
    <p:extLst>
      <p:ext uri="{BB962C8B-B14F-4D97-AF65-F5344CB8AC3E}">
        <p14:creationId xmlns:p14="http://schemas.microsoft.com/office/powerpoint/2010/main" val="37072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0426" y="881498"/>
            <a:ext cx="4489404" cy="464147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6" name="Rectangular Callout 5"/>
          <p:cNvSpPr/>
          <p:nvPr userDrawn="1"/>
        </p:nvSpPr>
        <p:spPr>
          <a:xfrm>
            <a:off x="1757620" y="881498"/>
            <a:ext cx="4294710" cy="2675141"/>
          </a:xfrm>
          <a:prstGeom prst="wedgeRectCallout">
            <a:avLst>
              <a:gd name="adj1" fmla="val 64042"/>
              <a:gd name="adj2" fmla="val 32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Hi!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47104" y="5522976"/>
            <a:ext cx="5644896" cy="107289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20426" y="5522976"/>
            <a:ext cx="5286230" cy="95916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24407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 rot="10800000">
            <a:off x="-20317" y="-21"/>
            <a:ext cx="12212317" cy="5493997"/>
            <a:chOff x="-20317" y="-21"/>
            <a:chExt cx="12744735" cy="5493997"/>
          </a:xfrm>
        </p:grpSpPr>
        <p:sp>
          <p:nvSpPr>
            <p:cNvPr id="4" name="Rectangle 3"/>
            <p:cNvSpPr/>
            <p:nvPr/>
          </p:nvSpPr>
          <p:spPr>
            <a:xfrm rot="10800000">
              <a:off x="-2031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0800000">
              <a:off x="821741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0800000">
              <a:off x="1678686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2520744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3377589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0800000">
              <a:off x="421964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5076491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0800000">
              <a:off x="5918549" y="-1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0800000">
              <a:off x="6775494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7617552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8474397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9316455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0800000">
              <a:off x="10158411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11015256" y="-16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11857314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54" y="3253181"/>
            <a:ext cx="3374136" cy="373166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5493971"/>
            <a:ext cx="12192000" cy="1490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96674" y="320990"/>
            <a:ext cx="3228311" cy="293219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353568" y="5655168"/>
            <a:ext cx="11521439" cy="959168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 | [Title}</a:t>
            </a:r>
          </a:p>
        </p:txBody>
      </p:sp>
    </p:spTree>
    <p:extLst>
      <p:ext uri="{BB962C8B-B14F-4D97-AF65-F5344CB8AC3E}">
        <p14:creationId xmlns:p14="http://schemas.microsoft.com/office/powerpoint/2010/main" val="173028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1" y="1167419"/>
            <a:ext cx="5138465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999" y="5105436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730513"/>
            <a:ext cx="5806656" cy="83677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999" y="5541541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445F694-BA73-DA4F-9DF6-1B3752057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1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rgbClr val="D4E6F4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87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6105509" cy="1582207"/>
          </a:xfrm>
        </p:spPr>
        <p:txBody>
          <a:bodyPr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6980663" y="0"/>
            <a:ext cx="52113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641600"/>
            <a:ext cx="6105718" cy="368299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10000"/>
                  </a:schemeClr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3238" y="2231771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10A84F99-6D55-1344-B834-4B696D345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F90B608-39F4-8C4A-ADEF-6FA5EF554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9023" y="-1632857"/>
            <a:ext cx="5454581" cy="1014548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4B5255-FF06-BD4C-8536-329CCB1425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2" y="846671"/>
            <a:ext cx="3911557" cy="150691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55BD21D7-1402-AF4B-9292-02DECEE52F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DAF7C43-BA20-B74E-AA45-F531909B6B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5" name="Graphic 14" descr="User outline">
            <a:extLst>
              <a:ext uri="{FF2B5EF4-FFF2-40B4-BE49-F238E27FC236}">
                <a16:creationId xmlns:a16="http://schemas.microsoft.com/office/drawing/2014/main" id="{BFC95C72-7D55-5646-AAF4-42396D24A0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98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507D84-A691-5743-BDA3-2A405961D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06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3877BB"/>
              </a:buClr>
              <a:defRPr/>
            </a:lvl1pPr>
            <a:lvl2pPr>
              <a:buClr>
                <a:srgbClr val="3877BB"/>
              </a:buClr>
              <a:defRPr/>
            </a:lvl2pPr>
            <a:lvl3pPr>
              <a:buClr>
                <a:srgbClr val="3877BB"/>
              </a:buClr>
              <a:defRPr/>
            </a:lvl3pPr>
            <a:lvl4pPr>
              <a:buClr>
                <a:srgbClr val="3877BB"/>
              </a:buClr>
              <a:defRPr/>
            </a:lvl4pPr>
            <a:lvl5pPr>
              <a:buClr>
                <a:srgbClr val="3877BB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FBA41FFF-7DFC-094C-96A5-36C884F2F375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F4D2313D-445B-1749-9332-140F28D8FA48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CB8FB9-1DFE-DF48-B927-892C67DA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799" y="2254827"/>
            <a:ext cx="8131791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8468F-6640-2043-896C-0F489B894DE6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02147-2B19-F846-8342-4AB09A07BE24}"/>
              </a:ext>
            </a:extLst>
          </p:cNvPr>
          <p:cNvSpPr/>
          <p:nvPr userDrawn="1"/>
        </p:nvSpPr>
        <p:spPr>
          <a:xfrm>
            <a:off x="0" y="0"/>
            <a:ext cx="12191999" cy="1912139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E6F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339787-6830-C548-B652-89566B645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8364"/>
            <a:ext cx="9783170" cy="14330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</p:spTree>
    <p:extLst>
      <p:ext uri="{BB962C8B-B14F-4D97-AF65-F5344CB8AC3E}">
        <p14:creationId xmlns:p14="http://schemas.microsoft.com/office/powerpoint/2010/main" val="3015609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3877B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387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4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44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89990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69307" y="2254827"/>
            <a:ext cx="4955894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DB861A-AA5E-454A-A41D-D4824C884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8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/>
              <a:t>&lt;code examples&gt;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5E4F7E-9D5C-0647-AE44-C114E20D4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4102100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622300"/>
            <a:ext cx="5168900" cy="6235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DC8AF6E-0E05-D04A-B789-036B46D4B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1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E4C5EC-1910-DC4A-A86C-CB0041005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60440" y="1297858"/>
            <a:ext cx="6248317" cy="392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8B93AC-58B8-A243-B950-62C4AAB1EE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9DE154A-C79F-0F47-91E0-C4490C2FE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83517-6F39-774D-930D-AFDD4891821C}"/>
              </a:ext>
            </a:extLst>
          </p:cNvPr>
          <p:cNvSpPr/>
          <p:nvPr userDrawn="1"/>
        </p:nvSpPr>
        <p:spPr>
          <a:xfrm rot="20785132">
            <a:off x="7296447" y="-1107483"/>
            <a:ext cx="5959043" cy="88201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8E1A8D-8B79-6646-A108-3735C332D570}"/>
              </a:ext>
            </a:extLst>
          </p:cNvPr>
          <p:cNvSpPr/>
          <p:nvPr userDrawn="1"/>
        </p:nvSpPr>
        <p:spPr>
          <a:xfrm rot="20785132">
            <a:off x="7374430" y="-452585"/>
            <a:ext cx="381222" cy="8820185"/>
          </a:xfrm>
          <a:prstGeom prst="rect">
            <a:avLst/>
          </a:prstGeom>
          <a:solidFill>
            <a:srgbClr val="1A3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6DB18-06AA-0541-90F5-5EEBDE0F82AE}"/>
              </a:ext>
            </a:extLst>
          </p:cNvPr>
          <p:cNvSpPr/>
          <p:nvPr userDrawn="1"/>
        </p:nvSpPr>
        <p:spPr>
          <a:xfrm rot="5400000" flipH="1">
            <a:off x="9218991" y="-3235706"/>
            <a:ext cx="182648" cy="6207652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4ABFB-C94B-8045-9556-45C4E7D1038F}"/>
              </a:ext>
            </a:extLst>
          </p:cNvPr>
          <p:cNvSpPr/>
          <p:nvPr userDrawn="1"/>
        </p:nvSpPr>
        <p:spPr>
          <a:xfrm rot="5400000" flipH="1">
            <a:off x="10053382" y="4717989"/>
            <a:ext cx="182648" cy="4538873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66351C-7F29-3C40-ABDA-9C808235A295}"/>
              </a:ext>
            </a:extLst>
          </p:cNvPr>
          <p:cNvSpPr/>
          <p:nvPr userDrawn="1"/>
        </p:nvSpPr>
        <p:spPr>
          <a:xfrm flipH="1">
            <a:off x="12252486" y="-40552"/>
            <a:ext cx="161656" cy="6936651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4D7C28C-CA19-8449-8852-7FF0B7A46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C992668E-CFC3-D744-BBA3-1B3FCA29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25" name="Graphic 24" descr="User outline">
            <a:extLst>
              <a:ext uri="{FF2B5EF4-FFF2-40B4-BE49-F238E27FC236}">
                <a16:creationId xmlns:a16="http://schemas.microsoft.com/office/drawing/2014/main" id="{91A24D51-61CC-F542-810A-6A75C4C5D5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63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91B888-F47E-0947-8A3D-082607618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91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F2D4436-44AE-3143-AC2B-11CA662B4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49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002" y="262989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6" y="1494960"/>
            <a:ext cx="2220278" cy="457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90" y="1494959"/>
            <a:ext cx="2220278" cy="457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1494958"/>
            <a:ext cx="2220278" cy="4570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62642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85473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7408304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3B0ADFC-3D37-784D-B8C8-785BAA79AC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9900" y="1830783"/>
            <a:ext cx="3683000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0" y="1666600"/>
            <a:ext cx="7573300" cy="43698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F8ABB40-865E-6D49-BA81-834ADEBCC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32295" y="1894952"/>
            <a:ext cx="4044969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6814" y="0"/>
            <a:ext cx="9950450" cy="1085492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456" y="1283368"/>
            <a:ext cx="9399451" cy="54235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DA3DA9-D2A9-D643-9D42-89F6D55D75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79" y="1568796"/>
            <a:ext cx="8693954" cy="5016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1D42EDF-A695-0948-9D50-066248D12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78" y="1578768"/>
            <a:ext cx="8892044" cy="5130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0533F9-A4C1-AF4D-971C-116D4F51B5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section detail]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86E8904-F15F-B945-BDC2-D21920DF9E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[Icon Placeholder]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66044CB-2B1D-5B47-B8AC-67E61A8C4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3877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16F1F9C0-9FF4-1C42-B1AF-8B998DD8A1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0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9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[Icon Placeholder]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3700046"/>
            <a:ext cx="12192000" cy="152400"/>
          </a:xfrm>
          <a:prstGeom prst="rect">
            <a:avLst/>
          </a:prstGeom>
          <a:solidFill>
            <a:srgbClr val="FE66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C64A0CB-E75E-714A-BC58-3F69C0356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[Screenshot / large picture]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1EC6F63-E3D5-9140-9893-1635237DE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49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[Screenshot / large picture]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B3BB582-98F5-C94D-801A-E7A0735DC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21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DEC458-5D80-4297-BD94-8220861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11" y="2999873"/>
            <a:ext cx="4732422" cy="31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lang="en-US" dirty="0"/>
            </a:lvl1pPr>
            <a:lvl2pPr marL="822960" indent="-457200">
              <a:spcBef>
                <a:spcPts val="0"/>
              </a:spcBef>
              <a:buClr>
                <a:schemeClr val="tx1"/>
              </a:buClr>
              <a:buFont typeface="+mj-lt"/>
              <a:buAutoNum type="alphaUcPeriod"/>
              <a:defRPr lang="en-US" dirty="0"/>
            </a:lvl2pPr>
            <a:lvl3pPr marL="118872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3pPr>
            <a:lvl4pPr marL="155448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4pPr>
            <a:lvl5pPr marL="192024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5F7C2E0-25BB-2B4C-949F-6FBCA3E36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3877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081D44-91E6-A045-861F-0348210A6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3" y="399324"/>
            <a:ext cx="2260229" cy="87074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CD563B8-9D34-DE4B-9511-868DB976E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79E38193-CC8D-6847-AC32-38019B61AC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6" name="Graphic 15" descr="User outline">
            <a:extLst>
              <a:ext uri="{FF2B5EF4-FFF2-40B4-BE49-F238E27FC236}">
                <a16:creationId xmlns:a16="http://schemas.microsoft.com/office/drawing/2014/main" id="{26026E31-AB6E-8340-8261-80152C9491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6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8611" y="469528"/>
            <a:ext cx="5267461" cy="604019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457200" rtlCol="0" anchor="ctr"/>
          <a:lstStyle/>
          <a:p>
            <a:endParaRPr lang="en-US" sz="2400">
              <a:solidFill>
                <a:schemeClr val="bg1"/>
              </a:solidFill>
              <a:ea typeface="Roboto Slab" charset="0"/>
              <a:cs typeface="Roboto Sla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14" y="4426217"/>
            <a:ext cx="3391550" cy="375091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29728" y="1414272"/>
            <a:ext cx="2926080" cy="30119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498336" y="14813"/>
            <a:ext cx="5388864" cy="959168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0"/>
          </p:nvPr>
        </p:nvSpPr>
        <p:spPr>
          <a:xfrm>
            <a:off x="780288" y="694944"/>
            <a:ext cx="4925568" cy="56296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57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283566" y="-528034"/>
            <a:ext cx="4029565" cy="6383841"/>
            <a:chOff x="7852246" y="-8205"/>
            <a:chExt cx="4029565" cy="6383841"/>
          </a:xfrm>
        </p:grpSpPr>
        <p:sp>
          <p:nvSpPr>
            <p:cNvPr id="3" name="Rounded Rectangle 2"/>
            <p:cNvSpPr/>
            <p:nvPr/>
          </p:nvSpPr>
          <p:spPr>
            <a:xfrm>
              <a:off x="8732614" y="1487176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8933505" y="0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10566669" y="1478971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767560" y="-8205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7852246" y="1550388"/>
              <a:ext cx="4029565" cy="4825248"/>
              <a:chOff x="8182988" y="1595007"/>
              <a:chExt cx="3376612" cy="404336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82988" y="1595007"/>
                <a:ext cx="3376612" cy="4043362"/>
              </a:xfrm>
              <a:prstGeom prst="rect">
                <a:avLst/>
              </a:prstGeom>
              <a:solidFill>
                <a:schemeClr val="accent1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349770" y="1762558"/>
                <a:ext cx="3043237" cy="3700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516364" y="1930109"/>
                <a:ext cx="2705194" cy="3375749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88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6212454" cy="132556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[First Name] [Last Name]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621287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81409" y="1430461"/>
            <a:ext cx="3228311" cy="4028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[Insert Avatar Picture]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to edit Master title style]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5" r:id="rId2"/>
    <p:sldLayoutId id="2147483740" r:id="rId3"/>
    <p:sldLayoutId id="2147483741" r:id="rId4"/>
    <p:sldLayoutId id="2147483746" r:id="rId5"/>
    <p:sldLayoutId id="2147483727" r:id="rId6"/>
    <p:sldLayoutId id="2147483724" r:id="rId7"/>
    <p:sldLayoutId id="2147483732" r:id="rId8"/>
    <p:sldLayoutId id="2147483712" r:id="rId9"/>
    <p:sldLayoutId id="2147483729" r:id="rId10"/>
    <p:sldLayoutId id="2147483730" r:id="rId11"/>
    <p:sldLayoutId id="2147483731" r:id="rId12"/>
    <p:sldLayoutId id="2147483721" r:id="rId13"/>
    <p:sldLayoutId id="2147483681" r:id="rId14"/>
    <p:sldLayoutId id="2147483723" r:id="rId15"/>
    <p:sldLayoutId id="2147483714" r:id="rId16"/>
    <p:sldLayoutId id="2147483713" r:id="rId17"/>
    <p:sldLayoutId id="2147483742" r:id="rId18"/>
    <p:sldLayoutId id="2147483719" r:id="rId19"/>
    <p:sldLayoutId id="2147483650" r:id="rId20"/>
    <p:sldLayoutId id="2147483679" r:id="rId21"/>
    <p:sldLayoutId id="2147483747" r:id="rId22"/>
    <p:sldLayoutId id="2147483743" r:id="rId23"/>
    <p:sldLayoutId id="2147483744" r:id="rId24"/>
    <p:sldLayoutId id="2147483666" r:id="rId25"/>
    <p:sldLayoutId id="2147483662" r:id="rId26"/>
    <p:sldLayoutId id="2147483651" r:id="rId27"/>
    <p:sldLayoutId id="2147483692" r:id="rId28"/>
    <p:sldLayoutId id="2147483706" r:id="rId29"/>
    <p:sldLayoutId id="2147483653" r:id="rId30"/>
    <p:sldLayoutId id="2147483674" r:id="rId31"/>
    <p:sldLayoutId id="2147483684" r:id="rId32"/>
    <p:sldLayoutId id="2147483685" r:id="rId33"/>
    <p:sldLayoutId id="2147483688" r:id="rId34"/>
    <p:sldLayoutId id="2147483689" r:id="rId35"/>
    <p:sldLayoutId id="2147483686" r:id="rId36"/>
    <p:sldLayoutId id="2147483696" r:id="rId37"/>
    <p:sldLayoutId id="2147483702" r:id="rId38"/>
    <p:sldLayoutId id="2147483655" r:id="rId39"/>
    <p:sldLayoutId id="2147483718" r:id="rId40"/>
    <p:sldLayoutId id="2147483658" r:id="rId41"/>
    <p:sldLayoutId id="2147483659" r:id="rId42"/>
    <p:sldLayoutId id="2147483736" r:id="rId43"/>
    <p:sldLayoutId id="2147483739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gi.com/#form" TargetMode="External"/><Relationship Id="rId2" Type="http://schemas.openxmlformats.org/officeDocument/2006/relationships/hyperlink" Target="mailto:ida@tpgi.com" TargetMode="Externa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12FF-1386-6809-6046-46BFBBCF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Prepare for Accessibility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5112E-4C51-0E96-54FE-C3A7D4DC4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Aaron Farber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D70B5-CD3F-0DF1-EAD7-EA92984F1F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Platform Consultant</a:t>
            </a:r>
          </a:p>
        </p:txBody>
      </p:sp>
    </p:spTree>
    <p:extLst>
      <p:ext uri="{BB962C8B-B14F-4D97-AF65-F5344CB8AC3E}">
        <p14:creationId xmlns:p14="http://schemas.microsoft.com/office/powerpoint/2010/main" val="189665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Capture </a:t>
            </a:r>
            <a:r>
              <a:rPr lang="en-US" i="1" dirty="0"/>
              <a:t>Test by Rule </a:t>
            </a:r>
            <a:r>
              <a:rPr lang="en-US" dirty="0"/>
              <a:t>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69770"/>
            <a:ext cx="8472618" cy="3922136"/>
          </a:xfrm>
        </p:spPr>
        <p:txBody>
          <a:bodyPr>
            <a:normAutofit/>
          </a:bodyPr>
          <a:lstStyle/>
          <a:p>
            <a:r>
              <a:rPr lang="en-US" dirty="0"/>
              <a:t>Easier to apply individual, guided tests than test interfaces against the entire guideline.</a:t>
            </a:r>
          </a:p>
          <a:p>
            <a:r>
              <a:rPr lang="en-US" dirty="0"/>
              <a:t>Enables testers with minimal accessibility experience to reliably carry out full-scale WCAG audits. Reduces nuance.</a:t>
            </a:r>
          </a:p>
          <a:p>
            <a:r>
              <a:rPr lang="en-US" dirty="0"/>
              <a:t>The largest companies, with significant internal accessibility programs, audit using this approach.</a:t>
            </a:r>
          </a:p>
        </p:txBody>
      </p:sp>
    </p:spTree>
    <p:extLst>
      <p:ext uri="{BB962C8B-B14F-4D97-AF65-F5344CB8AC3E}">
        <p14:creationId xmlns:p14="http://schemas.microsoft.com/office/powerpoint/2010/main" val="29416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Related Accessibility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7" y="2003944"/>
            <a:ext cx="7170448" cy="3922136"/>
          </a:xfrm>
        </p:spPr>
        <p:txBody>
          <a:bodyPr>
            <a:normAutofit/>
          </a:bodyPr>
          <a:lstStyle/>
          <a:p>
            <a:r>
              <a:rPr lang="en-US" dirty="0"/>
              <a:t>Group the guidelines by topic</a:t>
            </a:r>
          </a:p>
          <a:p>
            <a:r>
              <a:rPr lang="en-US" dirty="0"/>
              <a:t>Allows testing to be divided among team members and their skillsets</a:t>
            </a:r>
          </a:p>
          <a:p>
            <a:r>
              <a:rPr lang="en-US" dirty="0"/>
              <a:t>Delegate accessibility to more individuals</a:t>
            </a:r>
          </a:p>
          <a:p>
            <a:r>
              <a:rPr lang="en-US" dirty="0"/>
              <a:t>Empowers team to start accessibility testing on their own</a:t>
            </a:r>
          </a:p>
        </p:txBody>
      </p:sp>
    </p:spTree>
    <p:extLst>
      <p:ext uri="{BB962C8B-B14F-4D97-AF65-F5344CB8AC3E}">
        <p14:creationId xmlns:p14="http://schemas.microsoft.com/office/powerpoint/2010/main" val="267085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Groups of Related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7" y="2003944"/>
            <a:ext cx="9416142" cy="3922136"/>
          </a:xfrm>
        </p:spPr>
        <p:txBody>
          <a:bodyPr>
            <a:normAutofit/>
          </a:bodyPr>
          <a:lstStyle/>
          <a:p>
            <a:r>
              <a:rPr lang="en-US" dirty="0"/>
              <a:t>Keyboard and Focus</a:t>
            </a:r>
          </a:p>
          <a:p>
            <a:r>
              <a:rPr lang="en-US" dirty="0"/>
              <a:t>Color Contrast and Use of Color</a:t>
            </a:r>
          </a:p>
          <a:p>
            <a:r>
              <a:rPr lang="en-US" dirty="0"/>
              <a:t>Images and Graphical Elements</a:t>
            </a:r>
          </a:p>
          <a:p>
            <a:r>
              <a:rPr lang="en-US" dirty="0"/>
              <a:t>Page Structure and Navigation</a:t>
            </a:r>
          </a:p>
          <a:p>
            <a:r>
              <a:rPr lang="en-US" dirty="0"/>
              <a:t>Interactive Elements and ARIA</a:t>
            </a:r>
          </a:p>
          <a:p>
            <a:r>
              <a:rPr lang="en-US" dirty="0"/>
              <a:t>Responsive Design</a:t>
            </a:r>
          </a:p>
        </p:txBody>
      </p:sp>
    </p:spTree>
    <p:extLst>
      <p:ext uri="{BB962C8B-B14F-4D97-AF65-F5344CB8AC3E}">
        <p14:creationId xmlns:p14="http://schemas.microsoft.com/office/powerpoint/2010/main" val="124178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Keyboard and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654" y="2069475"/>
            <a:ext cx="10058400" cy="39221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1.4.13 Content On Hover or Focus</a:t>
            </a:r>
          </a:p>
          <a:p>
            <a:r>
              <a:rPr lang="en-US" dirty="0"/>
              <a:t>2.1.1 Keyboard</a:t>
            </a:r>
          </a:p>
          <a:p>
            <a:r>
              <a:rPr lang="en-US" dirty="0"/>
              <a:t>2.1.2 No Keyboard Trap</a:t>
            </a:r>
          </a:p>
          <a:p>
            <a:r>
              <a:rPr lang="en-US" dirty="0"/>
              <a:t>2.1.4 Character Key Shortcuts</a:t>
            </a:r>
          </a:p>
          <a:p>
            <a:r>
              <a:rPr lang="en-US" dirty="0"/>
              <a:t>2.4.1 Bypass Blocks </a:t>
            </a:r>
          </a:p>
          <a:p>
            <a:r>
              <a:rPr lang="en-US" dirty="0"/>
              <a:t>2.4.3 Focus Order</a:t>
            </a:r>
          </a:p>
          <a:p>
            <a:r>
              <a:rPr lang="en-US" dirty="0"/>
              <a:t>2.4.7 Focus Visible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62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Contrast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2340"/>
            <a:ext cx="10058400" cy="3922136"/>
          </a:xfrm>
        </p:spPr>
        <p:txBody>
          <a:bodyPr>
            <a:normAutofit/>
          </a:bodyPr>
          <a:lstStyle/>
          <a:p>
            <a:r>
              <a:rPr lang="en-US" dirty="0"/>
              <a:t>1.3.3 Sensory Characteristics</a:t>
            </a:r>
          </a:p>
          <a:p>
            <a:r>
              <a:rPr lang="en-US" dirty="0"/>
              <a:t>1.4.1 Use of Color</a:t>
            </a:r>
          </a:p>
          <a:p>
            <a:r>
              <a:rPr lang="en-US" dirty="0"/>
              <a:t>1.4.3 Contrast (Minimum)</a:t>
            </a:r>
          </a:p>
          <a:p>
            <a:r>
              <a:rPr lang="en-US" dirty="0"/>
              <a:t>1.4.11 Non-text Contrast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5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and Graphical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1.1.1 Non-text Content</a:t>
            </a:r>
          </a:p>
          <a:p>
            <a:r>
              <a:rPr lang="en-US" dirty="0"/>
              <a:t>1.4.5 Images of Text</a:t>
            </a:r>
          </a:p>
          <a:p>
            <a:r>
              <a:rPr lang="en-US" dirty="0"/>
              <a:t>1.2.1 Audio-only and Video-only</a:t>
            </a:r>
          </a:p>
          <a:p>
            <a:r>
              <a:rPr lang="en-US" dirty="0"/>
              <a:t>1.2.2 Captions</a:t>
            </a:r>
          </a:p>
          <a:p>
            <a:r>
              <a:rPr lang="en-US" dirty="0"/>
              <a:t>1.2.4 Captions (Live)</a:t>
            </a:r>
          </a:p>
          <a:p>
            <a:r>
              <a:rPr lang="en-US" dirty="0"/>
              <a:t>1.2.5 Audio Description (Prerecorded)</a:t>
            </a:r>
          </a:p>
          <a:p>
            <a:r>
              <a:rPr lang="en-US" dirty="0"/>
              <a:t>2.2.2 Pause, Stop, Hide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71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Structure and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1.3.1 Info and Relationships</a:t>
            </a:r>
          </a:p>
          <a:p>
            <a:r>
              <a:rPr lang="en-US" dirty="0"/>
              <a:t>1.3.2 Meaningful Sequence</a:t>
            </a:r>
          </a:p>
          <a:p>
            <a:r>
              <a:rPr lang="en-US" dirty="0"/>
              <a:t>2.4.4 Link Purpose (In Context)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2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elements and ARIA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4.1.2 Name, Role, Value</a:t>
            </a:r>
          </a:p>
          <a:p>
            <a:r>
              <a:rPr lang="en-US" dirty="0"/>
              <a:t>4.1.3 Status Messages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6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Responsive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1.3.4 – Orientation</a:t>
            </a:r>
          </a:p>
          <a:p>
            <a:r>
              <a:rPr lang="en-US" dirty="0"/>
              <a:t>1.4.10 Reflow</a:t>
            </a:r>
          </a:p>
          <a:p>
            <a:r>
              <a:rPr lang="en-US" dirty="0"/>
              <a:t>1.4.4 Resize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7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ARC’s Grouping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E4EB98-9753-7E76-676D-6204B554F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55" y="2033669"/>
            <a:ext cx="1997677" cy="4072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53520A-C991-86CF-87D0-9747A87520BE}"/>
              </a:ext>
            </a:extLst>
          </p:cNvPr>
          <p:cNvSpPr txBox="1">
            <a:spLocks/>
          </p:cNvSpPr>
          <p:nvPr/>
        </p:nvSpPr>
        <p:spPr>
          <a:xfrm>
            <a:off x="3707029" y="2033669"/>
            <a:ext cx="3101544" cy="180301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ARC Capture divides WCAG Success Criteria even further - into 20 Topics</a:t>
            </a:r>
          </a:p>
        </p:txBody>
      </p:sp>
    </p:spTree>
    <p:extLst>
      <p:ext uri="{BB962C8B-B14F-4D97-AF65-F5344CB8AC3E}">
        <p14:creationId xmlns:p14="http://schemas.microsoft.com/office/powerpoint/2010/main" val="338758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57B8-2322-A59B-BCA5-E9D52DC5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7199F-B466-8AF6-64D0-32F27F3C4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  <a:p>
            <a:r>
              <a:rPr lang="en-US" dirty="0"/>
              <a:t>Accessibility Standard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Group Guidelines</a:t>
            </a:r>
          </a:p>
          <a:p>
            <a:r>
              <a:rPr lang="en-US" dirty="0"/>
              <a:t>Select a Representative Sample</a:t>
            </a:r>
          </a:p>
          <a:p>
            <a:r>
              <a:rPr lang="en-US" dirty="0"/>
              <a:t>Instructions for Testers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6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654A-1794-A382-9BB3-86EAA875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and/or automated testing?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DA61-1758-1633-3C7E-B1C6C7930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Clearly distinguish what can be tested via manual and automated means.</a:t>
            </a:r>
          </a:p>
          <a:p>
            <a:r>
              <a:rPr lang="en-US" dirty="0"/>
              <a:t>Automated testing enables teams to rapidly get an aerial understanding of accessibility for an application.</a:t>
            </a:r>
          </a:p>
        </p:txBody>
      </p:sp>
    </p:spTree>
    <p:extLst>
      <p:ext uri="{BB962C8B-B14F-4D97-AF65-F5344CB8AC3E}">
        <p14:creationId xmlns:p14="http://schemas.microsoft.com/office/powerpoint/2010/main" val="909325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654A-1794-A382-9BB3-86EAA875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Combine manual and automated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DA61-1758-1633-3C7E-B1C6C7930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546600" cy="3922136"/>
          </a:xfrm>
        </p:spPr>
        <p:txBody>
          <a:bodyPr>
            <a:normAutofit/>
          </a:bodyPr>
          <a:lstStyle/>
          <a:p>
            <a:r>
              <a:rPr lang="en-US" dirty="0"/>
              <a:t>ARC Capture separates each WCAG Success Criteria into a set of automated and manual rules.</a:t>
            </a:r>
          </a:p>
          <a:p>
            <a:r>
              <a:rPr lang="en-US" dirty="0"/>
              <a:t>Automated rules flag issues which can be hard to find during manual testing </a:t>
            </a:r>
            <a:r>
              <a:rPr lang="en-US" sz="2000" i="1" dirty="0"/>
              <a:t>e.g. a site using the access key attribute</a:t>
            </a:r>
            <a:endParaRPr lang="en-US" i="1" dirty="0"/>
          </a:p>
        </p:txBody>
      </p:sp>
      <p:pic>
        <p:nvPicPr>
          <p:cNvPr id="5" name="Picture 4" descr="arc capture screenshot shows automated and manual rules for testing keyboard. example of automated rule is access key detection">
            <a:extLst>
              <a:ext uri="{FF2B5EF4-FFF2-40B4-BE49-F238E27FC236}">
                <a16:creationId xmlns:a16="http://schemas.microsoft.com/office/drawing/2014/main" id="{594B0CC5-4A3B-2D48-EFFB-9A8D5D538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195" y="1888967"/>
            <a:ext cx="4029378" cy="40927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7391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654A-1794-A382-9BB3-86EAA875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run automated scans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DA61-1758-1633-3C7E-B1C6C7930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8695038" cy="3922136"/>
          </a:xfrm>
        </p:spPr>
        <p:txBody>
          <a:bodyPr>
            <a:normAutofit/>
          </a:bodyPr>
          <a:lstStyle/>
          <a:p>
            <a:r>
              <a:rPr lang="en-US" dirty="0"/>
              <a:t>ARC Capture scans whatever is open in your browser viewport, making it easy to scan pages which require authentication or at a specific point in a user journey.</a:t>
            </a:r>
          </a:p>
          <a:p>
            <a:r>
              <a:rPr lang="en-US" dirty="0"/>
              <a:t>Automated testing does have a level of noise. Manual testing/verification of automated results is necessary.</a:t>
            </a:r>
          </a:p>
        </p:txBody>
      </p:sp>
    </p:spTree>
    <p:extLst>
      <p:ext uri="{BB962C8B-B14F-4D97-AF65-F5344CB8AC3E}">
        <p14:creationId xmlns:p14="http://schemas.microsoft.com/office/powerpoint/2010/main" val="2676363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654A-1794-A382-9BB3-86EAA875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Curate the results from an initial scan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DA61-1758-1633-3C7E-B1C6C7930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098324" cy="3922136"/>
          </a:xfrm>
        </p:spPr>
        <p:txBody>
          <a:bodyPr>
            <a:normAutofit/>
          </a:bodyPr>
          <a:lstStyle/>
          <a:p>
            <a:r>
              <a:rPr lang="en-US" dirty="0"/>
              <a:t>Capture enables teams to dismiss automated findings which don’t violate WCAG or have an impact on user experience.</a:t>
            </a:r>
          </a:p>
        </p:txBody>
      </p:sp>
      <p:pic>
        <p:nvPicPr>
          <p:cNvPr id="6" name="Picture 5" descr="step 2 review the scan results - screenshot of arc capture displaying automated findings">
            <a:extLst>
              <a:ext uri="{FF2B5EF4-FFF2-40B4-BE49-F238E27FC236}">
                <a16:creationId xmlns:a16="http://schemas.microsoft.com/office/drawing/2014/main" id="{F868A4AB-5B6D-AE99-82D0-61314E66E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772" y="2377505"/>
            <a:ext cx="5862428" cy="25528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9579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testing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2113313"/>
            <a:ext cx="4328986" cy="3922136"/>
          </a:xfrm>
        </p:spPr>
        <p:txBody>
          <a:bodyPr/>
          <a:lstStyle/>
          <a:p>
            <a:r>
              <a:rPr lang="en-US" dirty="0"/>
              <a:t>Capture provides steps for manual testing which are focused on the tools and interface testers are </a:t>
            </a:r>
            <a:r>
              <a:rPr lang="en-US" i="1" dirty="0"/>
              <a:t>actually </a:t>
            </a:r>
            <a:r>
              <a:rPr lang="en-US" dirty="0"/>
              <a:t>using e.g. </a:t>
            </a:r>
            <a:r>
              <a:rPr lang="en-US" dirty="0" err="1"/>
              <a:t>DevTools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07686-8544-6EFD-6A08-EE9BA5E12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285" y="2217450"/>
            <a:ext cx="6036664" cy="24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81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test custom UI elements?</a:t>
            </a:r>
          </a:p>
        </p:txBody>
      </p:sp>
      <p:pic>
        <p:nvPicPr>
          <p:cNvPr id="5" name="Picture 4" descr="screenshot of arc capture rules for custom elements such as carousel combobox">
            <a:extLst>
              <a:ext uri="{FF2B5EF4-FFF2-40B4-BE49-F238E27FC236}">
                <a16:creationId xmlns:a16="http://schemas.microsoft.com/office/drawing/2014/main" id="{E7C5FF2D-E61A-1CCB-5566-718BD9A0C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100" y="2113313"/>
            <a:ext cx="4038600" cy="40342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1469C4-0D6A-9C3B-77B1-DC3E618A2BF7}"/>
              </a:ext>
            </a:extLst>
          </p:cNvPr>
          <p:cNvSpPr txBox="1">
            <a:spLocks/>
          </p:cNvSpPr>
          <p:nvPr/>
        </p:nvSpPr>
        <p:spPr>
          <a:xfrm>
            <a:off x="1219199" y="2113313"/>
            <a:ext cx="4328986" cy="392213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Capture provides testers with resources on the specific accessibility expectations for design patterns which go beyond what is available in native HTML.</a:t>
            </a:r>
          </a:p>
        </p:txBody>
      </p:sp>
    </p:spTree>
    <p:extLst>
      <p:ext uri="{BB962C8B-B14F-4D97-AF65-F5344CB8AC3E}">
        <p14:creationId xmlns:p14="http://schemas.microsoft.com/office/powerpoint/2010/main" val="2221885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templates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1469C4-0D6A-9C3B-77B1-DC3E618A2BF7}"/>
              </a:ext>
            </a:extLst>
          </p:cNvPr>
          <p:cNvSpPr txBox="1">
            <a:spLocks/>
          </p:cNvSpPr>
          <p:nvPr/>
        </p:nvSpPr>
        <p:spPr>
          <a:xfrm>
            <a:off x="1219199" y="2113313"/>
            <a:ext cx="4328986" cy="392213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Saves QA from having to reinvent the wheel.</a:t>
            </a:r>
          </a:p>
          <a:p>
            <a:r>
              <a:rPr lang="en-US" dirty="0"/>
              <a:t>Adds guardrails to manual audit findings.</a:t>
            </a:r>
          </a:p>
          <a:p>
            <a:r>
              <a:rPr lang="en-US" dirty="0"/>
              <a:t>Testers add/subtract from the template.</a:t>
            </a:r>
          </a:p>
        </p:txBody>
      </p:sp>
      <p:pic>
        <p:nvPicPr>
          <p:cNvPr id="4" name="Picture 3" descr="dropdown list for dialog issues">
            <a:extLst>
              <a:ext uri="{FF2B5EF4-FFF2-40B4-BE49-F238E27FC236}">
                <a16:creationId xmlns:a16="http://schemas.microsoft.com/office/drawing/2014/main" id="{A47EFCEE-DA43-5EA3-49D7-BCDF942CE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113314"/>
            <a:ext cx="5383398" cy="233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3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industry is about growth, mentorship!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1469C4-0D6A-9C3B-77B1-DC3E618A2BF7}"/>
              </a:ext>
            </a:extLst>
          </p:cNvPr>
          <p:cNvSpPr txBox="1">
            <a:spLocks/>
          </p:cNvSpPr>
          <p:nvPr/>
        </p:nvSpPr>
        <p:spPr>
          <a:xfrm>
            <a:off x="1219198" y="2113313"/>
            <a:ext cx="7426037" cy="392213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ARC Capture provides a built-in QA system, enabling senior accessibility engineers to review the work of junior members of the team.</a:t>
            </a:r>
          </a:p>
          <a:p>
            <a:r>
              <a:rPr lang="en-US" dirty="0"/>
              <a:t>Facilitates collaboration, and encourages junior members to clearly state which issues they have questions about.</a:t>
            </a:r>
          </a:p>
        </p:txBody>
      </p:sp>
      <p:pic>
        <p:nvPicPr>
          <p:cNvPr id="4" name="Picture 3" descr="ARC Capture shows a comment for findings">
            <a:extLst>
              <a:ext uri="{FF2B5EF4-FFF2-40B4-BE49-F238E27FC236}">
                <a16:creationId xmlns:a16="http://schemas.microsoft.com/office/drawing/2014/main" id="{21BCBB9D-484A-A488-9A23-05AF79132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54" y="4845132"/>
            <a:ext cx="10220210" cy="9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07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findings in different formats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1469C4-0D6A-9C3B-77B1-DC3E618A2BF7}"/>
              </a:ext>
            </a:extLst>
          </p:cNvPr>
          <p:cNvSpPr txBox="1">
            <a:spLocks/>
          </p:cNvSpPr>
          <p:nvPr/>
        </p:nvSpPr>
        <p:spPr>
          <a:xfrm>
            <a:off x="1219199" y="2113313"/>
            <a:ext cx="4368802" cy="3922136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Capture auto-generates:</a:t>
            </a:r>
          </a:p>
          <a:p>
            <a:pPr lvl="1"/>
            <a:r>
              <a:rPr lang="en-US" dirty="0"/>
              <a:t>Report: A comprehensive Word document</a:t>
            </a:r>
          </a:p>
          <a:p>
            <a:pPr lvl="1"/>
            <a:r>
              <a:rPr lang="en-US" dirty="0"/>
              <a:t>Workbook: A comprehensive spreadsheet ideal for importing into JIRA</a:t>
            </a:r>
          </a:p>
          <a:p>
            <a:pPr lvl="1"/>
            <a:r>
              <a:rPr lang="en-US" dirty="0"/>
              <a:t>Presentation: A high-level report for executives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C5F8CC-B829-2A1B-4FBF-37A5D8CBA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1" y="2113313"/>
            <a:ext cx="5998883" cy="17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34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HelpDesk</a:t>
            </a:r>
            <a:r>
              <a:rPr lang="en-US" dirty="0"/>
              <a:t> is a must for extended support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1469C4-0D6A-9C3B-77B1-DC3E618A2BF7}"/>
              </a:ext>
            </a:extLst>
          </p:cNvPr>
          <p:cNvSpPr txBox="1">
            <a:spLocks/>
          </p:cNvSpPr>
          <p:nvPr/>
        </p:nvSpPr>
        <p:spPr>
          <a:xfrm>
            <a:off x="1219198" y="2113312"/>
            <a:ext cx="5397501" cy="427478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ARC provides a </a:t>
            </a:r>
            <a:r>
              <a:rPr lang="en-US" dirty="0" err="1"/>
              <a:t>HelpDesk</a:t>
            </a:r>
            <a:r>
              <a:rPr lang="en-US" dirty="0"/>
              <a:t> for teams to get continued support on issues.</a:t>
            </a:r>
          </a:p>
          <a:p>
            <a:r>
              <a:rPr lang="en-US" dirty="0"/>
              <a:t>Helps accessibility programs track their work, and demonstrate their value, expertise.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DEEAF-1E47-BF46-0C59-EA1E6929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50" y="2113312"/>
            <a:ext cx="4182152" cy="29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654A-1794-A382-9BB3-86EAA875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Resource Center (ARC)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DA61-1758-1633-3C7E-B1C6C7930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Contains the tools and resources for every aspect of managing an accessibility program</a:t>
            </a:r>
          </a:p>
          <a:p>
            <a:r>
              <a:rPr lang="en-US" dirty="0"/>
              <a:t>Don’t focus on the product, focus on the vision</a:t>
            </a:r>
          </a:p>
          <a:p>
            <a:r>
              <a:rPr lang="en-US" dirty="0"/>
              <a:t>Let’s go!</a:t>
            </a:r>
          </a:p>
        </p:txBody>
      </p:sp>
    </p:spTree>
    <p:extLst>
      <p:ext uri="{BB962C8B-B14F-4D97-AF65-F5344CB8AC3E}">
        <p14:creationId xmlns:p14="http://schemas.microsoft.com/office/powerpoint/2010/main" val="2174701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9FED0F22-284E-5544-88EA-83D07841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Make It Accessible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F30D81-51E5-814D-92FC-2DDFD785A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5" y="2173184"/>
            <a:ext cx="4158684" cy="40037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Achieve your digital accessibility goals with TPGi. We can help you find the right solutions for your organization.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Contact us:</a:t>
            </a:r>
          </a:p>
          <a:p>
            <a:pPr marL="0" indent="0">
              <a:buNone/>
            </a:pPr>
            <a:r>
              <a:rPr lang="en-US" dirty="0"/>
              <a:t>+1 (877) 775-9474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info@tpgi.com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 a demo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 descr="A white outline of hands shaking">
            <a:extLst>
              <a:ext uri="{FF2B5EF4-FFF2-40B4-BE49-F238E27FC236}">
                <a16:creationId xmlns:a16="http://schemas.microsoft.com/office/drawing/2014/main" id="{A6DFA4B9-A9DC-719D-9AD9-CE2BF03DD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41" y="2173184"/>
            <a:ext cx="3589992" cy="354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3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654A-1794-A382-9BB3-86EAA875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DA61-1758-1633-3C7E-B1C6C7930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Provider: Plan, create, and manage accessibility reviews</a:t>
            </a:r>
          </a:p>
          <a:p>
            <a:r>
              <a:rPr lang="en-US" dirty="0"/>
              <a:t>Capture: Perform manual/automated accessibility reviews</a:t>
            </a:r>
          </a:p>
          <a:p>
            <a:r>
              <a:rPr lang="en-US" dirty="0"/>
              <a:t>Monitoring: Run automated scans between manual reviews</a:t>
            </a:r>
          </a:p>
        </p:txBody>
      </p:sp>
    </p:spTree>
    <p:extLst>
      <p:ext uri="{BB962C8B-B14F-4D97-AF65-F5344CB8AC3E}">
        <p14:creationId xmlns:p14="http://schemas.microsoft.com/office/powerpoint/2010/main" val="383992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654A-1794-A382-9BB3-86EAA875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presents a real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DA61-1758-1633-3C7E-B1C6C7930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Enterprise organizations must focus on increasing efficiency in manual accessibility testing and reducing barriers to entry.</a:t>
            </a:r>
          </a:p>
          <a:p>
            <a:r>
              <a:rPr lang="en-US" dirty="0"/>
              <a:t>Testing infrastructure grows over time and requires significant initial investment.</a:t>
            </a:r>
          </a:p>
          <a:p>
            <a:r>
              <a:rPr lang="en-US" dirty="0"/>
              <a:t>Accessibility programs MUST demonstrate their value to internal stakeholders.</a:t>
            </a:r>
          </a:p>
        </p:txBody>
      </p:sp>
    </p:spTree>
    <p:extLst>
      <p:ext uri="{BB962C8B-B14F-4D97-AF65-F5344CB8AC3E}">
        <p14:creationId xmlns:p14="http://schemas.microsoft.com/office/powerpoint/2010/main" val="415752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845837"/>
          </a:xfrm>
        </p:spPr>
        <p:txBody>
          <a:bodyPr/>
          <a:lstStyle/>
          <a:p>
            <a:r>
              <a:rPr lang="en-US" dirty="0"/>
              <a:t>WCAG presents a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80316"/>
            <a:ext cx="8991600" cy="4077933"/>
          </a:xfrm>
        </p:spPr>
        <p:txBody>
          <a:bodyPr>
            <a:normAutofit/>
          </a:bodyPr>
          <a:lstStyle/>
          <a:p>
            <a:r>
              <a:rPr lang="en-US" dirty="0"/>
              <a:t>WCAG Success Criteria have nuance and evolving interpretations.</a:t>
            </a:r>
          </a:p>
          <a:p>
            <a:r>
              <a:rPr lang="en-US" dirty="0"/>
              <a:t>WCAG is used in legal and governmental settings. It must be precise but that leads to significant use of jargon.</a:t>
            </a:r>
          </a:p>
          <a:p>
            <a:r>
              <a:rPr lang="en-US" dirty="0"/>
              <a:t>WCAG is not something someone sits down and reads end-to-end.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8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845837"/>
          </a:xfrm>
        </p:spPr>
        <p:txBody>
          <a:bodyPr/>
          <a:lstStyle/>
          <a:p>
            <a:r>
              <a:rPr lang="en-US" dirty="0"/>
              <a:t>Test using WCAG’s official docs?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80316"/>
            <a:ext cx="8991600" cy="9638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WCAG’s “Understanding Techniques” for 2.1.1 Keyboard is 5,000 words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wcag 2.1 understanding techniques for keyboard success criteria screenshot">
            <a:extLst>
              <a:ext uri="{FF2B5EF4-FFF2-40B4-BE49-F238E27FC236}">
                <a16:creationId xmlns:a16="http://schemas.microsoft.com/office/drawing/2014/main" id="{DF74D3A3-32D3-9F08-2625-895612899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44143"/>
            <a:ext cx="7747000" cy="34032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618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845837"/>
          </a:xfrm>
        </p:spPr>
        <p:txBody>
          <a:bodyPr/>
          <a:lstStyle/>
          <a:p>
            <a:r>
              <a:rPr lang="en-US" dirty="0"/>
              <a:t>Test by Rule Rather Than Guideline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80316"/>
            <a:ext cx="8991600" cy="9638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ARC Capture breaks down WCAG Success Criteria into smaller, easily repeatable manual tests.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2A3692-DA10-F0F4-D46E-FCCDA9A50D09}"/>
              </a:ext>
            </a:extLst>
          </p:cNvPr>
          <p:cNvSpPr txBox="1">
            <a:spLocks/>
          </p:cNvSpPr>
          <p:nvPr/>
        </p:nvSpPr>
        <p:spPr>
          <a:xfrm>
            <a:off x="1322912" y="2644143"/>
            <a:ext cx="2837935" cy="287068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2.1.1 Keyboard (Level A)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Equals </a:t>
            </a:r>
          </a:p>
          <a:p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2D1A2D0-7CFB-D615-361C-EA5FD8576791}"/>
              </a:ext>
            </a:extLst>
          </p:cNvPr>
          <p:cNvSpPr/>
          <p:nvPr/>
        </p:nvSpPr>
        <p:spPr>
          <a:xfrm rot="5400000">
            <a:off x="3833392" y="2780270"/>
            <a:ext cx="654909" cy="642552"/>
          </a:xfrm>
          <a:prstGeom prst="rightArrow">
            <a:avLst/>
          </a:prstGeom>
          <a:solidFill>
            <a:srgbClr val="FE6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8BC202-C2BD-62BF-9FCA-56E7E2B1B765}"/>
              </a:ext>
            </a:extLst>
          </p:cNvPr>
          <p:cNvSpPr txBox="1">
            <a:spLocks/>
          </p:cNvSpPr>
          <p:nvPr/>
        </p:nvSpPr>
        <p:spPr>
          <a:xfrm>
            <a:off x="5284573" y="2822811"/>
            <a:ext cx="3674076" cy="647142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77500" lnSpcReduction="20000"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sample of 2.1.1 manual tests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 descr="screenshot shows arc capture keyboard tests such as character key shortcuts and on focus, on input">
            <a:extLst>
              <a:ext uri="{FF2B5EF4-FFF2-40B4-BE49-F238E27FC236}">
                <a16:creationId xmlns:a16="http://schemas.microsoft.com/office/drawing/2014/main" id="{F7E5FCE9-DF71-6A25-02B4-2E622663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04" y="3509137"/>
            <a:ext cx="7664738" cy="29695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0328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by Guideline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69770"/>
            <a:ext cx="4582886" cy="39221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Alternatively, ARC provides manual testing procedures for every WCAG Success Criteria.</a:t>
            </a:r>
          </a:p>
          <a:p>
            <a:r>
              <a:rPr lang="en-US" dirty="0"/>
              <a:t>Easy to understand.</a:t>
            </a:r>
          </a:p>
          <a:p>
            <a:r>
              <a:rPr lang="en-US" dirty="0"/>
              <a:t>Helpful for custom elements which don’t fit neatly into established design patterns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CAG Tests (web) KB Module">
            <a:extLst>
              <a:ext uri="{FF2B5EF4-FFF2-40B4-BE49-F238E27FC236}">
                <a16:creationId xmlns:a16="http://schemas.microsoft.com/office/drawing/2014/main" id="{005E38B6-37B6-9153-7E23-95A56EF4A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70899"/>
            <a:ext cx="2960914" cy="41198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7589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 New template TPGi (002)  -  Read-Only" id="{3A9E05F6-C963-4FDF-A049-A7878B522062}" vid="{E839ECBB-1FC0-4F1E-B943-1FB4B6E53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899</Words>
  <Application>Microsoft Office PowerPoint</Application>
  <PresentationFormat>Widescreen</PresentationFormat>
  <Paragraphs>125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HGGothicE</vt:lpstr>
      <vt:lpstr>Arial</vt:lpstr>
      <vt:lpstr>Calibri</vt:lpstr>
      <vt:lpstr>Courier New</vt:lpstr>
      <vt:lpstr>Helvetica</vt:lpstr>
      <vt:lpstr>Open Sans</vt:lpstr>
      <vt:lpstr>Wingdings</vt:lpstr>
      <vt:lpstr>Office Theme</vt:lpstr>
      <vt:lpstr>How to Prepare for Accessibility Testing</vt:lpstr>
      <vt:lpstr>Agenda</vt:lpstr>
      <vt:lpstr>Accessibility Resource Center (ARC)</vt:lpstr>
      <vt:lpstr>ARC</vt:lpstr>
      <vt:lpstr>Time presents a real challenge</vt:lpstr>
      <vt:lpstr>WCAG presents a challenge</vt:lpstr>
      <vt:lpstr>Test using WCAG’s official docs?</vt:lpstr>
      <vt:lpstr>Test by Rule Rather Than Guideline</vt:lpstr>
      <vt:lpstr>Test by Guideline</vt:lpstr>
      <vt:lpstr>ARC Capture Test by Rule approach </vt:lpstr>
      <vt:lpstr>Group Related Accessibility Guidelines</vt:lpstr>
      <vt:lpstr>Core Groups of Related Guidelines</vt:lpstr>
      <vt:lpstr>Keyboard and Focus</vt:lpstr>
      <vt:lpstr>Color Contrast</vt:lpstr>
      <vt:lpstr>Images and Graphical Elements</vt:lpstr>
      <vt:lpstr>Page Structure and Navigation</vt:lpstr>
      <vt:lpstr>Interactive elements and ARIA</vt:lpstr>
      <vt:lpstr>Responsive Design</vt:lpstr>
      <vt:lpstr>ARC’s Grouping</vt:lpstr>
      <vt:lpstr>Manual and/or automated testing?</vt:lpstr>
      <vt:lpstr>Combine manual and automated testing</vt:lpstr>
      <vt:lpstr>First run automated scans</vt:lpstr>
      <vt:lpstr>Curate the results from an initial scan</vt:lpstr>
      <vt:lpstr>Manual testing procedures</vt:lpstr>
      <vt:lpstr>How to test custom UI elements?</vt:lpstr>
      <vt:lpstr>Solution templates</vt:lpstr>
      <vt:lpstr>Technology industry is about growth, mentorship!</vt:lpstr>
      <vt:lpstr>Provide findings in different formats</vt:lpstr>
      <vt:lpstr>HelpDesk is a must for extended support</vt:lpstr>
      <vt:lpstr>Let’s Make It Accessible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JAWS Screen Reader Compatibility</dc:title>
  <dc:creator/>
  <cp:lastModifiedBy/>
  <cp:revision>1</cp:revision>
  <dcterms:created xsi:type="dcterms:W3CDTF">2022-03-12T02:52:14Z</dcterms:created>
  <dcterms:modified xsi:type="dcterms:W3CDTF">2023-12-12T16:52:16Z</dcterms:modified>
</cp:coreProperties>
</file>