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61" r:id="rId4"/>
    <p:sldId id="258" r:id="rId5"/>
    <p:sldId id="260" r:id="rId6"/>
    <p:sldId id="282" r:id="rId7"/>
    <p:sldId id="283" r:id="rId8"/>
    <p:sldId id="284" r:id="rId9"/>
    <p:sldId id="364" r:id="rId10"/>
    <p:sldId id="281" r:id="rId11"/>
    <p:sldId id="285" r:id="rId12"/>
    <p:sldId id="365" r:id="rId13"/>
    <p:sldId id="366" r:id="rId14"/>
    <p:sldId id="367" r:id="rId15"/>
    <p:sldId id="259" r:id="rId16"/>
    <p:sldId id="371" r:id="rId17"/>
    <p:sldId id="262" r:id="rId18"/>
    <p:sldId id="288" r:id="rId19"/>
    <p:sldId id="368" r:id="rId20"/>
    <p:sldId id="369" r:id="rId21"/>
    <p:sldId id="287" r:id="rId22"/>
    <p:sldId id="372" r:id="rId23"/>
    <p:sldId id="370" r:id="rId24"/>
    <p:sldId id="263" r:id="rId25"/>
    <p:sldId id="294" r:id="rId26"/>
    <p:sldId id="264" r:id="rId27"/>
    <p:sldId id="291" r:id="rId28"/>
    <p:sldId id="265" r:id="rId29"/>
    <p:sldId id="293" r:id="rId30"/>
    <p:sldId id="292" r:id="rId31"/>
    <p:sldId id="295" r:id="rId32"/>
    <p:sldId id="296" r:id="rId33"/>
    <p:sldId id="373" r:id="rId34"/>
    <p:sldId id="36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hor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B5B"/>
    <a:srgbClr val="3877BB"/>
    <a:srgbClr val="000000"/>
    <a:srgbClr val="FE663B"/>
    <a:srgbClr val="EB4D00"/>
    <a:srgbClr val="D4E6F4"/>
    <a:srgbClr val="F9B317"/>
    <a:srgbClr val="941100"/>
    <a:srgbClr val="31A2F1"/>
    <a:srgbClr val="623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EABA57-0A90-4C86-A954-1DA30552944E}" v="20" dt="2023-11-09T03:23:12.0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77" autoAdjust="0"/>
    <p:restoredTop sz="94694" autoAdjust="0"/>
  </p:normalViewPr>
  <p:slideViewPr>
    <p:cSldViewPr snapToGrid="0">
      <p:cViewPr varScale="1">
        <p:scale>
          <a:sx n="57" d="100"/>
          <a:sy n="57" d="100"/>
        </p:scale>
        <p:origin x="44" y="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488D9-06FB-6543-BBFF-1738237CD9EF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55CA1-8AB9-7F4B-8B56-30FA76A04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9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B146D3-C2CA-114D-AFBB-6BE6BD3840A4}"/>
              </a:ext>
            </a:extLst>
          </p:cNvPr>
          <p:cNvSpPr/>
          <p:nvPr userDrawn="1"/>
        </p:nvSpPr>
        <p:spPr>
          <a:xfrm>
            <a:off x="0" y="0"/>
            <a:ext cx="8621486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710E25-E809-7243-9D58-76156D7B1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5883" y="4618041"/>
            <a:ext cx="3840460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669678ED-4BE6-5B40-B90A-F1DCBF910A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5881" y="5132643"/>
            <a:ext cx="3840461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A7D4F1-6B69-3343-9061-E645B995C5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4782" y="344634"/>
            <a:ext cx="6168732" cy="616873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B6DD8C9-F29A-994C-BABD-DD7A451571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0" y="719402"/>
            <a:ext cx="2257268" cy="874229"/>
          </a:xfrm>
          <a:prstGeom prst="rect">
            <a:avLst/>
          </a:prstGeom>
        </p:spPr>
      </p:pic>
      <p:pic>
        <p:nvPicPr>
          <p:cNvPr id="12" name="Graphic 11" descr="User outline">
            <a:extLst>
              <a:ext uri="{FF2B5EF4-FFF2-40B4-BE49-F238E27FC236}">
                <a16:creationId xmlns:a16="http://schemas.microsoft.com/office/drawing/2014/main" id="{98B39284-94E1-D84A-B46B-C1AF674ED0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1483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-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441" y="566744"/>
            <a:ext cx="4368392" cy="269643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2814">
            <a:off x="4143010" y="4135827"/>
            <a:ext cx="2633779" cy="316809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159399" y="1529251"/>
            <a:ext cx="4289434" cy="922361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[Name]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1636993">
            <a:off x="-827136" y="788610"/>
            <a:ext cx="5724870" cy="71439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[Insert Avatar Picture]</a:t>
            </a:r>
          </a:p>
        </p:txBody>
      </p:sp>
    </p:spTree>
    <p:extLst>
      <p:ext uri="{BB962C8B-B14F-4D97-AF65-F5344CB8AC3E}">
        <p14:creationId xmlns:p14="http://schemas.microsoft.com/office/powerpoint/2010/main" val="37072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-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20426" y="881498"/>
            <a:ext cx="4489404" cy="464147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[Insert Avatar Picture]</a:t>
            </a:r>
          </a:p>
        </p:txBody>
      </p:sp>
      <p:sp>
        <p:nvSpPr>
          <p:cNvPr id="6" name="Rectangular Callout 5"/>
          <p:cNvSpPr/>
          <p:nvPr userDrawn="1"/>
        </p:nvSpPr>
        <p:spPr>
          <a:xfrm>
            <a:off x="1757620" y="881498"/>
            <a:ext cx="4294710" cy="2675141"/>
          </a:xfrm>
          <a:prstGeom prst="wedgeRectCallout">
            <a:avLst>
              <a:gd name="adj1" fmla="val 64042"/>
              <a:gd name="adj2" fmla="val 326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Hi!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547104" y="5522976"/>
            <a:ext cx="5644896" cy="107289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20426" y="5522976"/>
            <a:ext cx="5286230" cy="95916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244079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 rot="10800000">
            <a:off x="-20317" y="-21"/>
            <a:ext cx="12212317" cy="5493997"/>
            <a:chOff x="-20317" y="-21"/>
            <a:chExt cx="12744735" cy="5493997"/>
          </a:xfrm>
        </p:grpSpPr>
        <p:sp>
          <p:nvSpPr>
            <p:cNvPr id="4" name="Rectangle 3"/>
            <p:cNvSpPr/>
            <p:nvPr/>
          </p:nvSpPr>
          <p:spPr>
            <a:xfrm rot="10800000">
              <a:off x="-20317" y="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0800000">
              <a:off x="821741" y="-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0800000">
              <a:off x="1678686" y="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0800000">
              <a:off x="2520744" y="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0800000">
              <a:off x="3377589" y="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0800000">
              <a:off x="4219647" y="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0800000">
              <a:off x="5076491" y="-1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0800000">
              <a:off x="5918549" y="-1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0800000">
              <a:off x="6775494" y="-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0800000">
              <a:off x="7617552" y="-1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0800000">
              <a:off x="8474397" y="-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0800000">
              <a:off x="9316455" y="-1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0800000">
              <a:off x="10158411" y="-21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0800000">
              <a:off x="11015256" y="-16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0800000">
              <a:off x="11857314" y="-21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54" y="3253181"/>
            <a:ext cx="3374136" cy="373166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5493971"/>
            <a:ext cx="12192000" cy="1490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96674" y="320990"/>
            <a:ext cx="3228311" cy="293219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[Insert Avatar Picture]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353568" y="5655168"/>
            <a:ext cx="11521439" cy="959168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[Name] | [Title}</a:t>
            </a:r>
          </a:p>
        </p:txBody>
      </p:sp>
    </p:spTree>
    <p:extLst>
      <p:ext uri="{BB962C8B-B14F-4D97-AF65-F5344CB8AC3E}">
        <p14:creationId xmlns:p14="http://schemas.microsoft.com/office/powerpoint/2010/main" val="1730285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1" y="1167419"/>
            <a:ext cx="5138465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0999" y="5105436"/>
            <a:ext cx="3345656" cy="369459"/>
          </a:xfrm>
        </p:spPr>
        <p:txBody>
          <a:bodyPr>
            <a:normAutofit/>
          </a:bodyPr>
          <a:lstStyle>
            <a:lvl1pPr marL="0" indent="0" algn="r">
              <a:buNone/>
              <a:defRPr sz="15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-1" y="4730513"/>
            <a:ext cx="5806656" cy="83677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60999" y="5541541"/>
            <a:ext cx="3345656" cy="4222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A445F694-BA73-DA4F-9DF6-1B37520575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FE8917-ED19-0B41-911F-AF0EA731E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41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rgbClr val="D4E6F4"/>
                </a:solidFill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FE8917-ED19-0B41-911F-AF0EA731E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87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6105509" cy="1582207"/>
          </a:xfrm>
        </p:spPr>
        <p:txBody>
          <a:bodyPr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6980663" y="0"/>
            <a:ext cx="52113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641600"/>
            <a:ext cx="6105718" cy="368299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10000"/>
                  </a:schemeClr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03238" y="2231771"/>
            <a:ext cx="3764221" cy="0"/>
          </a:xfrm>
          <a:prstGeom prst="line">
            <a:avLst/>
          </a:prstGeom>
          <a:ln w="4445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10A84F99-6D55-1344-B834-4B696D345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F90B608-39F4-8C4A-ADEF-6FA5EF5542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9023" y="-1632857"/>
            <a:ext cx="5454581" cy="1014548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14B5255-FF06-BD4C-8536-329CCB1425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4342" y="846671"/>
            <a:ext cx="3911557" cy="150691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55BD21D7-1402-AF4B-9292-02DECEE52F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5883" y="4618041"/>
            <a:ext cx="3840460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DAF7C43-BA20-B74E-AA45-F531909B6B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5881" y="5132643"/>
            <a:ext cx="3840461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15" name="Graphic 14" descr="User outline">
            <a:extLst>
              <a:ext uri="{FF2B5EF4-FFF2-40B4-BE49-F238E27FC236}">
                <a16:creationId xmlns:a16="http://schemas.microsoft.com/office/drawing/2014/main" id="{BFC95C72-7D55-5646-AAF4-42396D24A0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483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98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B4D00"/>
              </a:buClr>
              <a:defRPr/>
            </a:lvl1pPr>
            <a:lvl2pPr>
              <a:buClr>
                <a:srgbClr val="EB4D00"/>
              </a:buClr>
              <a:defRPr/>
            </a:lvl2pPr>
            <a:lvl3pPr>
              <a:buClr>
                <a:srgbClr val="EB4D00"/>
              </a:buClr>
              <a:defRPr/>
            </a:lvl3pPr>
            <a:lvl4pPr>
              <a:buClr>
                <a:srgbClr val="EB4D00"/>
              </a:buClr>
              <a:defRPr/>
            </a:lvl4pPr>
            <a:lvl5pPr>
              <a:buClr>
                <a:srgbClr val="EB4D0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3507D84-A691-5743-BDA3-2A405961D2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06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3877BB"/>
              </a:buClr>
              <a:defRPr/>
            </a:lvl1pPr>
            <a:lvl2pPr>
              <a:buClr>
                <a:srgbClr val="3877BB"/>
              </a:buClr>
              <a:defRPr/>
            </a:lvl2pPr>
            <a:lvl3pPr>
              <a:buClr>
                <a:srgbClr val="3877BB"/>
              </a:buClr>
              <a:defRPr/>
            </a:lvl3pPr>
            <a:lvl4pPr>
              <a:buClr>
                <a:srgbClr val="3877BB"/>
              </a:buClr>
              <a:defRPr/>
            </a:lvl4pPr>
            <a:lvl5pPr>
              <a:buClr>
                <a:srgbClr val="3877BB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EB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gonal Stripe 13">
            <a:extLst>
              <a:ext uri="{FF2B5EF4-FFF2-40B4-BE49-F238E27FC236}">
                <a16:creationId xmlns:a16="http://schemas.microsoft.com/office/drawing/2014/main" id="{FBA41FFF-7DFC-094C-96A5-36C884F2F375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1" name="Diagonal Stripe 10">
            <a:extLst>
              <a:ext uri="{FF2B5EF4-FFF2-40B4-BE49-F238E27FC236}">
                <a16:creationId xmlns:a16="http://schemas.microsoft.com/office/drawing/2014/main" id="{F4D2313D-445B-1749-9332-140F28D8FA48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FCB8FB9-1DFE-DF48-B927-892C67DADE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799" y="2254827"/>
            <a:ext cx="8131791" cy="3922136"/>
          </a:xfrm>
        </p:spPr>
        <p:txBody>
          <a:bodyPr numCol="1"/>
          <a:lstStyle>
            <a:lvl1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78468F-6640-2043-896C-0F489B894DE6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EB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002147-2B19-F846-8342-4AB09A07BE24}"/>
              </a:ext>
            </a:extLst>
          </p:cNvPr>
          <p:cNvSpPr/>
          <p:nvPr userDrawn="1"/>
        </p:nvSpPr>
        <p:spPr>
          <a:xfrm>
            <a:off x="0" y="0"/>
            <a:ext cx="12191999" cy="1912139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4E6F4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0339787-6830-C548-B652-89566B645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218364"/>
            <a:ext cx="9783170" cy="143301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</p:spTree>
    <p:extLst>
      <p:ext uri="{BB962C8B-B14F-4D97-AF65-F5344CB8AC3E}">
        <p14:creationId xmlns:p14="http://schemas.microsoft.com/office/powerpoint/2010/main" val="3015609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3877B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EB4D00"/>
              </a:buClr>
              <a:defRPr/>
            </a:lvl1pPr>
            <a:lvl2pPr>
              <a:buClr>
                <a:srgbClr val="EB4D00"/>
              </a:buClr>
              <a:defRPr/>
            </a:lvl2pPr>
            <a:lvl3pPr>
              <a:buClr>
                <a:srgbClr val="EB4D00"/>
              </a:buClr>
              <a:defRPr/>
            </a:lvl3pPr>
            <a:lvl4pPr>
              <a:buClr>
                <a:srgbClr val="EB4D00"/>
              </a:buClr>
              <a:defRPr/>
            </a:lvl4pPr>
            <a:lvl5pPr>
              <a:buClr>
                <a:srgbClr val="EB4D00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387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46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1pPr>
            <a:lvl2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2pPr>
            <a:lvl3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3pPr>
            <a:lvl4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4pPr>
            <a:lvl5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44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4789990" cy="3922136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169307" y="2254827"/>
            <a:ext cx="4955894" cy="3922136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EDB861A-AA5E-454A-A41D-D4824C8847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84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36576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73152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09728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146304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en-US"/>
              <a:t>&lt;code examples&gt;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EFD1BD-01CC-4A4A-B6E4-2A6AA57D2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25E4F7E-9D5C-0647-AE44-C114E20D4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68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4102100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3600" y="622300"/>
            <a:ext cx="5168900" cy="6235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[Picture]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DC8AF6E-0E05-D04A-B789-036B46D4B7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51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5E4C5EC-1910-DC4A-A86C-CB00410056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560440" y="1297858"/>
            <a:ext cx="6248317" cy="3923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18B93AC-58B8-A243-B950-62C4AAB1EE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9DE154A-C79F-0F47-91E0-C4490C2FE6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0" y="719402"/>
            <a:ext cx="2257268" cy="8742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483517-6F39-774D-930D-AFDD4891821C}"/>
              </a:ext>
            </a:extLst>
          </p:cNvPr>
          <p:cNvSpPr/>
          <p:nvPr userDrawn="1"/>
        </p:nvSpPr>
        <p:spPr>
          <a:xfrm rot="20785132">
            <a:off x="7296447" y="-1107483"/>
            <a:ext cx="5959043" cy="882018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8E1A8D-8B79-6646-A108-3735C332D570}"/>
              </a:ext>
            </a:extLst>
          </p:cNvPr>
          <p:cNvSpPr/>
          <p:nvPr userDrawn="1"/>
        </p:nvSpPr>
        <p:spPr>
          <a:xfrm rot="20785132">
            <a:off x="7374430" y="-452585"/>
            <a:ext cx="381222" cy="8820185"/>
          </a:xfrm>
          <a:prstGeom prst="rect">
            <a:avLst/>
          </a:prstGeom>
          <a:solidFill>
            <a:srgbClr val="1A3B5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26DB18-06AA-0541-90F5-5EEBDE0F82AE}"/>
              </a:ext>
            </a:extLst>
          </p:cNvPr>
          <p:cNvSpPr/>
          <p:nvPr userDrawn="1"/>
        </p:nvSpPr>
        <p:spPr>
          <a:xfrm rot="5400000" flipH="1">
            <a:off x="9218991" y="-3235706"/>
            <a:ext cx="182648" cy="6207652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94ABFB-C94B-8045-9556-45C4E7D1038F}"/>
              </a:ext>
            </a:extLst>
          </p:cNvPr>
          <p:cNvSpPr/>
          <p:nvPr userDrawn="1"/>
        </p:nvSpPr>
        <p:spPr>
          <a:xfrm rot="5400000" flipH="1">
            <a:off x="10053382" y="4717989"/>
            <a:ext cx="182648" cy="4538873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66351C-7F29-3C40-ABDA-9C808235A295}"/>
              </a:ext>
            </a:extLst>
          </p:cNvPr>
          <p:cNvSpPr/>
          <p:nvPr userDrawn="1"/>
        </p:nvSpPr>
        <p:spPr>
          <a:xfrm flipH="1">
            <a:off x="12252486" y="-40552"/>
            <a:ext cx="161656" cy="6936651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4D7C28C-CA19-8449-8852-7FF0B7A46A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5883" y="4618041"/>
            <a:ext cx="3840460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C992668E-CFC3-D744-BBA3-1B3FCA29AC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5881" y="5132643"/>
            <a:ext cx="3840461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25" name="Graphic 24" descr="User outline">
            <a:extLst>
              <a:ext uri="{FF2B5EF4-FFF2-40B4-BE49-F238E27FC236}">
                <a16:creationId xmlns:a16="http://schemas.microsoft.com/office/drawing/2014/main" id="{91A24D51-61CC-F542-810A-6A75C4C5D5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483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632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Rep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3699667"/>
            <a:ext cx="9950450" cy="2574133"/>
          </a:xfrm>
        </p:spPr>
        <p:txBody>
          <a:bodyPr numCol="3" spcCol="914400">
            <a:normAutofit/>
          </a:bodyPr>
          <a:lstStyle>
            <a:lvl1pPr marL="0" indent="0">
              <a:buNone/>
              <a:defRPr sz="120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991B888-F47E-0947-8A3D-082607618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91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79500" y="3699667"/>
            <a:ext cx="9950450" cy="25741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F2D4436-44AE-3143-AC2B-11CA662B48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49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002" y="262989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16" y="1494960"/>
            <a:ext cx="2220278" cy="4570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590" y="1494959"/>
            <a:ext cx="2220278" cy="4570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42" y="1494958"/>
            <a:ext cx="2220278" cy="45701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62642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4585473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/>
          </p:nvPr>
        </p:nvSpPr>
        <p:spPr>
          <a:xfrm>
            <a:off x="7408304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3B0ADFC-3D37-784D-B8C8-785BAA79AC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9900" y="1830783"/>
            <a:ext cx="3683000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80" y="1666600"/>
            <a:ext cx="7573300" cy="436987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F8ABB40-865E-6D49-BA81-834ADEBCC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732295" y="1894952"/>
            <a:ext cx="4044969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6814" y="0"/>
            <a:ext cx="9950450" cy="1085492"/>
          </a:xfrm>
        </p:spPr>
        <p:txBody>
          <a:bodyPr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456" y="1283368"/>
            <a:ext cx="9399451" cy="542357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BDA3DA9-D2A9-D643-9D42-89F6D55D75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79" y="1568796"/>
            <a:ext cx="8693954" cy="50165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1D42EDF-A695-0948-9D50-066248D12A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78" y="1578768"/>
            <a:ext cx="8892044" cy="51308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0533F9-A4C1-AF4D-971C-116D4F51B5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section detail]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86E8904-F15F-B945-BDC2-D21920DF9E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F90654AD-21AB-B644-BFB5-6FD1BEF360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[Icon Placeholder]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66044CB-2B1D-5B47-B8AC-67E61A8C4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5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760AB4-C667-0C4A-8F50-1DF0C3F6F6D4}"/>
              </a:ext>
            </a:extLst>
          </p:cNvPr>
          <p:cNvSpPr/>
          <p:nvPr userDrawn="1"/>
        </p:nvSpPr>
        <p:spPr>
          <a:xfrm>
            <a:off x="-66261" y="3946568"/>
            <a:ext cx="12324522" cy="3103562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1672684"/>
            <a:ext cx="5381050" cy="1964748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3877B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710E25-E809-7243-9D58-76156D7B1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4285" y="4618041"/>
            <a:ext cx="3942057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669678ED-4BE6-5B40-B90A-F1DCBF910A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4285" y="5132643"/>
            <a:ext cx="3942057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76E8658-0FAF-774C-87A9-7AA4E9DD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5393" y="1198279"/>
            <a:ext cx="7061204" cy="7061204"/>
          </a:xfrm>
          <a:prstGeom prst="rect">
            <a:avLst/>
          </a:prstGeom>
        </p:spPr>
      </p:pic>
      <p:pic>
        <p:nvPicPr>
          <p:cNvPr id="12" name="Graphic 11" descr="User outline">
            <a:extLst>
              <a:ext uri="{FF2B5EF4-FFF2-40B4-BE49-F238E27FC236}">
                <a16:creationId xmlns:a16="http://schemas.microsoft.com/office/drawing/2014/main" id="{16F1F9C0-9FF4-1C42-B1AF-8B998DD8A1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885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00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89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[Icon Placeholder]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3700046"/>
            <a:ext cx="12192000" cy="152400"/>
          </a:xfrm>
          <a:prstGeom prst="rect">
            <a:avLst/>
          </a:prstGeom>
          <a:solidFill>
            <a:srgbClr val="FE663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C64A0CB-E75E-714A-BC58-3F69C0356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A1F2BD8-B17D-4C47-BCFB-F86D2036E6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[Screenshot / large picture]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1EC6F63-E3D5-9140-9893-1635237DEC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499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[Screenshot / large picture]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B3BB582-98F5-C94D-801A-E7A0735DC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212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415" y="699330"/>
            <a:ext cx="4294606" cy="1325563"/>
          </a:xfrm>
        </p:spPr>
        <p:txBody>
          <a:bodyPr wrap="none" anchor="b" anchorCtr="0">
            <a:normAutofit/>
          </a:bodyPr>
          <a:lstStyle>
            <a:lvl1pPr>
              <a:defRPr sz="7500"/>
            </a:lvl1pPr>
          </a:lstStyle>
          <a:p>
            <a:r>
              <a:rPr lang="en-US"/>
              <a:t>[Contents]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151893"/>
            <a:ext cx="5213684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3DEC458-5D80-4297-BD94-822086139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811" y="2999873"/>
            <a:ext cx="4732422" cy="3177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lang="en-US" dirty="0"/>
            </a:lvl1pPr>
            <a:lvl2pPr marL="822960" indent="-457200">
              <a:spcBef>
                <a:spcPts val="0"/>
              </a:spcBef>
              <a:buClr>
                <a:schemeClr val="tx1"/>
              </a:buClr>
              <a:buFont typeface="+mj-lt"/>
              <a:buAutoNum type="alphaUcPeriod"/>
              <a:defRPr lang="en-US" dirty="0"/>
            </a:lvl2pPr>
            <a:lvl3pPr marL="118872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3pPr>
            <a:lvl4pPr marL="155448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4pPr>
            <a:lvl5pPr marL="192024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5F7C2E0-25BB-2B4C-949F-6FBCA3E367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3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4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760AB4-C667-0C4A-8F50-1DF0C3F6F6D4}"/>
              </a:ext>
            </a:extLst>
          </p:cNvPr>
          <p:cNvSpPr/>
          <p:nvPr userDrawn="1"/>
        </p:nvSpPr>
        <p:spPr>
          <a:xfrm>
            <a:off x="-66261" y="3946568"/>
            <a:ext cx="12324522" cy="3103562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1672684"/>
            <a:ext cx="5381050" cy="1964748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3877B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76E8658-0FAF-774C-87A9-7AA4E9DD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5393" y="1198279"/>
            <a:ext cx="7061204" cy="706120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E081D44-91E6-A045-861F-0348210A6D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4343" y="399324"/>
            <a:ext cx="2260229" cy="87074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8CD563B8-9D34-DE4B-9511-868DB976E2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4285" y="4618041"/>
            <a:ext cx="3942057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79E38193-CC8D-6847-AC32-38019B61AC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4285" y="5132643"/>
            <a:ext cx="3942057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16" name="Graphic 15" descr="User outline">
            <a:extLst>
              <a:ext uri="{FF2B5EF4-FFF2-40B4-BE49-F238E27FC236}">
                <a16:creationId xmlns:a16="http://schemas.microsoft.com/office/drawing/2014/main" id="{26026E31-AB6E-8340-8261-80152C94919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9885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6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810325"/>
            <a:ext cx="12192000" cy="2047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82360" y="0"/>
            <a:ext cx="2604304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755636"/>
            <a:ext cx="12192000" cy="2102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03251"/>
            <a:ext cx="5751924" cy="3451891"/>
          </a:xfrm>
        </p:spPr>
        <p:txBody>
          <a:bodyPr anchor="b">
            <a:normAutofit/>
          </a:bodyPr>
          <a:lstStyle>
            <a:lvl1pPr algn="l">
              <a:defRPr sz="55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 flipV="1">
            <a:off x="-11576" y="4667693"/>
            <a:ext cx="12292315" cy="8794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377396" y="1951151"/>
            <a:ext cx="3572255" cy="49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ho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18611" y="469528"/>
            <a:ext cx="5267461" cy="6040193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Ins="457200" rtlCol="0" anchor="ctr"/>
          <a:lstStyle/>
          <a:p>
            <a:endParaRPr lang="en-US" sz="2400">
              <a:solidFill>
                <a:schemeClr val="bg1"/>
              </a:solidFill>
              <a:ea typeface="Roboto Slab" charset="0"/>
              <a:cs typeface="Roboto Slab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714" y="4426217"/>
            <a:ext cx="3391550" cy="3750919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29728" y="1414272"/>
            <a:ext cx="2926080" cy="301194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[Insert Avatar Picture]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498336" y="14813"/>
            <a:ext cx="5388864" cy="959168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[Name]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0"/>
          </p:nvPr>
        </p:nvSpPr>
        <p:spPr>
          <a:xfrm>
            <a:off x="780288" y="694944"/>
            <a:ext cx="4925568" cy="56296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457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7283566" y="-528034"/>
            <a:ext cx="4029565" cy="6383841"/>
            <a:chOff x="7852246" y="-8205"/>
            <a:chExt cx="4029565" cy="6383841"/>
          </a:xfrm>
        </p:grpSpPr>
        <p:sp>
          <p:nvSpPr>
            <p:cNvPr id="3" name="Rounded Rectangle 2"/>
            <p:cNvSpPr/>
            <p:nvPr/>
          </p:nvSpPr>
          <p:spPr>
            <a:xfrm>
              <a:off x="8732614" y="1487176"/>
              <a:ext cx="401781" cy="12642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8933505" y="0"/>
              <a:ext cx="0" cy="1471808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10566669" y="1478971"/>
              <a:ext cx="401781" cy="12642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767560" y="-8205"/>
              <a:ext cx="0" cy="1471808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7852246" y="1550388"/>
              <a:ext cx="4029565" cy="4825248"/>
              <a:chOff x="8182988" y="1595007"/>
              <a:chExt cx="3376612" cy="404336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182988" y="1595007"/>
                <a:ext cx="3376612" cy="4043362"/>
              </a:xfrm>
              <a:prstGeom prst="rect">
                <a:avLst/>
              </a:prstGeom>
              <a:solidFill>
                <a:schemeClr val="accent1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349770" y="1762558"/>
                <a:ext cx="3043237" cy="3700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516364" y="1930109"/>
                <a:ext cx="2705194" cy="3375749"/>
              </a:xfrm>
              <a:prstGeom prst="rect">
                <a:avLst/>
              </a:prstGeom>
              <a:gradFill flip="none" rotWithShape="1">
                <a:gsLst>
                  <a:gs pos="44000">
                    <a:schemeClr val="bg1"/>
                  </a:gs>
                  <a:gs pos="88000">
                    <a:schemeClr val="accent1">
                      <a:lumMod val="95000"/>
                      <a:lumOff val="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03447" y="365125"/>
            <a:ext cx="6212454" cy="132556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[First Name] [Last Name]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621287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81409" y="1430461"/>
            <a:ext cx="3228311" cy="4028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[Insert Avatar Picture]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96672-4053-40B2-8D5A-353AB704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[Click to edit Master title style]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9E07F-966D-40C4-889D-88FA8BC10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254827"/>
            <a:ext cx="10058400" cy="3922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825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45" r:id="rId2"/>
    <p:sldLayoutId id="2147483740" r:id="rId3"/>
    <p:sldLayoutId id="2147483741" r:id="rId4"/>
    <p:sldLayoutId id="2147483746" r:id="rId5"/>
    <p:sldLayoutId id="2147483727" r:id="rId6"/>
    <p:sldLayoutId id="2147483724" r:id="rId7"/>
    <p:sldLayoutId id="2147483732" r:id="rId8"/>
    <p:sldLayoutId id="2147483712" r:id="rId9"/>
    <p:sldLayoutId id="2147483729" r:id="rId10"/>
    <p:sldLayoutId id="2147483730" r:id="rId11"/>
    <p:sldLayoutId id="2147483731" r:id="rId12"/>
    <p:sldLayoutId id="2147483721" r:id="rId13"/>
    <p:sldLayoutId id="2147483681" r:id="rId14"/>
    <p:sldLayoutId id="2147483723" r:id="rId15"/>
    <p:sldLayoutId id="2147483714" r:id="rId16"/>
    <p:sldLayoutId id="2147483713" r:id="rId17"/>
    <p:sldLayoutId id="2147483742" r:id="rId18"/>
    <p:sldLayoutId id="2147483719" r:id="rId19"/>
    <p:sldLayoutId id="2147483650" r:id="rId20"/>
    <p:sldLayoutId id="2147483679" r:id="rId21"/>
    <p:sldLayoutId id="2147483747" r:id="rId22"/>
    <p:sldLayoutId id="2147483743" r:id="rId23"/>
    <p:sldLayoutId id="2147483744" r:id="rId24"/>
    <p:sldLayoutId id="2147483666" r:id="rId25"/>
    <p:sldLayoutId id="2147483662" r:id="rId26"/>
    <p:sldLayoutId id="2147483651" r:id="rId27"/>
    <p:sldLayoutId id="2147483692" r:id="rId28"/>
    <p:sldLayoutId id="2147483706" r:id="rId29"/>
    <p:sldLayoutId id="2147483653" r:id="rId30"/>
    <p:sldLayoutId id="2147483674" r:id="rId31"/>
    <p:sldLayoutId id="2147483684" r:id="rId32"/>
    <p:sldLayoutId id="2147483685" r:id="rId33"/>
    <p:sldLayoutId id="2147483688" r:id="rId34"/>
    <p:sldLayoutId id="2147483689" r:id="rId35"/>
    <p:sldLayoutId id="2147483686" r:id="rId36"/>
    <p:sldLayoutId id="2147483696" r:id="rId37"/>
    <p:sldLayoutId id="2147483702" r:id="rId38"/>
    <p:sldLayoutId id="2147483655" r:id="rId39"/>
    <p:sldLayoutId id="2147483718" r:id="rId40"/>
    <p:sldLayoutId id="2147483658" r:id="rId41"/>
    <p:sldLayoutId id="2147483659" r:id="rId42"/>
    <p:sldLayoutId id="2147483736" r:id="rId43"/>
    <p:sldLayoutId id="2147483739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6576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3152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09728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6304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82880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gi.com/#form" TargetMode="External"/><Relationship Id="rId2" Type="http://schemas.openxmlformats.org/officeDocument/2006/relationships/hyperlink" Target="mailto:ida@tpgi.com" TargetMode="Externa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212FF-1386-6809-6046-46BFBBCF3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Prepare for Accessibility Testing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5112E-4C51-0E96-54FE-C3A7D4DC48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Aaron Farber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D70B5-CD3F-0DF1-EAD7-EA92984F1F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Platform Consultant</a:t>
            </a:r>
          </a:p>
        </p:txBody>
      </p:sp>
    </p:spTree>
    <p:extLst>
      <p:ext uri="{BB962C8B-B14F-4D97-AF65-F5344CB8AC3E}">
        <p14:creationId xmlns:p14="http://schemas.microsoft.com/office/powerpoint/2010/main" val="1896659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845837"/>
          </a:xfrm>
        </p:spPr>
        <p:txBody>
          <a:bodyPr/>
          <a:lstStyle/>
          <a:p>
            <a:r>
              <a:rPr lang="en-US" dirty="0"/>
              <a:t>Test by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E6CC-79CF-9480-0906-74CFD89C3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80316"/>
            <a:ext cx="8991600" cy="9638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ARC Rules breaks down WCAG Success into smaller, easily repeatable manual tests.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951E85-A771-3E53-FA58-5F6ACC08E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477" y="3292165"/>
            <a:ext cx="3190283" cy="31759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42A3692-DA10-F0F4-D46E-FCCDA9A50D09}"/>
              </a:ext>
            </a:extLst>
          </p:cNvPr>
          <p:cNvSpPr txBox="1">
            <a:spLocks/>
          </p:cNvSpPr>
          <p:nvPr/>
        </p:nvSpPr>
        <p:spPr>
          <a:xfrm>
            <a:off x="1524000" y="4164227"/>
            <a:ext cx="2837935" cy="287068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3152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1.1.1 Non-text Content (Level A)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Equals </a:t>
            </a:r>
          </a:p>
          <a:p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2D1A2D0-7CFB-D615-361C-EA5FD8576791}"/>
              </a:ext>
            </a:extLst>
          </p:cNvPr>
          <p:cNvSpPr/>
          <p:nvPr/>
        </p:nvSpPr>
        <p:spPr>
          <a:xfrm>
            <a:off x="4361935" y="4301753"/>
            <a:ext cx="654909" cy="642552"/>
          </a:xfrm>
          <a:prstGeom prst="rightArrow">
            <a:avLst/>
          </a:prstGeom>
          <a:solidFill>
            <a:srgbClr val="FE6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28BC202-C2BD-62BF-9FCA-56E7E2B1B765}"/>
              </a:ext>
            </a:extLst>
          </p:cNvPr>
          <p:cNvSpPr txBox="1">
            <a:spLocks/>
          </p:cNvSpPr>
          <p:nvPr/>
        </p:nvSpPr>
        <p:spPr>
          <a:xfrm>
            <a:off x="5284573" y="2822811"/>
            <a:ext cx="3674076" cy="647142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62500" lnSpcReduction="20000"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3152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 sample of 1.1.1 manual and automated tests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80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by Guideline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E6CC-79CF-9480-0906-74CFD89C3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69770"/>
            <a:ext cx="4582886" cy="3922136"/>
          </a:xfrm>
        </p:spPr>
        <p:txBody>
          <a:bodyPr/>
          <a:lstStyle/>
          <a:p>
            <a:r>
              <a:rPr lang="en-US" dirty="0"/>
              <a:t>Alternatively, ARC provides manual testing procedures for every WCAG Success Criteria.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WCAG Tests (web) KB Module">
            <a:extLst>
              <a:ext uri="{FF2B5EF4-FFF2-40B4-BE49-F238E27FC236}">
                <a16:creationId xmlns:a16="http://schemas.microsoft.com/office/drawing/2014/main" id="{005E38B6-37B6-9153-7E23-95A56EF4A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70899"/>
            <a:ext cx="2960914" cy="411987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75895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Capture </a:t>
            </a:r>
            <a:r>
              <a:rPr lang="en-US" i="1" dirty="0"/>
              <a:t>Test by Rule </a:t>
            </a:r>
            <a:r>
              <a:rPr lang="en-US" dirty="0"/>
              <a:t>approach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E6CC-79CF-9480-0906-74CFD89C3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69770"/>
            <a:ext cx="8472618" cy="39221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Easier to apply individual, guided tests than test interfaces against the entire guideline.</a:t>
            </a:r>
          </a:p>
          <a:p>
            <a:r>
              <a:rPr lang="en-US" dirty="0"/>
              <a:t>Enables testers with minimal accessibility experience to reliably carry out full-scale WCAG audits.</a:t>
            </a:r>
          </a:p>
          <a:p>
            <a:r>
              <a:rPr lang="en-US" dirty="0"/>
              <a:t>The largest companies, with significant internal accessibility programs, audit using this approach.</a:t>
            </a:r>
          </a:p>
          <a:p>
            <a:r>
              <a:rPr lang="en-US" dirty="0"/>
              <a:t>Rules have template remediation solutions ready for your use by your team.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1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your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E6CC-79CF-9480-0906-74CFD89C3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69770"/>
            <a:ext cx="8472618" cy="39221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JAWS/Chrome is the most popular browser/assistive technology combination, followed by NVDA/Chrome is next.</a:t>
            </a:r>
          </a:p>
          <a:p>
            <a:r>
              <a:rPr lang="en-US" dirty="0"/>
              <a:t>NVDA is free and an option for Windows. Has similar behavior to JAWS.</a:t>
            </a:r>
          </a:p>
          <a:p>
            <a:r>
              <a:rPr lang="en-US" dirty="0"/>
              <a:t>MacOS / </a:t>
            </a:r>
            <a:r>
              <a:rPr lang="en-US" dirty="0" err="1"/>
              <a:t>VoiceOver</a:t>
            </a:r>
            <a:r>
              <a:rPr lang="en-US" dirty="0"/>
              <a:t> is the primary desktop screen reader for </a:t>
            </a:r>
            <a:r>
              <a:rPr lang="en-US" i="1" dirty="0"/>
              <a:t>only </a:t>
            </a:r>
            <a:r>
              <a:rPr lang="en-US" dirty="0"/>
              <a:t>6.5%.</a:t>
            </a:r>
          </a:p>
          <a:p>
            <a:pPr marL="0" indent="0">
              <a:buNone/>
            </a:pPr>
            <a:r>
              <a:rPr lang="en-US" sz="1600" dirty="0"/>
              <a:t>According to </a:t>
            </a:r>
            <a:r>
              <a:rPr lang="en-US" sz="1600" dirty="0" err="1"/>
              <a:t>WebAIM</a:t>
            </a:r>
            <a:r>
              <a:rPr lang="en-US" sz="1600" dirty="0"/>
              <a:t> Screen Reader Survey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45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your environment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46F82B4-402C-D4A8-A9DE-9B9BD70FEF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725593"/>
              </p:ext>
            </p:extLst>
          </p:nvPr>
        </p:nvGraphicFramePr>
        <p:xfrm>
          <a:off x="1223742" y="2027744"/>
          <a:ext cx="6472457" cy="3816447"/>
        </p:xfrm>
        <a:graphic>
          <a:graphicData uri="http://schemas.openxmlformats.org/drawingml/2006/table">
            <a:tbl>
              <a:tblPr/>
              <a:tblGrid>
                <a:gridCol w="4023172">
                  <a:extLst>
                    <a:ext uri="{9D8B030D-6E8A-4147-A177-3AD203B41FA5}">
                      <a16:colId xmlns:a16="http://schemas.microsoft.com/office/drawing/2014/main" val="3318806250"/>
                    </a:ext>
                  </a:extLst>
                </a:gridCol>
                <a:gridCol w="2449285">
                  <a:extLst>
                    <a:ext uri="{9D8B030D-6E8A-4147-A177-3AD203B41FA5}">
                      <a16:colId xmlns:a16="http://schemas.microsoft.com/office/drawing/2014/main" val="3982765747"/>
                    </a:ext>
                  </a:extLst>
                </a:gridCol>
              </a:tblGrid>
              <a:tr h="384629">
                <a:tc>
                  <a:txBody>
                    <a:bodyPr/>
                    <a:lstStyle/>
                    <a:p>
                      <a:pPr marL="182880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Screen Reader/Browser</a:t>
                      </a:r>
                    </a:p>
                  </a:txBody>
                  <a:tcPr marL="11208" marR="11208" marT="11208" marB="11208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of Respondents</a:t>
                      </a:r>
                    </a:p>
                  </a:txBody>
                  <a:tcPr marL="11208" marR="11208" marT="11208" marB="11208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524202"/>
                  </a:ext>
                </a:extLst>
              </a:tr>
              <a:tr h="263873">
                <a:tc>
                  <a:txBody>
                    <a:bodyPr/>
                    <a:lstStyle/>
                    <a:p>
                      <a:pPr marL="182880" algn="l"/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JAWS with Chrome</a:t>
                      </a:r>
                    </a:p>
                  </a:txBody>
                  <a:tcPr marL="11208" marR="11208" marT="11208" marB="11208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32.5%</a:t>
                      </a:r>
                    </a:p>
                  </a:txBody>
                  <a:tcPr marL="11208" marR="11208" marT="11208" marB="11208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205584"/>
                  </a:ext>
                </a:extLst>
              </a:tr>
              <a:tr h="263873">
                <a:tc>
                  <a:txBody>
                    <a:bodyPr/>
                    <a:lstStyle/>
                    <a:p>
                      <a:pPr marL="182880" algn="l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NVDA with Chrome</a:t>
                      </a:r>
                    </a:p>
                  </a:txBody>
                  <a:tcPr marL="11208" marR="11208" marT="11208" marB="11208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16.0%</a:t>
                      </a:r>
                    </a:p>
                  </a:txBody>
                  <a:tcPr marL="11208" marR="11208" marT="11208" marB="11208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18034"/>
                  </a:ext>
                </a:extLst>
              </a:tr>
              <a:tr h="263873">
                <a:tc>
                  <a:txBody>
                    <a:bodyPr/>
                    <a:lstStyle/>
                    <a:p>
                      <a:pPr marL="182880" algn="l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JAWS with Edge</a:t>
                      </a:r>
                    </a:p>
                  </a:txBody>
                  <a:tcPr marL="11208" marR="11208" marT="11208" marB="11208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12.6%</a:t>
                      </a:r>
                    </a:p>
                  </a:txBody>
                  <a:tcPr marL="11208" marR="11208" marT="11208" marB="11208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384848"/>
                  </a:ext>
                </a:extLst>
              </a:tr>
              <a:tr h="263873">
                <a:tc>
                  <a:txBody>
                    <a:bodyPr/>
                    <a:lstStyle/>
                    <a:p>
                      <a:pPr marL="182880" algn="l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NVDA with Firefox</a:t>
                      </a:r>
                    </a:p>
                  </a:txBody>
                  <a:tcPr marL="11208" marR="11208" marT="11208" marB="11208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9.7%</a:t>
                      </a:r>
                    </a:p>
                  </a:txBody>
                  <a:tcPr marL="11208" marR="11208" marT="11208" marB="11208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064872"/>
                  </a:ext>
                </a:extLst>
              </a:tr>
              <a:tr h="263873">
                <a:tc>
                  <a:txBody>
                    <a:bodyPr/>
                    <a:lstStyle/>
                    <a:p>
                      <a:pPr marL="182880" algn="l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JAWS with Firefox</a:t>
                      </a:r>
                    </a:p>
                  </a:txBody>
                  <a:tcPr marL="11208" marR="11208" marT="11208" marB="11208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4.8%</a:t>
                      </a:r>
                    </a:p>
                  </a:txBody>
                  <a:tcPr marL="11208" marR="11208" marT="11208" marB="11208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424854"/>
                  </a:ext>
                </a:extLst>
              </a:tr>
              <a:tr h="263873">
                <a:tc>
                  <a:txBody>
                    <a:bodyPr/>
                    <a:lstStyle/>
                    <a:p>
                      <a:pPr marL="182880" algn="l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VoiceOver with Safari</a:t>
                      </a:r>
                    </a:p>
                  </a:txBody>
                  <a:tcPr marL="11208" marR="11208" marT="11208" marB="11208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4.7%</a:t>
                      </a:r>
                    </a:p>
                  </a:txBody>
                  <a:tcPr marL="11208" marR="11208" marT="11208" marB="11208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749163"/>
                  </a:ext>
                </a:extLst>
              </a:tr>
              <a:tr h="263873">
                <a:tc>
                  <a:txBody>
                    <a:bodyPr/>
                    <a:lstStyle/>
                    <a:p>
                      <a:pPr marL="182880" algn="l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NVDA with Edge</a:t>
                      </a:r>
                    </a:p>
                  </a:txBody>
                  <a:tcPr marL="11208" marR="11208" marT="11208" marB="11208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3.6%</a:t>
                      </a:r>
                    </a:p>
                  </a:txBody>
                  <a:tcPr marL="11208" marR="11208" marT="11208" marB="11208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004738"/>
                  </a:ext>
                </a:extLst>
              </a:tr>
              <a:tr h="384629">
                <a:tc>
                  <a:txBody>
                    <a:bodyPr/>
                    <a:lstStyle/>
                    <a:p>
                      <a:pPr marL="182880" algn="l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ZoomText/Fusion with Chrome</a:t>
                      </a:r>
                    </a:p>
                  </a:txBody>
                  <a:tcPr marL="11208" marR="11208" marT="11208" marB="11208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2.1%</a:t>
                      </a:r>
                    </a:p>
                  </a:txBody>
                  <a:tcPr marL="11208" marR="11208" marT="11208" marB="11208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395221"/>
                  </a:ext>
                </a:extLst>
              </a:tr>
              <a:tr h="384629">
                <a:tc>
                  <a:txBody>
                    <a:bodyPr/>
                    <a:lstStyle/>
                    <a:p>
                      <a:pPr marL="182880" algn="l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JAWS with Internet Explorer</a:t>
                      </a:r>
                    </a:p>
                  </a:txBody>
                  <a:tcPr marL="11208" marR="11208" marT="11208" marB="11208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1.9%</a:t>
                      </a:r>
                    </a:p>
                  </a:txBody>
                  <a:tcPr marL="11208" marR="11208" marT="11208" marB="11208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617438"/>
                  </a:ext>
                </a:extLst>
              </a:tr>
              <a:tr h="265622">
                <a:tc>
                  <a:txBody>
                    <a:bodyPr/>
                    <a:lstStyle/>
                    <a:p>
                      <a:pPr marL="182880" algn="l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VoiceOver with Chrome</a:t>
                      </a:r>
                    </a:p>
                  </a:txBody>
                  <a:tcPr marL="11208" marR="11208" marT="11208" marB="11208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1.6%</a:t>
                      </a:r>
                    </a:p>
                  </a:txBody>
                  <a:tcPr marL="11208" marR="11208" marT="11208" marB="11208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635972"/>
                  </a:ext>
                </a:extLst>
              </a:tr>
              <a:tr h="265622">
                <a:tc>
                  <a:txBody>
                    <a:bodyPr/>
                    <a:lstStyle/>
                    <a:p>
                      <a:pPr marL="182880" algn="l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ZoomText/Fusion with Edge</a:t>
                      </a:r>
                    </a:p>
                  </a:txBody>
                  <a:tcPr marL="11208" marR="11208" marT="11208" marB="11208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1.2%</a:t>
                      </a:r>
                    </a:p>
                  </a:txBody>
                  <a:tcPr marL="11208" marR="11208" marT="11208" marB="11208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441216"/>
                  </a:ext>
                </a:extLst>
              </a:tr>
              <a:tr h="263873">
                <a:tc>
                  <a:txBody>
                    <a:bodyPr/>
                    <a:lstStyle/>
                    <a:p>
                      <a:pPr marL="182880" algn="l"/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Other combinations</a:t>
                      </a:r>
                    </a:p>
                  </a:txBody>
                  <a:tcPr marL="11208" marR="11208" marT="11208" marB="11208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2880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9.4%</a:t>
                      </a:r>
                    </a:p>
                  </a:txBody>
                  <a:tcPr marL="11208" marR="11208" marT="11208" marB="11208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530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079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Related Accessibility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E6CC-79CF-9480-0906-74CFD89C3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7" y="2003944"/>
            <a:ext cx="7170448" cy="3922136"/>
          </a:xfrm>
        </p:spPr>
        <p:txBody>
          <a:bodyPr>
            <a:normAutofit/>
          </a:bodyPr>
          <a:lstStyle/>
          <a:p>
            <a:r>
              <a:rPr lang="en-US" dirty="0"/>
              <a:t>Group the guidelines by topic</a:t>
            </a:r>
          </a:p>
          <a:p>
            <a:r>
              <a:rPr lang="en-US" dirty="0"/>
              <a:t>Allows testing to be divided among team members and their skillsets</a:t>
            </a:r>
          </a:p>
          <a:p>
            <a:r>
              <a:rPr lang="en-US" dirty="0"/>
              <a:t>Delegate accessibility to more individuals</a:t>
            </a:r>
          </a:p>
          <a:p>
            <a:r>
              <a:rPr lang="en-US" dirty="0"/>
              <a:t>Empowers team to start accessibility testing on their own</a:t>
            </a:r>
          </a:p>
        </p:txBody>
      </p:sp>
    </p:spTree>
    <p:extLst>
      <p:ext uri="{BB962C8B-B14F-4D97-AF65-F5344CB8AC3E}">
        <p14:creationId xmlns:p14="http://schemas.microsoft.com/office/powerpoint/2010/main" val="2670851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Groups of Related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E6CC-79CF-9480-0906-74CFD89C3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7" y="2003944"/>
            <a:ext cx="9416142" cy="3922136"/>
          </a:xfrm>
        </p:spPr>
        <p:txBody>
          <a:bodyPr>
            <a:normAutofit/>
          </a:bodyPr>
          <a:lstStyle/>
          <a:p>
            <a:r>
              <a:rPr lang="en-US" dirty="0"/>
              <a:t>Keyboard and Focus</a:t>
            </a:r>
          </a:p>
          <a:p>
            <a:r>
              <a:rPr lang="en-US" dirty="0"/>
              <a:t>Color Contrast and Use of Color</a:t>
            </a:r>
          </a:p>
          <a:p>
            <a:r>
              <a:rPr lang="en-US" dirty="0"/>
              <a:t>Images and Graphical Elements</a:t>
            </a:r>
          </a:p>
          <a:p>
            <a:r>
              <a:rPr lang="en-US" dirty="0"/>
              <a:t>Page Structure and Navigation</a:t>
            </a:r>
          </a:p>
          <a:p>
            <a:r>
              <a:rPr lang="en-US" dirty="0"/>
              <a:t>Interactive Elements and ARIA</a:t>
            </a:r>
          </a:p>
          <a:p>
            <a:r>
              <a:rPr lang="en-US" dirty="0"/>
              <a:t>Responsive Design</a:t>
            </a:r>
          </a:p>
        </p:txBody>
      </p:sp>
    </p:spTree>
    <p:extLst>
      <p:ext uri="{BB962C8B-B14F-4D97-AF65-F5344CB8AC3E}">
        <p14:creationId xmlns:p14="http://schemas.microsoft.com/office/powerpoint/2010/main" val="1241789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Keyboard and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E6CC-79CF-9480-0906-74CFD89C3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654" y="2069475"/>
            <a:ext cx="10058400" cy="392213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1.4.13 Content On Hover or Focus</a:t>
            </a:r>
          </a:p>
          <a:p>
            <a:r>
              <a:rPr lang="en-US" dirty="0"/>
              <a:t>2.1.1 Keyboard</a:t>
            </a:r>
          </a:p>
          <a:p>
            <a:r>
              <a:rPr lang="en-US" dirty="0"/>
              <a:t>2.1.2 No Keyboard Trap</a:t>
            </a:r>
          </a:p>
          <a:p>
            <a:r>
              <a:rPr lang="en-US" dirty="0"/>
              <a:t>2.1.4 Character Key Shortcuts</a:t>
            </a:r>
          </a:p>
          <a:p>
            <a:r>
              <a:rPr lang="en-US" dirty="0"/>
              <a:t>2.4.1 Bypass Blocks </a:t>
            </a:r>
          </a:p>
          <a:p>
            <a:r>
              <a:rPr lang="en-US" dirty="0"/>
              <a:t>2.4.3 Focus Order</a:t>
            </a:r>
          </a:p>
          <a:p>
            <a:r>
              <a:rPr lang="en-US" dirty="0"/>
              <a:t>2.4.7 Focus Visible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62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Contrast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E6CC-79CF-9480-0906-74CFD89C3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22340"/>
            <a:ext cx="10058400" cy="3922136"/>
          </a:xfrm>
        </p:spPr>
        <p:txBody>
          <a:bodyPr>
            <a:normAutofit/>
          </a:bodyPr>
          <a:lstStyle/>
          <a:p>
            <a:r>
              <a:rPr lang="en-US" dirty="0"/>
              <a:t>1.3.3 Sensory Characteristics</a:t>
            </a:r>
          </a:p>
          <a:p>
            <a:r>
              <a:rPr lang="en-US" dirty="0"/>
              <a:t>1.4.1 Use of Color</a:t>
            </a:r>
          </a:p>
          <a:p>
            <a:r>
              <a:rPr lang="en-US" dirty="0"/>
              <a:t>1.4.3 Contrast (Minimum)</a:t>
            </a:r>
          </a:p>
          <a:p>
            <a:r>
              <a:rPr lang="en-US" dirty="0"/>
              <a:t>1.4.11 Non-text Contrast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816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and Graphical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E6CC-79CF-9480-0906-74CFD89C3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1.1.1 Non-text Content</a:t>
            </a:r>
          </a:p>
          <a:p>
            <a:r>
              <a:rPr lang="en-US" dirty="0"/>
              <a:t>1.4.5 Images of Text</a:t>
            </a:r>
          </a:p>
          <a:p>
            <a:r>
              <a:rPr lang="en-US" dirty="0"/>
              <a:t>1.2.1 Audio-only and Video-only</a:t>
            </a:r>
          </a:p>
          <a:p>
            <a:r>
              <a:rPr lang="en-US" dirty="0"/>
              <a:t>1.2.2 Captions</a:t>
            </a:r>
          </a:p>
          <a:p>
            <a:r>
              <a:rPr lang="en-US" dirty="0"/>
              <a:t>1.2.4 Captions (Live)</a:t>
            </a:r>
          </a:p>
          <a:p>
            <a:r>
              <a:rPr lang="en-US" dirty="0"/>
              <a:t>1.2.5 Audio Description (Prerecorded)</a:t>
            </a:r>
          </a:p>
          <a:p>
            <a:r>
              <a:rPr lang="en-US" dirty="0"/>
              <a:t>2.2.2 Pause, Stop, Hide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33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E57B8-2322-A59B-BCA5-E9D52DC5B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7199F-B466-8AF6-64D0-32F27F3C4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  <a:p>
            <a:r>
              <a:rPr lang="en-US" dirty="0"/>
              <a:t>Accessibility Standard</a:t>
            </a:r>
          </a:p>
          <a:p>
            <a:r>
              <a:rPr lang="en-US" dirty="0"/>
              <a:t>Environment</a:t>
            </a:r>
          </a:p>
          <a:p>
            <a:r>
              <a:rPr lang="en-US" dirty="0"/>
              <a:t>Group Guidelines</a:t>
            </a:r>
          </a:p>
          <a:p>
            <a:r>
              <a:rPr lang="en-US" dirty="0"/>
              <a:t>Select a Representative Sample</a:t>
            </a:r>
          </a:p>
          <a:p>
            <a:r>
              <a:rPr lang="en-US" dirty="0"/>
              <a:t>Instructions for Testers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6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Structure and 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E6CC-79CF-9480-0906-74CFD89C3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1.3.1 Info and Relationships</a:t>
            </a:r>
          </a:p>
          <a:p>
            <a:r>
              <a:rPr lang="en-US" dirty="0"/>
              <a:t>1.3.2 Meaningful Sequence</a:t>
            </a:r>
          </a:p>
          <a:p>
            <a:r>
              <a:rPr lang="en-US" dirty="0"/>
              <a:t>2.4.4 Link Purpose (In Context)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97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elements and ARIA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E6CC-79CF-9480-0906-74CFD89C3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4.1.2 Name, Role, Value</a:t>
            </a:r>
          </a:p>
          <a:p>
            <a:r>
              <a:rPr lang="en-US" dirty="0"/>
              <a:t>4.1.3 Status Messages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25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Responsive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E6CC-79CF-9480-0906-74CFD89C3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1.3.4 – Orientation</a:t>
            </a:r>
          </a:p>
          <a:p>
            <a:r>
              <a:rPr lang="en-US" dirty="0"/>
              <a:t>1.4.10 Reflow</a:t>
            </a:r>
          </a:p>
          <a:p>
            <a:r>
              <a:rPr lang="en-US" dirty="0"/>
              <a:t>1.4.4 Resize 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63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ARC’s Grouping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E4EB98-9753-7E76-676D-6204B554F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955" y="2033669"/>
            <a:ext cx="1997677" cy="40725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53520A-C991-86CF-87D0-9747A87520BE}"/>
              </a:ext>
            </a:extLst>
          </p:cNvPr>
          <p:cNvSpPr txBox="1">
            <a:spLocks/>
          </p:cNvSpPr>
          <p:nvPr/>
        </p:nvSpPr>
        <p:spPr>
          <a:xfrm>
            <a:off x="3707029" y="2033669"/>
            <a:ext cx="3101544" cy="180301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6576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3152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09728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46304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-36576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B4D00"/>
              </a:buClr>
              <a:buFont typeface="HGGothicE" panose="020B0909000000000000" pitchFamily="49" charset="-128"/>
              <a:buChar char="-"/>
              <a:defRPr sz="2400" kern="1200">
                <a:solidFill>
                  <a:schemeClr val="accent1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ARC Capture divides WCAG Success Criteria even further - into 20 Topics</a:t>
            </a:r>
          </a:p>
        </p:txBody>
      </p:sp>
    </p:spTree>
    <p:extLst>
      <p:ext uri="{BB962C8B-B14F-4D97-AF65-F5344CB8AC3E}">
        <p14:creationId xmlns:p14="http://schemas.microsoft.com/office/powerpoint/2010/main" val="2716571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select a representative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E6CC-79CF-9480-0906-74CFD89C3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98" y="2113313"/>
            <a:ext cx="7957459" cy="3922136"/>
          </a:xfrm>
        </p:spPr>
        <p:txBody>
          <a:bodyPr/>
          <a:lstStyle/>
          <a:p>
            <a:r>
              <a:rPr lang="en-US" dirty="0"/>
              <a:t>It’s rarely feasible or logical to evaluate every page/widget</a:t>
            </a:r>
          </a:p>
          <a:p>
            <a:r>
              <a:rPr lang="en-US" dirty="0"/>
              <a:t>Therefore, select a representative sample</a:t>
            </a:r>
          </a:p>
          <a:p>
            <a:r>
              <a:rPr lang="en-US" dirty="0"/>
              <a:t>Consider the component library used on your site</a:t>
            </a:r>
          </a:p>
        </p:txBody>
      </p:sp>
    </p:spTree>
    <p:extLst>
      <p:ext uri="{BB962C8B-B14F-4D97-AF65-F5344CB8AC3E}">
        <p14:creationId xmlns:p14="http://schemas.microsoft.com/office/powerpoint/2010/main" val="2555981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select a representative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E6CC-79CF-9480-0906-74CFD89C3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98" y="2113313"/>
            <a:ext cx="10298351" cy="3922136"/>
          </a:xfrm>
        </p:spPr>
        <p:txBody>
          <a:bodyPr>
            <a:normAutofit fontScale="92500"/>
          </a:bodyPr>
          <a:lstStyle/>
          <a:p>
            <a:pPr marL="895350" lvl="1" indent="-571500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</a:rPr>
              <a:t>Consider website structure and purpose</a:t>
            </a:r>
          </a:p>
          <a:p>
            <a:pPr marL="895350" lvl="1" indent="-571500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</a:rPr>
              <a:t>Include a range of content types – videos, forms, etc.</a:t>
            </a:r>
          </a:p>
          <a:p>
            <a:pPr marL="895350" lvl="1" indent="-571500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</a:rPr>
              <a:t>Select template components and page-specific content</a:t>
            </a:r>
          </a:p>
          <a:p>
            <a:pPr marL="895350" lvl="1" indent="-571500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</a:rPr>
              <a:t>Cover high-visibility, high-traffic user journeys</a:t>
            </a:r>
          </a:p>
          <a:p>
            <a:pPr marL="895350" lvl="1" indent="-571500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33"/>
                </a:solidFill>
              </a:rPr>
              <a:t>Each sample should be around the same size, level of effort to test</a:t>
            </a:r>
          </a:p>
        </p:txBody>
      </p:sp>
    </p:spTree>
    <p:extLst>
      <p:ext uri="{BB962C8B-B14F-4D97-AF65-F5344CB8AC3E}">
        <p14:creationId xmlns:p14="http://schemas.microsoft.com/office/powerpoint/2010/main" val="2221885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application</a:t>
            </a:r>
          </a:p>
        </p:txBody>
      </p:sp>
      <p:pic>
        <p:nvPicPr>
          <p:cNvPr id="6" name="Picture 5" descr="user interface element to toggle between arc and axe rules engine results">
            <a:extLst>
              <a:ext uri="{FF2B5EF4-FFF2-40B4-BE49-F238E27FC236}">
                <a16:creationId xmlns:a16="http://schemas.microsoft.com/office/drawing/2014/main" id="{C9216FFE-A405-DC75-AC9A-4FF540405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972" y="4662176"/>
            <a:ext cx="1760025" cy="1219667"/>
          </a:xfrm>
          <a:prstGeom prst="rect">
            <a:avLst/>
          </a:prstGeom>
        </p:spPr>
      </p:pic>
      <p:pic>
        <p:nvPicPr>
          <p:cNvPr id="4" name="Picture 3" descr="T P G I Homepage">
            <a:extLst>
              <a:ext uri="{FF2B5EF4-FFF2-40B4-BE49-F238E27FC236}">
                <a16:creationId xmlns:a16="http://schemas.microsoft.com/office/drawing/2014/main" id="{19D39F21-019C-8D55-759D-3B0AF1390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025346"/>
            <a:ext cx="8199865" cy="36619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69553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application into a set of samples</a:t>
            </a:r>
          </a:p>
        </p:txBody>
      </p:sp>
      <p:pic>
        <p:nvPicPr>
          <p:cNvPr id="6" name="Picture 5" descr="user interface element to toggle between arc and axe rules engine results">
            <a:extLst>
              <a:ext uri="{FF2B5EF4-FFF2-40B4-BE49-F238E27FC236}">
                <a16:creationId xmlns:a16="http://schemas.microsoft.com/office/drawing/2014/main" id="{C9216FFE-A405-DC75-AC9A-4FF540405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972" y="4662176"/>
            <a:ext cx="1760025" cy="1219667"/>
          </a:xfrm>
          <a:prstGeom prst="rect">
            <a:avLst/>
          </a:prstGeom>
        </p:spPr>
      </p:pic>
      <p:grpSp>
        <p:nvGrpSpPr>
          <p:cNvPr id="3" name="Group 2" descr="T P G I Homepage broken into test samples">
            <a:extLst>
              <a:ext uri="{FF2B5EF4-FFF2-40B4-BE49-F238E27FC236}">
                <a16:creationId xmlns:a16="http://schemas.microsoft.com/office/drawing/2014/main" id="{6E099BF3-A963-0B11-4E43-9D76DBFFA603}"/>
              </a:ext>
            </a:extLst>
          </p:cNvPr>
          <p:cNvGrpSpPr/>
          <p:nvPr/>
        </p:nvGrpSpPr>
        <p:grpSpPr>
          <a:xfrm>
            <a:off x="1339895" y="2064000"/>
            <a:ext cx="8660140" cy="3913017"/>
            <a:chOff x="1300983" y="2332639"/>
            <a:chExt cx="14443841" cy="65263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A2E1702-5DDB-93FA-C328-AF69D92E0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0983" y="2458176"/>
              <a:ext cx="14332740" cy="64008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44BB1B-0B31-B615-8B94-3DED9D1704FD}"/>
                </a:ext>
              </a:extLst>
            </p:cNvPr>
            <p:cNvSpPr/>
            <p:nvPr/>
          </p:nvSpPr>
          <p:spPr>
            <a:xfrm>
              <a:off x="9496424" y="2332639"/>
              <a:ext cx="6248400" cy="562637"/>
            </a:xfrm>
            <a:prstGeom prst="rect">
              <a:avLst/>
            </a:prstGeom>
            <a:noFill/>
            <a:ln w="730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CF549A-0EF5-FB0F-B7B7-7E1366C5E08C}"/>
                </a:ext>
              </a:extLst>
            </p:cNvPr>
            <p:cNvSpPr/>
            <p:nvPr/>
          </p:nvSpPr>
          <p:spPr>
            <a:xfrm>
              <a:off x="1488355" y="4488026"/>
              <a:ext cx="14116793" cy="4370950"/>
            </a:xfrm>
            <a:prstGeom prst="rect">
              <a:avLst/>
            </a:prstGeom>
            <a:noFill/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CD992E-07FC-BE68-BF25-233C95C61797}"/>
                </a:ext>
              </a:extLst>
            </p:cNvPr>
            <p:cNvSpPr/>
            <p:nvPr/>
          </p:nvSpPr>
          <p:spPr>
            <a:xfrm>
              <a:off x="5373700" y="3020813"/>
              <a:ext cx="10315574" cy="570112"/>
            </a:xfrm>
            <a:prstGeom prst="rect">
              <a:avLst/>
            </a:prstGeom>
            <a:noFill/>
            <a:ln w="730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9415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a </a:t>
            </a:r>
            <a:r>
              <a:rPr lang="en-US" dirty="0" err="1"/>
              <a:t>componet</a:t>
            </a:r>
            <a:endParaRPr lang="en-US" dirty="0"/>
          </a:p>
        </p:txBody>
      </p:sp>
      <p:pic>
        <p:nvPicPr>
          <p:cNvPr id="6" name="Picture 5" descr="T P G i navigation bar in desktop layout">
            <a:extLst>
              <a:ext uri="{FF2B5EF4-FFF2-40B4-BE49-F238E27FC236}">
                <a16:creationId xmlns:a16="http://schemas.microsoft.com/office/drawing/2014/main" id="{5EF46C2D-7C4F-E65E-8E1A-AB92E0C41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939" y="2712948"/>
            <a:ext cx="4511139" cy="1034693"/>
          </a:xfrm>
          <a:prstGeom prst="rect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Picture 6" descr="T P G i navigation bar in mobile layout">
            <a:extLst>
              <a:ext uri="{FF2B5EF4-FFF2-40B4-BE49-F238E27FC236}">
                <a16:creationId xmlns:a16="http://schemas.microsoft.com/office/drawing/2014/main" id="{A15DD250-606D-727C-2030-2776E907D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939" y="4524087"/>
            <a:ext cx="1949882" cy="1595846"/>
          </a:xfrm>
          <a:prstGeom prst="rect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B1E16E-B941-DE1E-42B1-CC0F2F4B0EFB}"/>
              </a:ext>
            </a:extLst>
          </p:cNvPr>
          <p:cNvSpPr txBox="1"/>
          <p:nvPr/>
        </p:nvSpPr>
        <p:spPr>
          <a:xfrm>
            <a:off x="1205890" y="2333914"/>
            <a:ext cx="5525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 Navigation  - Desktop layout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87C6B6-FD1C-BF2E-D5C5-FEBAB931CAAF}"/>
              </a:ext>
            </a:extLst>
          </p:cNvPr>
          <p:cNvSpPr txBox="1"/>
          <p:nvPr/>
        </p:nvSpPr>
        <p:spPr>
          <a:xfrm>
            <a:off x="1205890" y="4154755"/>
            <a:ext cx="489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 Navigation - Mobile layout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31C116D-B966-F160-7BED-E272A213B10B}"/>
              </a:ext>
            </a:extLst>
          </p:cNvPr>
          <p:cNvSpPr txBox="1"/>
          <p:nvPr/>
        </p:nvSpPr>
        <p:spPr>
          <a:xfrm>
            <a:off x="5956910" y="2518580"/>
            <a:ext cx="5029200" cy="3684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1"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each component, it’s </a:t>
            </a:r>
            <a:r>
              <a:rPr lang="en-US" i="1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implied 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it is to be tested at all responsive break points.</a:t>
            </a:r>
          </a:p>
          <a:p>
            <a:pPr marL="323850" lvl="1">
              <a:lnSpc>
                <a:spcPct val="150000"/>
              </a:lnSpc>
              <a:spcAft>
                <a:spcPts val="600"/>
              </a:spcAft>
            </a:pPr>
            <a:endParaRPr lang="en-US" dirty="0">
              <a:solidFill>
                <a:srgbClr val="33333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23850" lvl="1"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the component is large or its mobile layout is significantly different, break the component into multiple components. </a:t>
            </a:r>
          </a:p>
          <a:p>
            <a:pPr marL="323850" lvl="1">
              <a:lnSpc>
                <a:spcPct val="200000"/>
              </a:lnSpc>
              <a:spcAft>
                <a:spcPts val="600"/>
              </a:spcAft>
            </a:pPr>
            <a:endParaRPr lang="en-US" sz="3600" dirty="0">
              <a:solidFill>
                <a:srgbClr val="33333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05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a component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F4931-D8EE-421F-7E4B-E92A5ACC4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62003"/>
            <a:ext cx="9828179" cy="434152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For each component, provide: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 name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n id (a # for the component)</a:t>
            </a:r>
          </a:p>
          <a:p>
            <a:pPr lvl="1">
              <a:spcBef>
                <a:spcPts val="0"/>
              </a:spcBef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a screenshot</a:t>
            </a:r>
          </a:p>
          <a:p>
            <a:pPr lvl="1">
              <a:spcBef>
                <a:spcPts val="0"/>
              </a:spcBef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steps to reach the component (important for testing deeper into user journeys)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w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hat’s included, not included in the component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estimated level of effort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a user flow</a:t>
            </a:r>
          </a:p>
          <a:p>
            <a:pPr lvl="1">
              <a:spcBef>
                <a:spcPts val="0"/>
              </a:spcBef>
            </a:pP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365760" lvl="1" indent="0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Use common sense. Provide the information is necessary/helpful for testers.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54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654A-1794-A382-9BB3-86EAA8750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Resource Center (ARC)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2DA61-1758-1633-3C7E-B1C6C7930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Contains the tools and resources for every aspect of managing an accessibility program</a:t>
            </a:r>
          </a:p>
          <a:p>
            <a:r>
              <a:rPr lang="en-US" dirty="0"/>
              <a:t>Don’t focus on the product, focus on the vision</a:t>
            </a:r>
          </a:p>
          <a:p>
            <a:r>
              <a:rPr lang="en-US" dirty="0"/>
              <a:t>Let’s go!</a:t>
            </a:r>
          </a:p>
        </p:txBody>
      </p:sp>
    </p:spTree>
    <p:extLst>
      <p:ext uri="{BB962C8B-B14F-4D97-AF65-F5344CB8AC3E}">
        <p14:creationId xmlns:p14="http://schemas.microsoft.com/office/powerpoint/2010/main" val="2174701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</a:t>
            </a:r>
          </a:p>
        </p:txBody>
      </p:sp>
      <p:pic>
        <p:nvPicPr>
          <p:cNvPr id="3" name="Picture 2" descr="Screenshot of Online Product Accessibility Test Plan Template showing the 02 Navigation Header - component">
            <a:extLst>
              <a:ext uri="{FF2B5EF4-FFF2-40B4-BE49-F238E27FC236}">
                <a16:creationId xmlns:a16="http://schemas.microsoft.com/office/drawing/2014/main" id="{FDCF1841-A6BF-3735-27A5-F3F7F018D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319" y="1224876"/>
            <a:ext cx="4065507" cy="492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35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F4931-D8EE-421F-7E4B-E92A5ACC4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62003"/>
            <a:ext cx="9828179" cy="43415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Common Issues is the first component (#01). Common Issues or 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</a:rPr>
              <a:t>Global Issues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apply to the entire site.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 Common Issues component saves time. You don’t have to flag the same issues multiple times.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While it’s not always possible, the components should be organized based on their importance to the application.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174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Pro-Tips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F4931-D8EE-421F-7E4B-E92A5ACC4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62003"/>
            <a:ext cx="9828179" cy="43415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Select Components which are the same size. Makes it easier to track work.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When a component contains a particular design pattern, provide a reference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67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F4931-D8EE-421F-7E4B-E92A5ACC4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62003"/>
            <a:ext cx="9828179" cy="43415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Online Product Accessibility Test Plan template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Manual Accessibility Review workbook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23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9FED0F22-284E-5544-88EA-83D07841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Let’s Make It Accessible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F30D81-51E5-814D-92FC-2DDFD785A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5" y="2173184"/>
            <a:ext cx="4158684" cy="40037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Achieve your digital accessibility goals with TPGi. We can help you find the right solutions for your organization.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Contact us:</a:t>
            </a:r>
          </a:p>
          <a:p>
            <a:pPr marL="0" indent="0">
              <a:buNone/>
            </a:pPr>
            <a:r>
              <a:rPr lang="en-US" dirty="0"/>
              <a:t>+1 (877) 775-9474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info@tpgi.com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Schedule a demo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 descr="A white outline of hands shaking">
            <a:extLst>
              <a:ext uri="{FF2B5EF4-FFF2-40B4-BE49-F238E27FC236}">
                <a16:creationId xmlns:a16="http://schemas.microsoft.com/office/drawing/2014/main" id="{A6DFA4B9-A9DC-719D-9AD9-CE2BF03DD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241" y="2173184"/>
            <a:ext cx="3589992" cy="354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39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654A-1794-A382-9BB3-86EAA8750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2DA61-1758-1633-3C7E-B1C6C7930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Provider: Plan, create, and manage accessibility reviews</a:t>
            </a:r>
          </a:p>
          <a:p>
            <a:r>
              <a:rPr lang="en-US" dirty="0"/>
              <a:t>Capture: Perform manual/automated accessibility reviews</a:t>
            </a:r>
          </a:p>
          <a:p>
            <a:r>
              <a:rPr lang="en-US" dirty="0"/>
              <a:t>Monitoring: Run automated scans between manual reviews</a:t>
            </a:r>
          </a:p>
        </p:txBody>
      </p:sp>
    </p:spTree>
    <p:extLst>
      <p:ext uri="{BB962C8B-B14F-4D97-AF65-F5344CB8AC3E}">
        <p14:creationId xmlns:p14="http://schemas.microsoft.com/office/powerpoint/2010/main" val="383992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6"/>
            <a:ext cx="10058400" cy="833480"/>
          </a:xfrm>
        </p:spPr>
        <p:txBody>
          <a:bodyPr/>
          <a:lstStyle/>
          <a:p>
            <a:r>
              <a:rPr lang="en-US" dirty="0"/>
              <a:t>Audit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E6CC-79CF-9480-0906-74CFD89C3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69770"/>
            <a:ext cx="4582886" cy="3922136"/>
          </a:xfrm>
        </p:spPr>
        <p:txBody>
          <a:bodyPr>
            <a:normAutofit fontScale="92500"/>
          </a:bodyPr>
          <a:lstStyle/>
          <a:p>
            <a:r>
              <a:rPr lang="en-US" dirty="0"/>
              <a:t>Set a status and expected delivery date.</a:t>
            </a:r>
          </a:p>
          <a:p>
            <a:r>
              <a:rPr lang="en-US" dirty="0"/>
              <a:t>Calculate number of hours needed for the audit and consider a schedule for performing the audit.</a:t>
            </a:r>
          </a:p>
          <a:p>
            <a:r>
              <a:rPr lang="en-US" dirty="0"/>
              <a:t>You’ll get better at estimating timelines as your conduct more manual testing.</a:t>
            </a:r>
          </a:p>
          <a:p>
            <a:endParaRPr lang="en-US" dirty="0"/>
          </a:p>
        </p:txBody>
      </p:sp>
      <p:pic>
        <p:nvPicPr>
          <p:cNvPr id="5" name="Picture 4" descr="Engagement Details for CentralPoint application&#10;Status: Active,&#10;Engagement Type: Desktop Review&#10;Analytics Engine: ARC Rules (5.2.2)&#10;Accessibility Standard: WCAG 2.1">
            <a:extLst>
              <a:ext uri="{FF2B5EF4-FFF2-40B4-BE49-F238E27FC236}">
                <a16:creationId xmlns:a16="http://schemas.microsoft.com/office/drawing/2014/main" id="{C2A97F5A-10D5-443B-C3B6-3354753C2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86" y="2069770"/>
            <a:ext cx="5676989" cy="24497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178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870551"/>
          </a:xfrm>
        </p:spPr>
        <p:txBody>
          <a:bodyPr/>
          <a:lstStyle/>
          <a:p>
            <a:r>
              <a:rPr lang="en-US" dirty="0"/>
              <a:t>Accessibility Standard - WCAG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38D552-2A9F-A7AC-E70A-F4BACF79B9DB}"/>
              </a:ext>
            </a:extLst>
          </p:cNvPr>
          <p:cNvGraphicFramePr>
            <a:graphicFrameLocks noGrp="1"/>
          </p:cNvGraphicFramePr>
          <p:nvPr/>
        </p:nvGraphicFramePr>
        <p:xfrm>
          <a:off x="5732435" y="2363214"/>
          <a:ext cx="3553080" cy="251870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24773">
                  <a:extLst>
                    <a:ext uri="{9D8B030D-6E8A-4147-A177-3AD203B41FA5}">
                      <a16:colId xmlns:a16="http://schemas.microsoft.com/office/drawing/2014/main" val="2268341547"/>
                    </a:ext>
                  </a:extLst>
                </a:gridCol>
                <a:gridCol w="584069">
                  <a:extLst>
                    <a:ext uri="{9D8B030D-6E8A-4147-A177-3AD203B41FA5}">
                      <a16:colId xmlns:a16="http://schemas.microsoft.com/office/drawing/2014/main" val="728397486"/>
                    </a:ext>
                  </a:extLst>
                </a:gridCol>
                <a:gridCol w="685934">
                  <a:extLst>
                    <a:ext uri="{9D8B030D-6E8A-4147-A177-3AD203B41FA5}">
                      <a16:colId xmlns:a16="http://schemas.microsoft.com/office/drawing/2014/main" val="2431795811"/>
                    </a:ext>
                  </a:extLst>
                </a:gridCol>
                <a:gridCol w="1358304">
                  <a:extLst>
                    <a:ext uri="{9D8B030D-6E8A-4147-A177-3AD203B41FA5}">
                      <a16:colId xmlns:a16="http://schemas.microsoft.com/office/drawing/2014/main" val="88236013"/>
                    </a:ext>
                  </a:extLst>
                </a:gridCol>
              </a:tblGrid>
              <a:tr h="8756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WCAG </a:t>
                      </a:r>
                    </a:p>
                    <a:p>
                      <a:pPr algn="ctr" fontAlgn="b"/>
                      <a:r>
                        <a:rPr lang="en-US" sz="17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Version</a:t>
                      </a:r>
                      <a:endParaRPr lang="en-US" sz="17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128" marR="3128" marT="3128" marB="0" anchor="ctr">
                    <a:lnL w="19050" cap="flat" cmpd="sng" algn="ctr">
                      <a:solidFill>
                        <a:srgbClr val="1A3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1A3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A3B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Level</a:t>
                      </a:r>
                    </a:p>
                    <a:p>
                      <a:pPr algn="ctr" fontAlgn="b"/>
                      <a:r>
                        <a:rPr lang="en-US" sz="17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7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128" marR="3128" marT="3128" marB="0" anchor="ctr">
                    <a:lnT w="19050" cap="flat" cmpd="sng" algn="ctr">
                      <a:solidFill>
                        <a:srgbClr val="1A3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A3B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Level</a:t>
                      </a:r>
                    </a:p>
                    <a:p>
                      <a:pPr algn="ctr" fontAlgn="b"/>
                      <a:r>
                        <a:rPr lang="en-US" sz="17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AA</a:t>
                      </a:r>
                      <a:endParaRPr lang="en-US" sz="17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128" marR="3128" marT="3128" marB="0" anchor="ctr">
                    <a:lnT w="19050" cap="flat" cmpd="sng" algn="ctr">
                      <a:solidFill>
                        <a:srgbClr val="1A3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A3B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 </a:t>
                      </a:r>
                    </a:p>
                    <a:p>
                      <a:pPr algn="ctr" fontAlgn="b"/>
                      <a:r>
                        <a:rPr lang="en-US" sz="17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Success Criteria</a:t>
                      </a:r>
                      <a:endParaRPr lang="en-US" sz="17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128" marR="3128" marT="3128" marB="0" anchor="ctr">
                    <a:lnR w="19050" cap="flat" cmpd="sng" algn="ctr">
                      <a:solidFill>
                        <a:srgbClr val="1A3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A3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A3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559751"/>
                  </a:ext>
                </a:extLst>
              </a:tr>
              <a:tr h="547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>
                          <a:solidFill>
                            <a:srgbClr val="1A3B5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2.0</a:t>
                      </a:r>
                      <a:endParaRPr lang="en-US" sz="2200" b="1" i="0" u="none" strike="noStrike">
                        <a:solidFill>
                          <a:srgbClr val="1A3B5B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128" marR="3128" marT="3128" marB="0" anchor="ctr">
                    <a:lnL w="19050" cap="flat" cmpd="sng" algn="ctr">
                      <a:solidFill>
                        <a:srgbClr val="1A3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rgbClr val="1A3B5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</a:t>
                      </a:r>
                      <a:endParaRPr lang="en-US" sz="1900" b="1" i="0" u="none" strike="noStrike" dirty="0">
                        <a:solidFill>
                          <a:srgbClr val="1A3B5B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128" marR="3128" marT="312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solidFill>
                            <a:srgbClr val="1A3B5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</a:t>
                      </a:r>
                      <a:endParaRPr lang="en-US" sz="1900" b="1" i="0" u="none" strike="noStrike">
                        <a:solidFill>
                          <a:srgbClr val="1A3B5B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128" marR="3128" marT="312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rgbClr val="1A3B5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38</a:t>
                      </a:r>
                      <a:endParaRPr lang="en-US" sz="1900" b="1" i="0" u="none" strike="noStrike" dirty="0">
                        <a:solidFill>
                          <a:srgbClr val="1A3B5B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128" marR="3128" marT="3128" marB="0" anchor="ctr">
                    <a:lnR w="19050" cap="flat" cmpd="sng" algn="ctr">
                      <a:solidFill>
                        <a:srgbClr val="1A3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033187"/>
                  </a:ext>
                </a:extLst>
              </a:tr>
              <a:tr h="547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1A3B5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2.1</a:t>
                      </a:r>
                      <a:endParaRPr lang="en-US" sz="2200" b="1" i="0" u="none" strike="noStrike" dirty="0">
                        <a:solidFill>
                          <a:srgbClr val="1A3B5B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128" marR="3128" marT="3128" marB="0" anchor="ctr">
                    <a:lnL w="19050" cap="flat" cmpd="sng" algn="ctr">
                      <a:solidFill>
                        <a:srgbClr val="1A3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rgbClr val="1A3B5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</a:t>
                      </a:r>
                      <a:endParaRPr lang="en-US" sz="1900" b="1" i="0" u="none" strike="noStrike" dirty="0">
                        <a:solidFill>
                          <a:srgbClr val="1A3B5B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128" marR="3128" marT="3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solidFill>
                            <a:srgbClr val="1A3B5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</a:t>
                      </a:r>
                      <a:endParaRPr lang="en-US" sz="1900" b="1" i="0" u="none" strike="noStrike">
                        <a:solidFill>
                          <a:srgbClr val="1A3B5B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128" marR="3128" marT="312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rgbClr val="1A3B5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</a:t>
                      </a:r>
                      <a:endParaRPr lang="en-US" sz="1900" b="1" i="0" u="none" strike="noStrike" dirty="0">
                        <a:solidFill>
                          <a:srgbClr val="1A3B5B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128" marR="3128" marT="3128" marB="0" anchor="ctr">
                    <a:lnR w="19050" cap="flat" cmpd="sng" algn="ctr">
                      <a:solidFill>
                        <a:srgbClr val="1A3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82093544"/>
                  </a:ext>
                </a:extLst>
              </a:tr>
              <a:tr h="547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solidFill>
                            <a:srgbClr val="1A3B5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2.2</a:t>
                      </a:r>
                      <a:endParaRPr lang="en-US" sz="2200" b="1" i="0" u="none" strike="noStrike" dirty="0">
                        <a:solidFill>
                          <a:srgbClr val="1A3B5B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128" marR="3128" marT="3128" marB="0" anchor="ctr">
                    <a:lnL w="19050" cap="flat" cmpd="sng" algn="ctr">
                      <a:solidFill>
                        <a:srgbClr val="1A3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1A3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solidFill>
                            <a:srgbClr val="1A3B5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32</a:t>
                      </a:r>
                      <a:endParaRPr lang="en-US" sz="1900" b="1" i="0" u="none" strike="noStrike">
                        <a:solidFill>
                          <a:srgbClr val="1A3B5B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128" marR="3128" marT="3128" marB="0" anchor="ctr">
                    <a:lnB w="19050" cap="flat" cmpd="sng" algn="ctr">
                      <a:solidFill>
                        <a:srgbClr val="1A3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>
                          <a:solidFill>
                            <a:srgbClr val="1A3B5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</a:t>
                      </a:r>
                      <a:endParaRPr lang="en-US" sz="1900" b="1" i="0" u="none" strike="noStrike">
                        <a:solidFill>
                          <a:srgbClr val="1A3B5B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128" marR="3128" marT="3128" marB="0" anchor="ctr">
                    <a:lnB w="19050" cap="flat" cmpd="sng" algn="ctr">
                      <a:solidFill>
                        <a:srgbClr val="1A3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rgbClr val="1A3B5B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57</a:t>
                      </a:r>
                      <a:endParaRPr lang="en-US" sz="1900" b="1" i="0" u="none" strike="noStrike" dirty="0">
                        <a:solidFill>
                          <a:srgbClr val="1A3B5B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3128" marR="3128" marT="3128" marB="0" anchor="ctr">
                    <a:lnR w="19050" cap="flat" cmpd="sng" algn="ctr">
                      <a:solidFill>
                        <a:srgbClr val="1A3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1A3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60439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9FAAB36-1A61-7DDF-C5CC-86AC7511A8A8}"/>
              </a:ext>
            </a:extLst>
          </p:cNvPr>
          <p:cNvSpPr txBox="1"/>
          <p:nvPr/>
        </p:nvSpPr>
        <p:spPr>
          <a:xfrm>
            <a:off x="1230084" y="2263291"/>
            <a:ext cx="395151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2.0 </a:t>
            </a: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Published in December 2008.</a:t>
            </a:r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2.1 </a:t>
            </a: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Published in June 2018.</a:t>
            </a:r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2.2 </a:t>
            </a:r>
            <a:r>
              <a:rPr lang="en-US" sz="2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Published in October 2023</a:t>
            </a:r>
            <a:endParaRPr 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6"/>
            <a:ext cx="10058400" cy="858194"/>
          </a:xfrm>
        </p:spPr>
        <p:txBody>
          <a:bodyPr/>
          <a:lstStyle/>
          <a:p>
            <a:r>
              <a:rPr lang="en-US" dirty="0"/>
              <a:t>WCAG Conformance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E6CC-79CF-9480-0906-74CFD89C3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13858"/>
            <a:ext cx="8392886" cy="3531734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900"/>
              </a:spcBef>
              <a:spcAft>
                <a:spcPts val="1200"/>
              </a:spcAft>
              <a:buNone/>
            </a:pPr>
            <a:r>
              <a:rPr lang="en-US" dirty="0"/>
              <a:t>To make an application accessible could require:</a:t>
            </a:r>
          </a:p>
          <a:p>
            <a:pPr marL="0" indent="0">
              <a:spcBef>
                <a:spcPts val="900"/>
              </a:spcBef>
              <a:spcAft>
                <a:spcPts val="1200"/>
              </a:spcAft>
              <a:buNone/>
            </a:pPr>
            <a:r>
              <a:rPr lang="en-US" b="1" dirty="0"/>
              <a:t>(1) </a:t>
            </a:r>
            <a:r>
              <a:rPr lang="en-US" dirty="0"/>
              <a:t>Significant changes to a site’s codebase</a:t>
            </a:r>
          </a:p>
          <a:p>
            <a:pPr marL="0" indent="0">
              <a:spcBef>
                <a:spcPts val="900"/>
              </a:spcBef>
              <a:spcAft>
                <a:spcPts val="1200"/>
              </a:spcAft>
              <a:buNone/>
            </a:pPr>
            <a:r>
              <a:rPr lang="en-US" b="1" dirty="0"/>
              <a:t>(2) </a:t>
            </a:r>
            <a:r>
              <a:rPr lang="en-US" dirty="0"/>
              <a:t>Changes to a site’s visual appearance</a:t>
            </a:r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		  A	   =	 </a:t>
            </a:r>
            <a:r>
              <a:rPr lang="en-US" dirty="0"/>
              <a:t>Does not require 1 OR 2</a:t>
            </a:r>
          </a:p>
          <a:p>
            <a:pPr marL="0" indent="0">
              <a:buNone/>
            </a:pPr>
            <a:r>
              <a:rPr lang="en-US" b="1" dirty="0"/>
              <a:t>		 AA	   =</a:t>
            </a:r>
            <a:r>
              <a:rPr lang="en-US" dirty="0"/>
              <a:t>   	 Requires 1 OR 2</a:t>
            </a:r>
          </a:p>
          <a:p>
            <a:pPr marL="0" indent="0">
              <a:buNone/>
            </a:pPr>
            <a:r>
              <a:rPr lang="en-US" b="1" dirty="0"/>
              <a:t>		AAA	   =</a:t>
            </a:r>
            <a:r>
              <a:rPr lang="en-US" dirty="0"/>
              <a:t> 	 Requires 1 </a:t>
            </a:r>
            <a:r>
              <a:rPr lang="en-US" u="sng" dirty="0"/>
              <a:t>AND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431144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6"/>
            <a:ext cx="10058400" cy="919978"/>
          </a:xfrm>
        </p:spPr>
        <p:txBody>
          <a:bodyPr/>
          <a:lstStyle/>
          <a:p>
            <a:r>
              <a:rPr lang="en-US" dirty="0"/>
              <a:t>WCAG Conformance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990F97-5C55-39E2-006F-C3C0D1EAD85F}"/>
              </a:ext>
            </a:extLst>
          </p:cNvPr>
          <p:cNvSpPr txBox="1"/>
          <p:nvPr/>
        </p:nvSpPr>
        <p:spPr>
          <a:xfrm>
            <a:off x="1153884" y="2011740"/>
            <a:ext cx="78486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2223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Level A </a:t>
            </a:r>
            <a:r>
              <a:rPr lang="en-US" sz="2000" dirty="0">
                <a:solidFill>
                  <a:srgbClr val="2223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Ensures the most basic level of access for disabled people; it does not provide an equivalent user experience.</a:t>
            </a:r>
          </a:p>
          <a:p>
            <a:pPr marL="0" indent="0">
              <a:buNone/>
            </a:pPr>
            <a:endParaRPr lang="en-US" sz="2000" dirty="0">
              <a:solidFill>
                <a:srgbClr val="2223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2223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Level AA </a:t>
            </a:r>
            <a:r>
              <a:rPr lang="en-US" sz="2000" dirty="0">
                <a:solidFill>
                  <a:srgbClr val="2223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Ensures disabled people do not encounter significant barriers; it provides a </a:t>
            </a:r>
            <a:r>
              <a:rPr lang="en-US" sz="2000" i="1" dirty="0">
                <a:solidFill>
                  <a:srgbClr val="2223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mostly </a:t>
            </a:r>
            <a:r>
              <a:rPr lang="en-US" sz="2000" dirty="0">
                <a:solidFill>
                  <a:srgbClr val="2223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equivalent user experience.</a:t>
            </a:r>
          </a:p>
          <a:p>
            <a:pPr marL="0" indent="0">
              <a:buNone/>
            </a:pPr>
            <a:endParaRPr lang="en-US" sz="2000" dirty="0">
              <a:solidFill>
                <a:srgbClr val="22232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2223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Level AAA </a:t>
            </a:r>
            <a:r>
              <a:rPr lang="en-US" sz="2000" dirty="0">
                <a:solidFill>
                  <a:srgbClr val="22232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Enhances the user experience for disabled people; it ensures accommodation for people who have multiple disabilities.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969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B5247-34DE-DDBD-F521-2C13CB54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944691"/>
          </a:xfrm>
        </p:spPr>
        <p:txBody>
          <a:bodyPr/>
          <a:lstStyle/>
          <a:p>
            <a:r>
              <a:rPr lang="en-US" dirty="0"/>
              <a:t>Select a Conformance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7BA85-3493-8211-B2AE-2635967B4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69770"/>
            <a:ext cx="6987702" cy="3922136"/>
          </a:xfrm>
        </p:spPr>
        <p:txBody>
          <a:bodyPr/>
          <a:lstStyle/>
          <a:p>
            <a:r>
              <a:rPr lang="en-US" dirty="0"/>
              <a:t>Level AA is the established accessibility standard for manual testing.</a:t>
            </a:r>
          </a:p>
          <a:p>
            <a:r>
              <a:rPr lang="en-US" dirty="0"/>
              <a:t>Level AAA is never set as the standard – promotes high-quality user experience that is difficult to achieve.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85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PG Colors">
      <a:dk1>
        <a:srgbClr val="1C75BC"/>
      </a:dk1>
      <a:lt1>
        <a:srgbClr val="FFFFFF"/>
      </a:lt1>
      <a:dk2>
        <a:srgbClr val="666666"/>
      </a:dk2>
      <a:lt2>
        <a:srgbClr val="FCB316"/>
      </a:lt2>
      <a:accent1>
        <a:srgbClr val="DFDFDF"/>
      </a:accent1>
      <a:accent2>
        <a:srgbClr val="DA1640"/>
      </a:accent2>
      <a:accent3>
        <a:srgbClr val="20B74A"/>
      </a:accent3>
      <a:accent4>
        <a:srgbClr val="46BFCE"/>
      </a:accent4>
      <a:accent5>
        <a:srgbClr val="8F2653"/>
      </a:accent5>
      <a:accent6>
        <a:srgbClr val="148790"/>
      </a:accent6>
      <a:hlink>
        <a:srgbClr val="1C75BC"/>
      </a:hlink>
      <a:folHlink>
        <a:srgbClr val="6239B4"/>
      </a:folHlink>
    </a:clrScheme>
    <a:fontScheme name="TPG Font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al New template TPGi (002)  -  Read-Only" id="{3A9E05F6-C963-4FDF-A049-A7878B522062}" vid="{E839ECBB-1FC0-4F1E-B943-1FB4B6E53C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1125</Words>
  <Application>Microsoft Office PowerPoint</Application>
  <PresentationFormat>Widescreen</PresentationFormat>
  <Paragraphs>201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HGGothicE</vt:lpstr>
      <vt:lpstr>Arial</vt:lpstr>
      <vt:lpstr>Calibri</vt:lpstr>
      <vt:lpstr>Courier New</vt:lpstr>
      <vt:lpstr>Helvetica</vt:lpstr>
      <vt:lpstr>Open Sans</vt:lpstr>
      <vt:lpstr>Poppins</vt:lpstr>
      <vt:lpstr>Wingdings</vt:lpstr>
      <vt:lpstr>Office Theme</vt:lpstr>
      <vt:lpstr>How to Prepare for Accessibility Testing</vt:lpstr>
      <vt:lpstr>Agenda</vt:lpstr>
      <vt:lpstr>Accessibility Resource Center (ARC)</vt:lpstr>
      <vt:lpstr>ARC</vt:lpstr>
      <vt:lpstr>Audit Details</vt:lpstr>
      <vt:lpstr>Accessibility Standard - WCAG</vt:lpstr>
      <vt:lpstr>WCAG Conformance Level</vt:lpstr>
      <vt:lpstr>WCAG Conformance Level</vt:lpstr>
      <vt:lpstr>Select a Conformance Level</vt:lpstr>
      <vt:lpstr>Test by Rule</vt:lpstr>
      <vt:lpstr>Test by Guideline</vt:lpstr>
      <vt:lpstr>ARC Capture Test by Rule approach </vt:lpstr>
      <vt:lpstr>Select your environment</vt:lpstr>
      <vt:lpstr>Select your environment</vt:lpstr>
      <vt:lpstr>Group Related Accessibility Guidelines</vt:lpstr>
      <vt:lpstr>Core Groups of Related Guidelines</vt:lpstr>
      <vt:lpstr>Keyboard and Focus</vt:lpstr>
      <vt:lpstr>Color Contrast</vt:lpstr>
      <vt:lpstr>Images and Graphical Elements</vt:lpstr>
      <vt:lpstr>Page Structure and Navigation</vt:lpstr>
      <vt:lpstr>Interactive elements and ARIA</vt:lpstr>
      <vt:lpstr>Responsive Design</vt:lpstr>
      <vt:lpstr>ARC’s Grouping</vt:lpstr>
      <vt:lpstr>Why select a representative sample</vt:lpstr>
      <vt:lpstr>How to select a representative sample</vt:lpstr>
      <vt:lpstr>The application</vt:lpstr>
      <vt:lpstr>Break application into a set of samples</vt:lpstr>
      <vt:lpstr>Scope of a componet</vt:lpstr>
      <vt:lpstr>Define a component</vt:lpstr>
      <vt:lpstr>Components</vt:lpstr>
      <vt:lpstr>Common Issues</vt:lpstr>
      <vt:lpstr>Pro-Tips</vt:lpstr>
      <vt:lpstr>Handouts</vt:lpstr>
      <vt:lpstr>Let’s Make It Accessible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JAWS Screen Reader Compatibility</dc:title>
  <dc:creator/>
  <cp:lastModifiedBy/>
  <cp:revision>1</cp:revision>
  <dcterms:created xsi:type="dcterms:W3CDTF">2022-03-12T02:52:14Z</dcterms:created>
  <dcterms:modified xsi:type="dcterms:W3CDTF">2023-11-09T03:34:55Z</dcterms:modified>
</cp:coreProperties>
</file>