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364" r:id="rId5"/>
    <p:sldId id="1494" r:id="rId6"/>
    <p:sldId id="374" r:id="rId7"/>
    <p:sldId id="1525" r:id="rId8"/>
    <p:sldId id="1503" r:id="rId9"/>
    <p:sldId id="1496" r:id="rId10"/>
    <p:sldId id="1504" r:id="rId11"/>
    <p:sldId id="1517" r:id="rId12"/>
    <p:sldId id="1520" r:id="rId13"/>
    <p:sldId id="1507" r:id="rId14"/>
    <p:sldId id="1518" r:id="rId15"/>
    <p:sldId id="1521" r:id="rId16"/>
    <p:sldId id="1510" r:id="rId17"/>
    <p:sldId id="1519" r:id="rId18"/>
    <p:sldId id="1522" r:id="rId19"/>
    <p:sldId id="1513" r:id="rId20"/>
    <p:sldId id="1514" r:id="rId21"/>
    <p:sldId id="1523" r:id="rId22"/>
    <p:sldId id="1502" r:id="rId23"/>
    <p:sldId id="101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06213F1-5134-4130-A61B-6DFCDDC2609A}">
          <p14:sldIdLst>
            <p14:sldId id="364"/>
            <p14:sldId id="1494"/>
            <p14:sldId id="374"/>
            <p14:sldId id="1525"/>
            <p14:sldId id="1503"/>
            <p14:sldId id="1496"/>
            <p14:sldId id="1504"/>
            <p14:sldId id="1517"/>
            <p14:sldId id="1520"/>
            <p14:sldId id="1507"/>
            <p14:sldId id="1518"/>
            <p14:sldId id="1521"/>
            <p14:sldId id="1510"/>
            <p14:sldId id="1519"/>
            <p14:sldId id="1522"/>
            <p14:sldId id="1513"/>
            <p14:sldId id="1514"/>
            <p14:sldId id="1523"/>
            <p14:sldId id="1502"/>
          </p14:sldIdLst>
        </p14:section>
        <p14:section name="Conclusion" id="{36FA08FC-58C0-B748-9C09-4132AD3F694F}">
          <p14:sldIdLst>
            <p14:sldId id="10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ravis Brown" initials="TB" lastIdx="14" clrIdx="6">
    <p:extLst>
      <p:ext uri="{19B8F6BF-5375-455C-9EA6-DF929625EA0E}">
        <p15:presenceInfo xmlns:p15="http://schemas.microsoft.com/office/powerpoint/2012/main" userId="S::tbrown@tpgi.com::b4a28253-2f7f-4f55-a8bc-05cd32e81a84" providerId="AD"/>
      </p:ext>
    </p:extLst>
  </p:cmAuthor>
  <p:cmAuthor id="1" name="Matt Feldman" initials="MF" lastIdx="1" clrIdx="0"/>
  <p:cmAuthor id="8" name="Brad Henry" initials="BH" lastIdx="4" clrIdx="7">
    <p:extLst>
      <p:ext uri="{19B8F6BF-5375-455C-9EA6-DF929625EA0E}">
        <p15:presenceInfo xmlns:p15="http://schemas.microsoft.com/office/powerpoint/2012/main" userId="S::bhenry@paciellogroup.onmicrosoft.com::4c2f4af8-75e4-4a56-bfc5-8095413d36a6" providerId="AD"/>
      </p:ext>
    </p:extLst>
  </p:cmAuthor>
  <p:cmAuthor id="2" name="Matt Feldman" initials="MF [2]" lastIdx="1" clrIdx="1"/>
  <p:cmAuthor id="3" name="Matt Feldman" initials="MF [3]" lastIdx="1" clrIdx="2"/>
  <p:cmAuthor id="4" name="Marissa Sapega" initials="MS" lastIdx="1" clrIdx="3">
    <p:extLst>
      <p:ext uri="{19B8F6BF-5375-455C-9EA6-DF929625EA0E}">
        <p15:presenceInfo xmlns:p15="http://schemas.microsoft.com/office/powerpoint/2012/main" userId="S::msapega@paciellogroup.onmicrosoft.com::2e4a50be-ddbe-47b0-91e7-d802e67350d0" providerId="AD"/>
      </p:ext>
    </p:extLst>
  </p:cmAuthor>
  <p:cmAuthor id="5" name="Marissa Sapega" initials="MS [2]" lastIdx="1" clrIdx="4">
    <p:extLst>
      <p:ext uri="{19B8F6BF-5375-455C-9EA6-DF929625EA0E}">
        <p15:presenceInfo xmlns:p15="http://schemas.microsoft.com/office/powerpoint/2012/main" userId="S::msapega@tpgi.com::0ec66201-f55b-4757-8792-6d236d6d6d24" providerId="AD"/>
      </p:ext>
    </p:extLst>
  </p:cmAuthor>
  <p:cmAuthor id="6" name="Hans Hillen" initials="HH" lastIdx="9" clrIdx="5">
    <p:extLst>
      <p:ext uri="{19B8F6BF-5375-455C-9EA6-DF929625EA0E}">
        <p15:presenceInfo xmlns:p15="http://schemas.microsoft.com/office/powerpoint/2012/main" userId="S::hhillen@tpgi.com::9f5ea6c4-68ba-48e2-baa1-68285eca04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0000"/>
    <a:srgbClr val="C61D07"/>
    <a:srgbClr val="1A3B5B"/>
    <a:srgbClr val="3878BC"/>
    <a:srgbClr val="F9D033"/>
    <a:srgbClr val="C41300"/>
    <a:srgbClr val="161319"/>
    <a:srgbClr val="FFFFFF"/>
    <a:srgbClr val="FE6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9" autoAdjust="0"/>
    <p:restoredTop sz="86359" autoAdjust="0"/>
  </p:normalViewPr>
  <p:slideViewPr>
    <p:cSldViewPr snapToGrid="0">
      <p:cViewPr varScale="1">
        <p:scale>
          <a:sx n="87" d="100"/>
          <a:sy n="87" d="100"/>
        </p:scale>
        <p:origin x="96" y="3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488D9-06FB-6543-BBFF-1738237CD9EF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5CA1-8AB9-7F4B-8B56-30FA76A04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9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758D2-933A-E9B5-4036-F4A138E2E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6395C4-B6E4-60FB-9D76-BAF8298755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A23859-88B6-AF2C-1BA5-1F52DAE97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CFC29-9232-6E05-A736-1304A5579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70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05003-4790-76D9-B980-2C5FEB519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90F6AD-8310-D147-E3CA-9A8504C823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ED7221-8220-0024-C366-E23A0DFF82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8625A-EBE1-000B-4FC5-496699FDA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71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C64E4-5BA7-80F1-A56E-E56C3BFD5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BC9935-78B2-407A-83FB-1C7C79EA39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17FD15-F125-42C1-478A-146708993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7899E-E090-B3CC-6639-4BB4FBCA9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22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72F43-2EF0-9A83-6727-B6FD7507C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43E8FB-5395-F191-507C-779375E3F6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DF6405-D385-2AD7-FE00-C899BA751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D2808-4078-08B8-BB47-624EA7EF9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92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E34B9-343C-AEB6-8C3D-837559451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17785E-036B-65FE-3EE9-4F713A228C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90124F-0065-96ED-E31E-A48E34023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3A4F5-5380-6958-510D-F6250DC49E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25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BA12C-9A6E-64D3-E1F9-BB9F44E52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0B68C-EF45-765D-6FCF-EAA308A6ED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BFAAFD-CB5A-0955-9FAB-AB3149D247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6C75B-4F99-CB09-F2DB-D9262EFB5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46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5DC7D-EBBD-60F5-D854-791AACE3C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5AD401-A65F-8149-792D-E2D76543A4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12BC4E-3FB4-3C69-479B-4356E33ED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EE884-84FC-62A3-8DF2-442AED8BC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69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4203E-5F51-4CE7-12A7-64C469451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85140C-C36B-2FA9-4210-FD68A37FA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AF4A09-D114-9B7C-B926-DE30E4943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40343-B9D4-ADCA-AE30-4E9F80808A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39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D5502-9181-6DC5-0A0D-328A93BF3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A0B0B8-A2B6-B2A0-4AA7-3188F9110C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187B9-FCFE-0E82-4A81-D31C11C8D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3621D-7240-D02C-B13E-3DC7E1D5A7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26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2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24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3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E49DE-27E3-834B-3F21-EC1BD165A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A77CC4-129B-7AE4-9124-D657F406A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61EEA2-98F1-B233-DAA3-2F042AB9F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E966D-983F-5706-B304-025373C4E2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49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0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87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51FB6-B74A-B9A1-0E85-5B33BF289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FAE75A-B3D1-1D74-2885-6BF4132A4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E62F2C-3D92-52B1-C693-B29CAAA31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69A0B-FD52-C812-644B-B48771465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11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F058D-0F5B-183C-41A6-45D55627E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00E847-063E-47DE-BC4C-0F29C07AF6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6ECA41-F85B-4D5D-0149-8084C1FD6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0A5B8-2A4D-8AB1-F2DD-B2EC0C0FBD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76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249D9-1E22-2B51-D5A1-9D6616822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DF6A44-908B-602A-87EC-55D3F41D68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68F1B1-3FA8-192A-CC7C-FD3F1B84C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CE10-186F-2DDC-F1D7-9B9CEBABEC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6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146D3-C2CA-114D-AFBB-6BE6BD3840A4}"/>
              </a:ext>
            </a:extLst>
          </p:cNvPr>
          <p:cNvSpPr/>
          <p:nvPr userDrawn="1"/>
        </p:nvSpPr>
        <p:spPr>
          <a:xfrm>
            <a:off x="0" y="0"/>
            <a:ext cx="8621486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A7D4F1-6B69-3343-9061-E645B995C5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4782" y="344634"/>
            <a:ext cx="6168732" cy="616873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B6DD8C9-F29A-994C-BABD-DD7A451571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98B39284-94E1-D84A-B46B-C1AF674ED0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 baseline="0">
                <a:solidFill>
                  <a:srgbClr val="1A3B5B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3877BB"/>
              </a:buClr>
              <a:defRPr/>
            </a:lvl1pPr>
            <a:lvl2pPr>
              <a:buClr>
                <a:srgbClr val="3877BB"/>
              </a:buClr>
              <a:defRPr/>
            </a:lvl2pPr>
            <a:lvl3pPr>
              <a:buClr>
                <a:srgbClr val="3877BB"/>
              </a:buClr>
              <a:defRPr/>
            </a:lvl3pPr>
            <a:lvl4pPr>
              <a:buClr>
                <a:srgbClr val="3877BB"/>
              </a:buClr>
              <a:defRPr/>
            </a:lvl4pPr>
            <a:lvl5pPr>
              <a:buClr>
                <a:srgbClr val="3877BB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FBA41FFF-7DFC-094C-96A5-36C884F2F375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1" name="Diagonal Stripe 10">
            <a:extLst>
              <a:ext uri="{FF2B5EF4-FFF2-40B4-BE49-F238E27FC236}">
                <a16:creationId xmlns:a16="http://schemas.microsoft.com/office/drawing/2014/main" id="{F4D2313D-445B-1749-9332-140F28D8FA48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FCB8FB9-1DFE-DF48-B927-892C67DADE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799" y="2254827"/>
            <a:ext cx="8131791" cy="3922136"/>
          </a:xfrm>
        </p:spPr>
        <p:txBody>
          <a:bodyPr numCol="1"/>
          <a:lstStyle>
            <a:lvl1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78468F-6640-2043-896C-0F489B894DE6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002147-2B19-F846-8342-4AB09A07BE24}"/>
              </a:ext>
            </a:extLst>
          </p:cNvPr>
          <p:cNvSpPr/>
          <p:nvPr userDrawn="1"/>
        </p:nvSpPr>
        <p:spPr>
          <a:xfrm>
            <a:off x="0" y="0"/>
            <a:ext cx="12191999" cy="1912139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4E6F4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339787-6830-C548-B652-89566B645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18364"/>
            <a:ext cx="9783170" cy="143301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</p:spTree>
    <p:extLst>
      <p:ext uri="{BB962C8B-B14F-4D97-AF65-F5344CB8AC3E}">
        <p14:creationId xmlns:p14="http://schemas.microsoft.com/office/powerpoint/2010/main" val="3015609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3877B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/>
            </a:lvl1pPr>
            <a:lvl2pPr>
              <a:buClr>
                <a:srgbClr val="EB4D00"/>
              </a:buClr>
              <a:defRPr/>
            </a:lvl2pPr>
            <a:lvl3pPr>
              <a:buClr>
                <a:srgbClr val="EB4D00"/>
              </a:buClr>
              <a:defRPr/>
            </a:lvl3pPr>
            <a:lvl4pPr>
              <a:buClr>
                <a:srgbClr val="EB4D00"/>
              </a:buClr>
              <a:defRPr/>
            </a:lvl4pPr>
            <a:lvl5pPr>
              <a:buClr>
                <a:srgbClr val="EB4D0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387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4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44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oking, front, rope, standing&#10;&#10;Description automatically generated">
            <a:extLst>
              <a:ext uri="{FF2B5EF4-FFF2-40B4-BE49-F238E27FC236}">
                <a16:creationId xmlns:a16="http://schemas.microsoft.com/office/drawing/2014/main" id="{A1AAD639-1B44-B70A-DA13-9A8B9A96F0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3854" y="981431"/>
            <a:ext cx="9334914" cy="4895138"/>
          </a:xfrm>
          <a:prstGeom prst="rect">
            <a:avLst/>
          </a:prstGeom>
        </p:spPr>
      </p:pic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2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73152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09728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46304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 dirty="0"/>
              <a:t>&lt;code examples&gt;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EFD1BD-01CC-4A4A-B6E4-2A6AA57D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 baseline="0">
                <a:solidFill>
                  <a:srgbClr val="1A3B5B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25E4F7E-9D5C-0647-AE44-C114E20D4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8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10324354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10324354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01F3A1-308E-4B10-B1B3-E509A3F4DFB5}"/>
              </a:ext>
            </a:extLst>
          </p:cNvPr>
          <p:cNvSpPr txBox="1"/>
          <p:nvPr userDrawn="1"/>
        </p:nvSpPr>
        <p:spPr>
          <a:xfrm>
            <a:off x="1" y="13252"/>
            <a:ext cx="1570963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E663B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Breakout</a:t>
            </a:r>
          </a:p>
        </p:txBody>
      </p:sp>
    </p:spTree>
    <p:extLst>
      <p:ext uri="{BB962C8B-B14F-4D97-AF65-F5344CB8AC3E}">
        <p14:creationId xmlns:p14="http://schemas.microsoft.com/office/powerpoint/2010/main" val="205719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10324354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01F3A1-308E-4B10-B1B3-E509A3F4DFB5}"/>
              </a:ext>
            </a:extLst>
          </p:cNvPr>
          <p:cNvSpPr txBox="1"/>
          <p:nvPr userDrawn="1"/>
        </p:nvSpPr>
        <p:spPr>
          <a:xfrm>
            <a:off x="1" y="13252"/>
            <a:ext cx="1570963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E663B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3485368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3" y="253693"/>
            <a:ext cx="10324353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01F3A1-308E-4B10-B1B3-E509A3F4DFB5}"/>
              </a:ext>
            </a:extLst>
          </p:cNvPr>
          <p:cNvSpPr txBox="1"/>
          <p:nvPr userDrawn="1"/>
        </p:nvSpPr>
        <p:spPr>
          <a:xfrm>
            <a:off x="1" y="13252"/>
            <a:ext cx="1570963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E663B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03384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9DE154A-C79F-0F47-91E0-C4490C2FE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83517-6F39-774D-930D-AFDD4891821C}"/>
              </a:ext>
            </a:extLst>
          </p:cNvPr>
          <p:cNvSpPr/>
          <p:nvPr userDrawn="1"/>
        </p:nvSpPr>
        <p:spPr>
          <a:xfrm rot="20785132">
            <a:off x="7296447" y="-1107483"/>
            <a:ext cx="5959043" cy="882018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8E1A8D-8B79-6646-A108-3735C332D570}"/>
              </a:ext>
            </a:extLst>
          </p:cNvPr>
          <p:cNvSpPr/>
          <p:nvPr userDrawn="1"/>
        </p:nvSpPr>
        <p:spPr>
          <a:xfrm rot="20785132">
            <a:off x="7374430" y="-452585"/>
            <a:ext cx="381222" cy="8820185"/>
          </a:xfrm>
          <a:prstGeom prst="rect">
            <a:avLst/>
          </a:prstGeom>
          <a:solidFill>
            <a:srgbClr val="1A3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26DB18-06AA-0541-90F5-5EEBDE0F82AE}"/>
              </a:ext>
            </a:extLst>
          </p:cNvPr>
          <p:cNvSpPr/>
          <p:nvPr userDrawn="1"/>
        </p:nvSpPr>
        <p:spPr>
          <a:xfrm rot="5400000" flipH="1">
            <a:off x="9218991" y="-3235706"/>
            <a:ext cx="182648" cy="6207652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94ABFB-C94B-8045-9556-45C4E7D1038F}"/>
              </a:ext>
            </a:extLst>
          </p:cNvPr>
          <p:cNvSpPr/>
          <p:nvPr userDrawn="1"/>
        </p:nvSpPr>
        <p:spPr>
          <a:xfrm rot="5400000" flipH="1">
            <a:off x="10053382" y="4717989"/>
            <a:ext cx="182648" cy="4538873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66351C-7F29-3C40-ABDA-9C808235A295}"/>
              </a:ext>
            </a:extLst>
          </p:cNvPr>
          <p:cNvSpPr/>
          <p:nvPr userDrawn="1"/>
        </p:nvSpPr>
        <p:spPr>
          <a:xfrm flipH="1">
            <a:off x="12252486" y="-40552"/>
            <a:ext cx="161656" cy="6936651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4D7C28C-CA19-8449-8852-7FF0B7A46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C992668E-CFC3-D744-BBA3-1B3FCA29AC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25" name="Graphic 24" descr="User outline">
            <a:extLst>
              <a:ext uri="{FF2B5EF4-FFF2-40B4-BE49-F238E27FC236}">
                <a16:creationId xmlns:a16="http://schemas.microsoft.com/office/drawing/2014/main" id="{91A24D51-61CC-F542-810A-6A75C4C5D5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63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2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01F3A1-308E-4B10-B1B3-E509A3F4DFB5}"/>
              </a:ext>
            </a:extLst>
          </p:cNvPr>
          <p:cNvSpPr txBox="1"/>
          <p:nvPr userDrawn="1"/>
        </p:nvSpPr>
        <p:spPr>
          <a:xfrm>
            <a:off x="1" y="13252"/>
            <a:ext cx="1570963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E663B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86875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dit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A1F2BD8-B17D-4C47-BCFB-F86D2036E6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[Screenshot / large picture]</a:t>
            </a:r>
          </a:p>
        </p:txBody>
      </p:sp>
    </p:spTree>
    <p:extLst>
      <p:ext uri="{BB962C8B-B14F-4D97-AF65-F5344CB8AC3E}">
        <p14:creationId xmlns:p14="http://schemas.microsoft.com/office/powerpoint/2010/main" val="3486819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658" y="305059"/>
            <a:ext cx="9963386" cy="1134127"/>
          </a:xfrm>
        </p:spPr>
        <p:txBody>
          <a:bodyPr anchor="b">
            <a:normAutofit/>
          </a:bodyPr>
          <a:lstStyle>
            <a:lvl1pPr>
              <a:defRPr sz="4400" b="1" i="0" spc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F693E0-215D-40B7-43D9-AFDC2ED8A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673" y="6227008"/>
            <a:ext cx="1153340" cy="4209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191B1-D429-50EE-19D3-2053445407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9658" y="1863005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81EA44-FBDA-842D-A286-D5DBAC80D09E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04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 userDrawn="1"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 baseline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16F1F9C0-9FF4-1C42-B1AF-8B998DD8A1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 userDrawn="1"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 baseline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E081D44-91E6-A045-861F-0348210A6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4343" y="399324"/>
            <a:ext cx="2260229" cy="87074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8CD563B8-9D34-DE4B-9511-868DB976E2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79E38193-CC8D-6847-AC32-38019B61AC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16" name="Graphic 15" descr="User outline">
            <a:extLst>
              <a:ext uri="{FF2B5EF4-FFF2-40B4-BE49-F238E27FC236}">
                <a16:creationId xmlns:a16="http://schemas.microsoft.com/office/drawing/2014/main" id="{26026E31-AB6E-8340-8261-80152C94919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6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 baseline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 b="1" i="0" baseline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section detail]</a:t>
            </a:r>
          </a:p>
        </p:txBody>
      </p:sp>
    </p:spTree>
    <p:extLst>
      <p:ext uri="{BB962C8B-B14F-4D97-AF65-F5344CB8AC3E}">
        <p14:creationId xmlns:p14="http://schemas.microsoft.com/office/powerpoint/2010/main" val="245208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8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96672-4053-40B2-8D5A-353AB704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[Click to edit Master title style]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9E07F-966D-40C4-889D-88FA8BC1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54827"/>
            <a:ext cx="10058400" cy="392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2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0" r:id="rId2"/>
    <p:sldLayoutId id="2147483741" r:id="rId3"/>
    <p:sldLayoutId id="2147483746" r:id="rId4"/>
    <p:sldLayoutId id="2147483727" r:id="rId5"/>
    <p:sldLayoutId id="2147483724" r:id="rId6"/>
    <p:sldLayoutId id="2147483752" r:id="rId7"/>
    <p:sldLayoutId id="2147483723" r:id="rId8"/>
    <p:sldLayoutId id="2147483742" r:id="rId9"/>
    <p:sldLayoutId id="2147483679" r:id="rId10"/>
    <p:sldLayoutId id="2147483747" r:id="rId11"/>
    <p:sldLayoutId id="2147483743" r:id="rId12"/>
    <p:sldLayoutId id="2147483744" r:id="rId13"/>
    <p:sldLayoutId id="2147483754" r:id="rId14"/>
    <p:sldLayoutId id="2147483662" r:id="rId15"/>
    <p:sldLayoutId id="2147483702" r:id="rId16"/>
    <p:sldLayoutId id="2147483748" r:id="rId17"/>
    <p:sldLayoutId id="2147483749" r:id="rId18"/>
    <p:sldLayoutId id="2147483750" r:id="rId19"/>
    <p:sldLayoutId id="2147483751" r:id="rId20"/>
    <p:sldLayoutId id="2147483757" r:id="rId21"/>
    <p:sldLayoutId id="214748375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sv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E645B75A-3E85-6523-3C68-D0FF8839A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4520" y="3137311"/>
            <a:ext cx="4636472" cy="4636472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368EE50C-1076-4C66-B3FD-1742C2179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247" y="1672684"/>
            <a:ext cx="6711149" cy="19647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Shifting Further Left: 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3100" b="0" dirty="0">
                <a:solidFill>
                  <a:schemeClr val="tx1">
                    <a:lumMod val="75000"/>
                  </a:schemeClr>
                </a:solidFill>
              </a:rPr>
              <a:t>Integrating Accessibility into the </a:t>
            </a:r>
            <a:br>
              <a:rPr lang="en-US" sz="3100" b="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3100" b="0" dirty="0">
                <a:solidFill>
                  <a:schemeClr val="tx1">
                    <a:lumMod val="75000"/>
                  </a:schemeClr>
                </a:solidFill>
              </a:rPr>
              <a:t>Earliest Stages of Development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B1514D8-7DC4-B448-8E5B-A3C7BC3F9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4285" y="4618041"/>
            <a:ext cx="4281715" cy="369459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Dr David Swallow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F9E71-8A5A-DE47-9BA1-5FBE77AB2F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Principal UX Consultant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A6F89B-33D1-3287-15A1-8D6AD08659B7}"/>
              </a:ext>
            </a:extLst>
          </p:cNvPr>
          <p:cNvSpPr txBox="1"/>
          <p:nvPr/>
        </p:nvSpPr>
        <p:spPr>
          <a:xfrm rot="21152774">
            <a:off x="6279428" y="3976713"/>
            <a:ext cx="6203542" cy="144655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63500" sx="200000" sy="20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i="1" dirty="0">
                <a:ln w="63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C61D07"/>
                    </a:gs>
                    <a:gs pos="100000">
                      <a:srgbClr val="F9D033"/>
                    </a:gs>
                  </a:gsLst>
                  <a:lin ang="5400000" scaled="1"/>
                  <a:tileRect/>
                </a:gradFill>
                <a:effectLst>
                  <a:glow rad="190500">
                    <a:schemeClr val="accent1">
                      <a:lumMod val="10000"/>
                      <a:alpha val="50000"/>
                    </a:schemeClr>
                  </a:glow>
                </a:effectLst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THE ACCESSIBILITY RIPPLE EFFECT: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D48613-EC06-E134-807D-4B13E76BED7D}"/>
              </a:ext>
            </a:extLst>
          </p:cNvPr>
          <p:cNvSpPr txBox="1"/>
          <p:nvPr/>
        </p:nvSpPr>
        <p:spPr>
          <a:xfrm>
            <a:off x="7747591" y="5588760"/>
            <a:ext cx="4444409" cy="120032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  <a:effectLst>
                  <a:glow rad="304800">
                    <a:srgbClr val="002060">
                      <a:alpha val="40000"/>
                    </a:srgbClr>
                  </a:glow>
                </a:effectLst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HOW GOING BACK IN TIME</a:t>
            </a:r>
          </a:p>
          <a:p>
            <a:pPr algn="ctr"/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  <a:effectLst>
                  <a:glow rad="304800">
                    <a:srgbClr val="002060">
                      <a:alpha val="40000"/>
                    </a:srgbClr>
                  </a:glow>
                </a:effectLst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CAN CHANGE THE FUTURE</a:t>
            </a:r>
          </a:p>
          <a:p>
            <a:pPr algn="ctr"/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  <a:effectLst>
                  <a:glow rad="304800">
                    <a:srgbClr val="002060">
                      <a:alpha val="40000"/>
                    </a:srgbClr>
                  </a:glow>
                </a:effectLst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OF YOUR PRODUCT</a:t>
            </a:r>
          </a:p>
        </p:txBody>
      </p:sp>
    </p:spTree>
    <p:extLst>
      <p:ext uri="{BB962C8B-B14F-4D97-AF65-F5344CB8AC3E}">
        <p14:creationId xmlns:p14="http://schemas.microsoft.com/office/powerpoint/2010/main" val="206284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4B614-FC60-C1FA-A96F-6071AE18D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A104E-9B3D-699D-91A1-E8A8A67FA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7252587" cy="1325563"/>
          </a:xfrm>
        </p:spPr>
        <p:txBody>
          <a:bodyPr/>
          <a:lstStyle/>
          <a:p>
            <a:r>
              <a:rPr lang="en-US" kern="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Practical steps to shift left in DEVELOPMENT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B960E2E-0920-1EE8-AFB6-4223D02B9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Integrate accessibility into CI/CD pipelines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Provide developer training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Use accessible component libraries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Code reviews include accessibility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kern="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Debug with assistive technologies</a:t>
            </a:r>
            <a:endParaRPr lang="en-US" b="1" kern="100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3F4DA2-E6B9-FADB-90F1-84EE9BB8C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43033" y="-201172"/>
            <a:ext cx="3625919" cy="6273595"/>
            <a:chOff x="8397766" y="79486"/>
            <a:chExt cx="3625919" cy="6273595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9BFD37FA-5025-261E-BCF9-4A155DC9BE70}"/>
                </a:ext>
              </a:extLst>
            </p:cNvPr>
            <p:cNvSpPr/>
            <p:nvPr/>
          </p:nvSpPr>
          <p:spPr>
            <a:xfrm flipH="1">
              <a:off x="8397766" y="694342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7D5AF348-018C-9958-CAC1-AA0CB64970FE}"/>
                </a:ext>
              </a:extLst>
            </p:cNvPr>
            <p:cNvSpPr/>
            <p:nvPr/>
          </p:nvSpPr>
          <p:spPr>
            <a:xfrm flipH="1">
              <a:off x="9832428" y="2254827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2D85F3FE-D916-67A9-1FB2-0762C2BF0A60}"/>
                </a:ext>
              </a:extLst>
            </p:cNvPr>
            <p:cNvSpPr/>
            <p:nvPr/>
          </p:nvSpPr>
          <p:spPr>
            <a:xfrm flipH="1">
              <a:off x="9527628" y="4303954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7EBB73F7-AB9E-F75F-6D68-F99FDE8315CF}"/>
                </a:ext>
              </a:extLst>
            </p:cNvPr>
            <p:cNvSpPr/>
            <p:nvPr/>
          </p:nvSpPr>
          <p:spPr>
            <a:xfrm flipH="1">
              <a:off x="10549759" y="130203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570C4F8D-0F18-0C83-46D3-4B21C2C6F568}"/>
                </a:ext>
              </a:extLst>
            </p:cNvPr>
            <p:cNvSpPr/>
            <p:nvPr/>
          </p:nvSpPr>
          <p:spPr>
            <a:xfrm flipH="1">
              <a:off x="9527628" y="79486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D8C294F1-6A3D-4B63-0FC8-0F9329EEEC29}"/>
                </a:ext>
              </a:extLst>
            </p:cNvPr>
            <p:cNvSpPr/>
            <p:nvPr/>
          </p:nvSpPr>
          <p:spPr>
            <a:xfrm flipH="1">
              <a:off x="9953372" y="1202046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845B0CE8-C8C4-3C39-356D-F6FB0EC2F86D}"/>
                </a:ext>
              </a:extLst>
            </p:cNvPr>
            <p:cNvSpPr/>
            <p:nvPr/>
          </p:nvSpPr>
          <p:spPr>
            <a:xfrm flipH="1">
              <a:off x="11125200" y="3326670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9D5BB055-F3CC-A951-FA41-5225EC0E214A}"/>
                </a:ext>
              </a:extLst>
            </p:cNvPr>
            <p:cNvSpPr/>
            <p:nvPr/>
          </p:nvSpPr>
          <p:spPr>
            <a:xfrm flipH="1">
              <a:off x="8523775" y="3684950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D428A7FE-2082-5C81-9C5C-2729F20DCF66}"/>
                </a:ext>
              </a:extLst>
            </p:cNvPr>
            <p:cNvSpPr/>
            <p:nvPr/>
          </p:nvSpPr>
          <p:spPr>
            <a:xfrm flipH="1">
              <a:off x="10925579" y="5269637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BAFC5270-53AB-8F6F-DD44-76B1C0C31361}"/>
                </a:ext>
              </a:extLst>
            </p:cNvPr>
            <p:cNvSpPr/>
            <p:nvPr/>
          </p:nvSpPr>
          <p:spPr>
            <a:xfrm flipH="1">
              <a:off x="8891442" y="5375797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3F3099D5-726A-0BBF-57D0-C49676000A45}"/>
                </a:ext>
              </a:extLst>
            </p:cNvPr>
            <p:cNvSpPr/>
            <p:nvPr/>
          </p:nvSpPr>
          <p:spPr>
            <a:xfrm flipH="1">
              <a:off x="11505632" y="1474584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EC8C6D69-1EB9-6183-7784-C6E258007EE6}"/>
                </a:ext>
              </a:extLst>
            </p:cNvPr>
            <p:cNvSpPr/>
            <p:nvPr/>
          </p:nvSpPr>
          <p:spPr>
            <a:xfrm flipH="1">
              <a:off x="9387381" y="2114256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4AD86320-AC30-C329-FCC4-FF3A21195BB5}"/>
                </a:ext>
              </a:extLst>
            </p:cNvPr>
            <p:cNvSpPr/>
            <p:nvPr/>
          </p:nvSpPr>
          <p:spPr>
            <a:xfrm flipH="1">
              <a:off x="10709624" y="3899240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7F513766-6D6C-4D02-CF5E-E33A9A1834AD}"/>
                </a:ext>
              </a:extLst>
            </p:cNvPr>
            <p:cNvSpPr/>
            <p:nvPr/>
          </p:nvSpPr>
          <p:spPr>
            <a:xfrm flipH="1">
              <a:off x="9609905" y="3455340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1388436A-8366-DF2B-61D3-34E572F97126}"/>
                </a:ext>
              </a:extLst>
            </p:cNvPr>
            <p:cNvSpPr/>
            <p:nvPr/>
          </p:nvSpPr>
          <p:spPr>
            <a:xfrm flipH="1">
              <a:off x="11429508" y="4646977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EC1F9280-A908-EFED-E7B9-836330F580BE}"/>
                </a:ext>
              </a:extLst>
            </p:cNvPr>
            <p:cNvSpPr/>
            <p:nvPr/>
          </p:nvSpPr>
          <p:spPr>
            <a:xfrm flipH="1">
              <a:off x="8754132" y="4976248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F3AE575C-184D-D9F1-64CA-973ED597BC19}"/>
                </a:ext>
              </a:extLst>
            </p:cNvPr>
            <p:cNvSpPr/>
            <p:nvPr/>
          </p:nvSpPr>
          <p:spPr>
            <a:xfrm flipH="1">
              <a:off x="8815475" y="2814991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47C56A51-E51C-5D7E-F87D-47E1F2758A26}"/>
                </a:ext>
              </a:extLst>
            </p:cNvPr>
            <p:cNvSpPr/>
            <p:nvPr/>
          </p:nvSpPr>
          <p:spPr>
            <a:xfrm flipH="1">
              <a:off x="11542495" y="2126093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DF46B25A-9D4A-2EDC-1032-5A04F30AC610}"/>
                </a:ext>
              </a:extLst>
            </p:cNvPr>
            <p:cNvSpPr/>
            <p:nvPr/>
          </p:nvSpPr>
          <p:spPr>
            <a:xfrm flipH="1">
              <a:off x="8668333" y="94321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2741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02EAA-B0D9-41D8-E478-D0484950F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B3CAFB-3613-4138-A9B3-605D5EB24F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-1325563"/>
            <a:ext cx="10058400" cy="13255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From Development to Design</a:t>
            </a:r>
          </a:p>
        </p:txBody>
      </p:sp>
      <p:pic>
        <p:nvPicPr>
          <p:cNvPr id="2" name="Picture 1" descr="Milky way galaxy with stars and space dust in the universe">
            <a:extLst>
              <a:ext uri="{FF2B5EF4-FFF2-40B4-BE49-F238E27FC236}">
                <a16:creationId xmlns:a16="http://schemas.microsoft.com/office/drawing/2014/main" id="{A3647980-48B0-3959-0A37-4C91C402F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422" cy="8117633"/>
          </a:xfrm>
          <a:prstGeom prst="rect">
            <a:avLst/>
          </a:prstGeom>
        </p:spPr>
      </p:pic>
      <p:sp>
        <p:nvSpPr>
          <p:cNvPr id="6" name="Arrow: Chevron 5">
            <a:extLst>
              <a:ext uri="{FF2B5EF4-FFF2-40B4-BE49-F238E27FC236}">
                <a16:creationId xmlns:a16="http://schemas.microsoft.com/office/drawing/2014/main" id="{3645A6A3-ABDD-D81E-6ED7-AD59585774B1}"/>
              </a:ext>
            </a:extLst>
          </p:cNvPr>
          <p:cNvSpPr/>
          <p:nvPr/>
        </p:nvSpPr>
        <p:spPr>
          <a:xfrm>
            <a:off x="448237" y="5432611"/>
            <a:ext cx="2371164" cy="950259"/>
          </a:xfrm>
          <a:prstGeom prst="chevr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PLANNING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ECC00A0A-0B99-7758-8CFF-3325DE4CC1CA}"/>
              </a:ext>
            </a:extLst>
          </p:cNvPr>
          <p:cNvSpPr/>
          <p:nvPr/>
        </p:nvSpPr>
        <p:spPr>
          <a:xfrm>
            <a:off x="2588559" y="5432612"/>
            <a:ext cx="2371164" cy="950259"/>
          </a:xfrm>
          <a:prstGeom prst="chevron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DESIGN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AC032BE0-C31A-8062-4E04-D7697F22F257}"/>
              </a:ext>
            </a:extLst>
          </p:cNvPr>
          <p:cNvSpPr/>
          <p:nvPr/>
        </p:nvSpPr>
        <p:spPr>
          <a:xfrm>
            <a:off x="4703541" y="5432611"/>
            <a:ext cx="2859741" cy="950259"/>
          </a:xfrm>
          <a:prstGeom prst="chevron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DEVELOPMENT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DB231D0F-60FA-AC89-FD8A-B4127F61F08B}"/>
              </a:ext>
            </a:extLst>
          </p:cNvPr>
          <p:cNvSpPr/>
          <p:nvPr/>
        </p:nvSpPr>
        <p:spPr>
          <a:xfrm>
            <a:off x="7345481" y="5432611"/>
            <a:ext cx="2341621" cy="950259"/>
          </a:xfrm>
          <a:prstGeom prst="chevron">
            <a:avLst/>
          </a:prstGeom>
          <a:solidFill>
            <a:schemeClr val="bg1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TESTING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F39866FA-D247-012A-1BB3-343D87862C3D}"/>
              </a:ext>
            </a:extLst>
          </p:cNvPr>
          <p:cNvSpPr/>
          <p:nvPr/>
        </p:nvSpPr>
        <p:spPr>
          <a:xfrm>
            <a:off x="9447423" y="5410199"/>
            <a:ext cx="2296340" cy="950259"/>
          </a:xfrm>
          <a:prstGeom prst="chevr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LAUNCH</a:t>
            </a:r>
          </a:p>
        </p:txBody>
      </p:sp>
      <p:pic>
        <p:nvPicPr>
          <p:cNvPr id="3" name="Picture 2" descr="A cartoon time machine with a dial on the front, a door, and an aerial on top.">
            <a:extLst>
              <a:ext uri="{FF2B5EF4-FFF2-40B4-BE49-F238E27FC236}">
                <a16:creationId xmlns:a16="http://schemas.microsoft.com/office/drawing/2014/main" id="{A1356218-7E9A-F0E7-EA94-ED57BDB3A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29" y="174707"/>
            <a:ext cx="2859741" cy="497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3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8BC98-4744-D6A2-3A82-76B966235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1BC9240-3AA1-8A2F-0955-5E0761C3B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9836" y="-865094"/>
            <a:ext cx="8095129" cy="8095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9F0E53-B721-0689-39B0-8892CF758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0" y="562896"/>
            <a:ext cx="3287097" cy="1325563"/>
          </a:xfrm>
        </p:spPr>
        <p:txBody>
          <a:bodyPr>
            <a:noAutofit/>
          </a:bodyPr>
          <a:lstStyle/>
          <a:p>
            <a:pPr algn="ctr"/>
            <a:r>
              <a:rPr lang="en-US" sz="6000" i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C41300"/>
                    </a:gs>
                    <a:gs pos="100000">
                      <a:srgbClr val="F9D033"/>
                    </a:gs>
                  </a:gsLst>
                  <a:lin ang="5400000" scaled="1"/>
                </a:gradFill>
              </a:rPr>
              <a:t>STOP #3: DESIGN</a:t>
            </a:r>
            <a:endParaRPr lang="en-US" sz="6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6365543-3EE3-CBE4-CC64-20096762B1C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i="1" kern="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Key accessibility issues and solutions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44A61-F6F0-7E86-EF4C-C6A41089EDB3}"/>
              </a:ext>
            </a:extLst>
          </p:cNvPr>
          <p:cNvSpPr txBox="1"/>
          <p:nvPr/>
        </p:nvSpPr>
        <p:spPr>
          <a:xfrm>
            <a:off x="4878028" y="458956"/>
            <a:ext cx="658146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Missing or Inadequate Alt Text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Annotate image purposes and suggest alt text.</a:t>
            </a:r>
          </a:p>
          <a:p>
            <a:endParaRPr lang="en-US" sz="2000" dirty="0">
              <a:solidFill>
                <a:schemeClr val="accent1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Inconsistent Keyboard Navigation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Specify focus states, tab order, and keyboard interactions.</a:t>
            </a:r>
          </a:p>
          <a:p>
            <a:endParaRPr lang="en-US" sz="2000" dirty="0">
              <a:solidFill>
                <a:schemeClr val="accent1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Poor Color Contrast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Use accessible palettes and validate contrast.</a:t>
            </a:r>
          </a:p>
          <a:p>
            <a:endParaRPr lang="en-US" sz="2000" dirty="0">
              <a:solidFill>
                <a:schemeClr val="accent1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Form Validation Errors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Provide mockups for error messages and ARIA annotations.</a:t>
            </a:r>
          </a:p>
          <a:p>
            <a:endParaRPr lang="en-US" sz="2000" dirty="0">
              <a:solidFill>
                <a:schemeClr val="accent1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Missing Focus Indicators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Include and document focus indicators in the design system.</a:t>
            </a:r>
          </a:p>
        </p:txBody>
      </p:sp>
    </p:spTree>
    <p:extLst>
      <p:ext uri="{BB962C8B-B14F-4D97-AF65-F5344CB8AC3E}">
        <p14:creationId xmlns:p14="http://schemas.microsoft.com/office/powerpoint/2010/main" val="420782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D137F-04F3-A806-F8EB-045CAE6D2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1F5A40-7E83-6114-227F-EA7F3B7E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6782548" cy="1325563"/>
          </a:xfrm>
        </p:spPr>
        <p:txBody>
          <a:bodyPr>
            <a:normAutofit/>
          </a:bodyPr>
          <a:lstStyle/>
          <a:p>
            <a:r>
              <a:rPr lang="en-US" kern="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Practical steps to shift left in DESIGN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A84ED7-57B0-6BB3-1274-79EBE78AE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Use accessible design systems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Annotate accessibility requirements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Run design accessibility reviews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Leverage accessibility tools during design</a:t>
            </a:r>
            <a:endParaRPr lang="en-US" b="1" kern="100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Test with real users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BCD27B-2C90-ED2D-22F2-A7C47976D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43033" y="-201172"/>
            <a:ext cx="3625919" cy="6273595"/>
            <a:chOff x="8397766" y="79486"/>
            <a:chExt cx="3625919" cy="6273595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A004FD80-2C8C-2C12-261E-CC895553555F}"/>
                </a:ext>
              </a:extLst>
            </p:cNvPr>
            <p:cNvSpPr/>
            <p:nvPr/>
          </p:nvSpPr>
          <p:spPr>
            <a:xfrm flipH="1">
              <a:off x="8397766" y="694342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2D763C56-9536-3C7C-E464-F7643E605D5A}"/>
                </a:ext>
              </a:extLst>
            </p:cNvPr>
            <p:cNvSpPr/>
            <p:nvPr/>
          </p:nvSpPr>
          <p:spPr>
            <a:xfrm flipH="1">
              <a:off x="9832428" y="2254827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E0A122CF-0DFB-CB5F-2B99-677A96891A69}"/>
                </a:ext>
              </a:extLst>
            </p:cNvPr>
            <p:cNvSpPr/>
            <p:nvPr/>
          </p:nvSpPr>
          <p:spPr>
            <a:xfrm flipH="1">
              <a:off x="9527628" y="4303954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6C2E2D48-FA18-A5C5-F52F-B0D922B65142}"/>
                </a:ext>
              </a:extLst>
            </p:cNvPr>
            <p:cNvSpPr/>
            <p:nvPr/>
          </p:nvSpPr>
          <p:spPr>
            <a:xfrm flipH="1">
              <a:off x="10549759" y="130203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3613DE48-7DD6-49CB-946D-74E6B9FFA19E}"/>
                </a:ext>
              </a:extLst>
            </p:cNvPr>
            <p:cNvSpPr/>
            <p:nvPr/>
          </p:nvSpPr>
          <p:spPr>
            <a:xfrm flipH="1">
              <a:off x="9527628" y="79486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149A002F-7D26-D994-43AF-9682CF9344F0}"/>
                </a:ext>
              </a:extLst>
            </p:cNvPr>
            <p:cNvSpPr/>
            <p:nvPr/>
          </p:nvSpPr>
          <p:spPr>
            <a:xfrm flipH="1">
              <a:off x="9953372" y="1202046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06D093D1-FC82-5E16-87E3-5A59BF69C955}"/>
                </a:ext>
              </a:extLst>
            </p:cNvPr>
            <p:cNvSpPr/>
            <p:nvPr/>
          </p:nvSpPr>
          <p:spPr>
            <a:xfrm flipH="1">
              <a:off x="11125200" y="3326670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563344E0-21D4-DA40-EA75-37AB38AA23EA}"/>
                </a:ext>
              </a:extLst>
            </p:cNvPr>
            <p:cNvSpPr/>
            <p:nvPr/>
          </p:nvSpPr>
          <p:spPr>
            <a:xfrm flipH="1">
              <a:off x="8523775" y="3684950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AEEA49C9-5AA0-983F-03F0-5D974D670757}"/>
                </a:ext>
              </a:extLst>
            </p:cNvPr>
            <p:cNvSpPr/>
            <p:nvPr/>
          </p:nvSpPr>
          <p:spPr>
            <a:xfrm flipH="1">
              <a:off x="10925579" y="5269637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69E30869-9C0D-0EBB-43D2-A6540E6B3B6E}"/>
                </a:ext>
              </a:extLst>
            </p:cNvPr>
            <p:cNvSpPr/>
            <p:nvPr/>
          </p:nvSpPr>
          <p:spPr>
            <a:xfrm flipH="1">
              <a:off x="8891442" y="5375797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FD9DBD79-0966-0A55-BAF7-8B952F626BCA}"/>
                </a:ext>
              </a:extLst>
            </p:cNvPr>
            <p:cNvSpPr/>
            <p:nvPr/>
          </p:nvSpPr>
          <p:spPr>
            <a:xfrm flipH="1">
              <a:off x="11505632" y="1474584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A2E0DAD9-76F6-CF9E-012E-D8E6D9302479}"/>
                </a:ext>
              </a:extLst>
            </p:cNvPr>
            <p:cNvSpPr/>
            <p:nvPr/>
          </p:nvSpPr>
          <p:spPr>
            <a:xfrm flipH="1">
              <a:off x="9387381" y="2114256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511612B4-A16D-19B9-2233-547D764C9FCC}"/>
                </a:ext>
              </a:extLst>
            </p:cNvPr>
            <p:cNvSpPr/>
            <p:nvPr/>
          </p:nvSpPr>
          <p:spPr>
            <a:xfrm flipH="1">
              <a:off x="10709624" y="3899240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74CE215C-057D-DC97-EA92-4E672DDA0B71}"/>
                </a:ext>
              </a:extLst>
            </p:cNvPr>
            <p:cNvSpPr/>
            <p:nvPr/>
          </p:nvSpPr>
          <p:spPr>
            <a:xfrm flipH="1">
              <a:off x="9609905" y="3455340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FCBA9947-36A8-C723-F397-B9765CAC10BC}"/>
                </a:ext>
              </a:extLst>
            </p:cNvPr>
            <p:cNvSpPr/>
            <p:nvPr/>
          </p:nvSpPr>
          <p:spPr>
            <a:xfrm flipH="1">
              <a:off x="11429508" y="4646977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2DF88909-4305-2F98-EEE8-74CA187262E2}"/>
                </a:ext>
              </a:extLst>
            </p:cNvPr>
            <p:cNvSpPr/>
            <p:nvPr/>
          </p:nvSpPr>
          <p:spPr>
            <a:xfrm flipH="1">
              <a:off x="8754132" y="4976248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6CEBE76E-4771-B6D2-6724-F685C67E435A}"/>
                </a:ext>
              </a:extLst>
            </p:cNvPr>
            <p:cNvSpPr/>
            <p:nvPr/>
          </p:nvSpPr>
          <p:spPr>
            <a:xfrm flipH="1">
              <a:off x="8815475" y="2814991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3311E5CE-33A5-698E-88FA-C660B4FD822C}"/>
                </a:ext>
              </a:extLst>
            </p:cNvPr>
            <p:cNvSpPr/>
            <p:nvPr/>
          </p:nvSpPr>
          <p:spPr>
            <a:xfrm flipH="1">
              <a:off x="11542495" y="2126093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CD3D9965-6D6D-1F93-82B8-C4D9D4D2DD0E}"/>
                </a:ext>
              </a:extLst>
            </p:cNvPr>
            <p:cNvSpPr/>
            <p:nvPr/>
          </p:nvSpPr>
          <p:spPr>
            <a:xfrm flipH="1">
              <a:off x="8668333" y="94321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77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2DBF9-E357-0FC3-FF43-61B354D6E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AB8F56-3C3C-BCA2-43C3-3CF03FF860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-1325563"/>
            <a:ext cx="10058400" cy="13255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From Design to Planning</a:t>
            </a:r>
          </a:p>
        </p:txBody>
      </p:sp>
      <p:pic>
        <p:nvPicPr>
          <p:cNvPr id="2" name="Picture 1" descr="Milky way galaxy with stars and space dust in the universe">
            <a:extLst>
              <a:ext uri="{FF2B5EF4-FFF2-40B4-BE49-F238E27FC236}">
                <a16:creationId xmlns:a16="http://schemas.microsoft.com/office/drawing/2014/main" id="{0204B71E-3FD6-2D6E-35BA-E1291E8A2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422" cy="8117633"/>
          </a:xfrm>
          <a:prstGeom prst="rect">
            <a:avLst/>
          </a:prstGeom>
        </p:spPr>
      </p:pic>
      <p:sp>
        <p:nvSpPr>
          <p:cNvPr id="6" name="Arrow: Chevron 5">
            <a:extLst>
              <a:ext uri="{FF2B5EF4-FFF2-40B4-BE49-F238E27FC236}">
                <a16:creationId xmlns:a16="http://schemas.microsoft.com/office/drawing/2014/main" id="{1BE84DB9-6504-9C1A-FAEE-B687D3FC066B}"/>
              </a:ext>
            </a:extLst>
          </p:cNvPr>
          <p:cNvSpPr/>
          <p:nvPr/>
        </p:nvSpPr>
        <p:spPr>
          <a:xfrm>
            <a:off x="448237" y="5432611"/>
            <a:ext cx="2371164" cy="950259"/>
          </a:xfrm>
          <a:prstGeom prst="chevron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PLANNING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108F5243-5034-8797-9046-7B491EB16B0D}"/>
              </a:ext>
            </a:extLst>
          </p:cNvPr>
          <p:cNvSpPr/>
          <p:nvPr/>
        </p:nvSpPr>
        <p:spPr>
          <a:xfrm>
            <a:off x="2588559" y="5432612"/>
            <a:ext cx="2371164" cy="950259"/>
          </a:xfrm>
          <a:prstGeom prst="chevron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DESIGN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24A21FF5-92FB-1A9E-6D5B-698AC79ED6CD}"/>
              </a:ext>
            </a:extLst>
          </p:cNvPr>
          <p:cNvSpPr/>
          <p:nvPr/>
        </p:nvSpPr>
        <p:spPr>
          <a:xfrm>
            <a:off x="4703541" y="5432611"/>
            <a:ext cx="2859741" cy="950259"/>
          </a:xfrm>
          <a:prstGeom prst="chevron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DEVELOPMENT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8D2A7E68-EAA6-4BC1-B7D7-4EBF0FC521E1}"/>
              </a:ext>
            </a:extLst>
          </p:cNvPr>
          <p:cNvSpPr/>
          <p:nvPr/>
        </p:nvSpPr>
        <p:spPr>
          <a:xfrm>
            <a:off x="7345481" y="5432611"/>
            <a:ext cx="2341621" cy="950259"/>
          </a:xfrm>
          <a:prstGeom prst="chevron">
            <a:avLst/>
          </a:prstGeom>
          <a:solidFill>
            <a:schemeClr val="bg1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TESTING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F98AFE81-22C2-DBE6-B4D7-2FB1459EDAD6}"/>
              </a:ext>
            </a:extLst>
          </p:cNvPr>
          <p:cNvSpPr/>
          <p:nvPr/>
        </p:nvSpPr>
        <p:spPr>
          <a:xfrm>
            <a:off x="9447423" y="5410199"/>
            <a:ext cx="2296340" cy="950259"/>
          </a:xfrm>
          <a:prstGeom prst="chevr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LAUNCH</a:t>
            </a:r>
          </a:p>
        </p:txBody>
      </p:sp>
      <p:pic>
        <p:nvPicPr>
          <p:cNvPr id="3" name="Picture 2" descr="A cartoon time machine with a dial on the front, a door, and an aerial on top.">
            <a:extLst>
              <a:ext uri="{FF2B5EF4-FFF2-40B4-BE49-F238E27FC236}">
                <a16:creationId xmlns:a16="http://schemas.microsoft.com/office/drawing/2014/main" id="{FC237040-48C5-DA7B-D801-69E8B8ABE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29" y="174707"/>
            <a:ext cx="2859741" cy="497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4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BD9E3-A1C7-FD1F-0A17-AE971F8F5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31CC2FF-8655-5835-E5B0-00AB35697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9836" y="-865094"/>
            <a:ext cx="8095129" cy="8095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17BF52-6E3C-E844-552B-D7A34AFA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0" y="446666"/>
            <a:ext cx="3287097" cy="1325563"/>
          </a:xfrm>
        </p:spPr>
        <p:txBody>
          <a:bodyPr>
            <a:noAutofit/>
          </a:bodyPr>
          <a:lstStyle/>
          <a:p>
            <a:pPr algn="ctr"/>
            <a:r>
              <a:rPr lang="en-US" sz="6000" i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C41300"/>
                    </a:gs>
                    <a:gs pos="100000">
                      <a:srgbClr val="F9D033"/>
                    </a:gs>
                  </a:gsLst>
                  <a:lin ang="5400000" scaled="1"/>
                </a:gradFill>
              </a:rPr>
              <a:t>STOP #4: </a:t>
            </a:r>
            <a:r>
              <a:rPr lang="en-US" sz="4800" i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C41300"/>
                    </a:gs>
                    <a:gs pos="100000">
                      <a:srgbClr val="F9D033"/>
                    </a:gs>
                  </a:gsLst>
                  <a:lin ang="5400000" scaled="1"/>
                </a:gradFill>
              </a:rPr>
              <a:t>PLANNING</a:t>
            </a:r>
            <a:endParaRPr lang="en-US" sz="48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16FA1B-AC8E-832C-2401-825AE106EAA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i="1" kern="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Key accessibility issues and solutions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97788A-C0C7-B4A9-22CF-4D0BA47E1433}"/>
              </a:ext>
            </a:extLst>
          </p:cNvPr>
          <p:cNvSpPr txBox="1"/>
          <p:nvPr/>
        </p:nvSpPr>
        <p:spPr>
          <a:xfrm>
            <a:off x="4878028" y="458956"/>
            <a:ext cx="6581467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Missing or Inadequate Alt Text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 Include alt text requirements in User Stories and Acceptance Criteria.</a:t>
            </a:r>
          </a:p>
          <a:p>
            <a:endParaRPr lang="en-US" sz="2000" dirty="0">
              <a:solidFill>
                <a:schemeClr val="accent1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Inconsistent Keyboard Navigation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Incorporate keyboard navigation requirements into Acceptance Criteria and the Definitions of Done.</a:t>
            </a:r>
          </a:p>
          <a:p>
            <a:endParaRPr lang="en-US" sz="2000" dirty="0">
              <a:solidFill>
                <a:schemeClr val="accent1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Poor Color Contrast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Include color contrast requirements in brand style guides and design system documentation.</a:t>
            </a:r>
          </a:p>
          <a:p>
            <a:endParaRPr lang="en-US" sz="2000" dirty="0">
              <a:solidFill>
                <a:schemeClr val="accent1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Form Validation Errors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Specify accessible error-handling requirements in User Stories and Acceptance Criteria.</a:t>
            </a:r>
          </a:p>
          <a:p>
            <a:endParaRPr lang="en-US" sz="2000" dirty="0">
              <a:solidFill>
                <a:schemeClr val="accent1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Missing Focus Indicators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Address focus management in acceptance criteria and design specs.</a:t>
            </a:r>
          </a:p>
        </p:txBody>
      </p:sp>
    </p:spTree>
    <p:extLst>
      <p:ext uri="{BB962C8B-B14F-4D97-AF65-F5344CB8AC3E}">
        <p14:creationId xmlns:p14="http://schemas.microsoft.com/office/powerpoint/2010/main" val="17964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9DE97-BC0F-57B4-48F3-2DB920C0B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A00FFA-30A0-C589-9920-707CA59D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6987988" cy="1325563"/>
          </a:xfrm>
        </p:spPr>
        <p:txBody>
          <a:bodyPr>
            <a:normAutofit/>
          </a:bodyPr>
          <a:lstStyle/>
          <a:p>
            <a:r>
              <a:rPr lang="en-US" kern="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Practical steps to shift left in PLANNING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AEC401-7311-2DD4-5007-A2B79FFF8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7376233" cy="392213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kern="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Incorporate accessibility into User Stories and Acceptance Criteria</a:t>
            </a:r>
            <a:endParaRPr lang="en-US" b="1" kern="100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Make accessibility part of the Definition of Done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Include accessibility in research and personas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Allocate time and budget for accessibility work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Prototype with accessibility in mind</a:t>
            </a:r>
            <a:endParaRPr lang="en-US" kern="100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032469-1AD1-D6F7-FE39-D9C519DC0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43033" y="-201172"/>
            <a:ext cx="3625919" cy="6273595"/>
            <a:chOff x="8397766" y="79486"/>
            <a:chExt cx="3625919" cy="6273595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0880406D-5136-50BD-DB4D-A38BF9CF63F4}"/>
                </a:ext>
              </a:extLst>
            </p:cNvPr>
            <p:cNvSpPr/>
            <p:nvPr/>
          </p:nvSpPr>
          <p:spPr>
            <a:xfrm flipH="1">
              <a:off x="8397766" y="694342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11928AD5-4330-5B9D-898C-C00EBA82DD32}"/>
                </a:ext>
              </a:extLst>
            </p:cNvPr>
            <p:cNvSpPr/>
            <p:nvPr/>
          </p:nvSpPr>
          <p:spPr>
            <a:xfrm flipH="1">
              <a:off x="9832428" y="2254827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B5A09179-ECD4-83D7-A55B-15AE38683274}"/>
                </a:ext>
              </a:extLst>
            </p:cNvPr>
            <p:cNvSpPr/>
            <p:nvPr/>
          </p:nvSpPr>
          <p:spPr>
            <a:xfrm flipH="1">
              <a:off x="9527628" y="4303954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6D94CFA2-D6D9-5B7D-F92F-9EE90E08555D}"/>
                </a:ext>
              </a:extLst>
            </p:cNvPr>
            <p:cNvSpPr/>
            <p:nvPr/>
          </p:nvSpPr>
          <p:spPr>
            <a:xfrm flipH="1">
              <a:off x="10549759" y="130203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ADDBAC61-74A0-9C48-8982-EBE37578080F}"/>
                </a:ext>
              </a:extLst>
            </p:cNvPr>
            <p:cNvSpPr/>
            <p:nvPr/>
          </p:nvSpPr>
          <p:spPr>
            <a:xfrm flipH="1">
              <a:off x="9527628" y="79486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9C2229BB-0EC5-5332-B384-B6CDFDD22A72}"/>
                </a:ext>
              </a:extLst>
            </p:cNvPr>
            <p:cNvSpPr/>
            <p:nvPr/>
          </p:nvSpPr>
          <p:spPr>
            <a:xfrm flipH="1">
              <a:off x="9953372" y="1202046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95102D50-4756-5A36-9F6D-7A73F11624B2}"/>
                </a:ext>
              </a:extLst>
            </p:cNvPr>
            <p:cNvSpPr/>
            <p:nvPr/>
          </p:nvSpPr>
          <p:spPr>
            <a:xfrm flipH="1">
              <a:off x="11125200" y="3326670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2B4DF9CF-5648-CDCB-DED7-6341BAEA0656}"/>
                </a:ext>
              </a:extLst>
            </p:cNvPr>
            <p:cNvSpPr/>
            <p:nvPr/>
          </p:nvSpPr>
          <p:spPr>
            <a:xfrm flipH="1">
              <a:off x="8523775" y="3684950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F7F4F8B4-CBB3-3DEA-1BF1-1212C4A862DA}"/>
                </a:ext>
              </a:extLst>
            </p:cNvPr>
            <p:cNvSpPr/>
            <p:nvPr/>
          </p:nvSpPr>
          <p:spPr>
            <a:xfrm flipH="1">
              <a:off x="10925579" y="5269637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D4B4FAB4-B01F-00F4-DCD0-AD56E89C6ECF}"/>
                </a:ext>
              </a:extLst>
            </p:cNvPr>
            <p:cNvSpPr/>
            <p:nvPr/>
          </p:nvSpPr>
          <p:spPr>
            <a:xfrm flipH="1">
              <a:off x="8891442" y="5375797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F4A35B6E-091C-1E62-ED78-A1B666624BA5}"/>
                </a:ext>
              </a:extLst>
            </p:cNvPr>
            <p:cNvSpPr/>
            <p:nvPr/>
          </p:nvSpPr>
          <p:spPr>
            <a:xfrm flipH="1">
              <a:off x="11505632" y="1474584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8D226338-3E06-C7FE-D86E-791456C95583}"/>
                </a:ext>
              </a:extLst>
            </p:cNvPr>
            <p:cNvSpPr/>
            <p:nvPr/>
          </p:nvSpPr>
          <p:spPr>
            <a:xfrm flipH="1">
              <a:off x="9387381" y="2114256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551D6EA3-0588-C90D-2D2B-DE2C8BAB6A98}"/>
                </a:ext>
              </a:extLst>
            </p:cNvPr>
            <p:cNvSpPr/>
            <p:nvPr/>
          </p:nvSpPr>
          <p:spPr>
            <a:xfrm flipH="1">
              <a:off x="10709624" y="3899240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8C9A681E-94AD-677C-2056-CE5B3ACFFCA7}"/>
                </a:ext>
              </a:extLst>
            </p:cNvPr>
            <p:cNvSpPr/>
            <p:nvPr/>
          </p:nvSpPr>
          <p:spPr>
            <a:xfrm flipH="1">
              <a:off x="9609905" y="3455340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8DE5592D-D913-F451-6EFB-900128952414}"/>
                </a:ext>
              </a:extLst>
            </p:cNvPr>
            <p:cNvSpPr/>
            <p:nvPr/>
          </p:nvSpPr>
          <p:spPr>
            <a:xfrm flipH="1">
              <a:off x="11429508" y="4646977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B13FE146-F29F-8121-4E34-C1E151660A75}"/>
                </a:ext>
              </a:extLst>
            </p:cNvPr>
            <p:cNvSpPr/>
            <p:nvPr/>
          </p:nvSpPr>
          <p:spPr>
            <a:xfrm flipH="1">
              <a:off x="8754132" y="4976248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E3B779AA-47C4-B447-37F5-35FDBAF6336D}"/>
                </a:ext>
              </a:extLst>
            </p:cNvPr>
            <p:cNvSpPr/>
            <p:nvPr/>
          </p:nvSpPr>
          <p:spPr>
            <a:xfrm flipH="1">
              <a:off x="8815475" y="2814991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746E01C2-CBE3-4AEC-4345-9EC6605FB1AF}"/>
                </a:ext>
              </a:extLst>
            </p:cNvPr>
            <p:cNvSpPr/>
            <p:nvPr/>
          </p:nvSpPr>
          <p:spPr>
            <a:xfrm flipH="1">
              <a:off x="11542495" y="2126093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290E5040-5488-53E8-0122-58B6696F8AFC}"/>
                </a:ext>
              </a:extLst>
            </p:cNvPr>
            <p:cNvSpPr/>
            <p:nvPr/>
          </p:nvSpPr>
          <p:spPr>
            <a:xfrm flipH="1">
              <a:off x="8668333" y="94321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134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77DFC-55E5-18E5-BD1A-6C441FF65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41982-AC86-96B2-0E7B-8668F4CF61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-1325563"/>
            <a:ext cx="10058400" cy="13255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From Planning to Launch</a:t>
            </a:r>
          </a:p>
        </p:txBody>
      </p:sp>
      <p:pic>
        <p:nvPicPr>
          <p:cNvPr id="9" name="Picture 8" descr="Milky way galaxy with stars and space dust in the universe">
            <a:extLst>
              <a:ext uri="{FF2B5EF4-FFF2-40B4-BE49-F238E27FC236}">
                <a16:creationId xmlns:a16="http://schemas.microsoft.com/office/drawing/2014/main" id="{BE4198E7-3B2D-F94C-0BBD-A3C2E2F5F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422" cy="8117633"/>
          </a:xfrm>
          <a:prstGeom prst="rect">
            <a:avLst/>
          </a:prstGeom>
        </p:spPr>
      </p:pic>
      <p:sp>
        <p:nvSpPr>
          <p:cNvPr id="3" name="Arrow: Chevron 2">
            <a:extLst>
              <a:ext uri="{FF2B5EF4-FFF2-40B4-BE49-F238E27FC236}">
                <a16:creationId xmlns:a16="http://schemas.microsoft.com/office/drawing/2014/main" id="{A2E5195F-D8E7-CB31-F38A-44858F8E9348}"/>
              </a:ext>
            </a:extLst>
          </p:cNvPr>
          <p:cNvSpPr/>
          <p:nvPr/>
        </p:nvSpPr>
        <p:spPr>
          <a:xfrm>
            <a:off x="448237" y="5432611"/>
            <a:ext cx="2371164" cy="950259"/>
          </a:xfrm>
          <a:prstGeom prst="chevron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PLANNING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802D7A53-32EE-01F1-6561-42B6780B5E38}"/>
              </a:ext>
            </a:extLst>
          </p:cNvPr>
          <p:cNvSpPr/>
          <p:nvPr/>
        </p:nvSpPr>
        <p:spPr>
          <a:xfrm>
            <a:off x="2588559" y="5432612"/>
            <a:ext cx="2371164" cy="950259"/>
          </a:xfrm>
          <a:prstGeom prst="chevron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DESIGN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0C9CD219-5681-0EAE-E0F2-28BED629EF1E}"/>
              </a:ext>
            </a:extLst>
          </p:cNvPr>
          <p:cNvSpPr/>
          <p:nvPr/>
        </p:nvSpPr>
        <p:spPr>
          <a:xfrm>
            <a:off x="4703541" y="5432611"/>
            <a:ext cx="2859741" cy="950259"/>
          </a:xfrm>
          <a:prstGeom prst="chevron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DEVELOPMENT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26F516AD-EAC1-EC49-2D12-65BED97C8D59}"/>
              </a:ext>
            </a:extLst>
          </p:cNvPr>
          <p:cNvSpPr/>
          <p:nvPr/>
        </p:nvSpPr>
        <p:spPr>
          <a:xfrm>
            <a:off x="7345481" y="5432611"/>
            <a:ext cx="2341621" cy="950259"/>
          </a:xfrm>
          <a:prstGeom prst="chevron">
            <a:avLst/>
          </a:prstGeom>
          <a:solidFill>
            <a:schemeClr val="bg1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TESTING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220A3D5F-06E7-2555-E24C-E70BEEB82725}"/>
              </a:ext>
            </a:extLst>
          </p:cNvPr>
          <p:cNvSpPr/>
          <p:nvPr/>
        </p:nvSpPr>
        <p:spPr>
          <a:xfrm>
            <a:off x="9447423" y="5410199"/>
            <a:ext cx="2296340" cy="950259"/>
          </a:xfrm>
          <a:prstGeom prst="chevron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LAUNCH</a:t>
            </a:r>
          </a:p>
        </p:txBody>
      </p:sp>
      <p:pic>
        <p:nvPicPr>
          <p:cNvPr id="10" name="Picture 9" descr="A cartoon time machine with a dial on the front, a door, and an aerial on top.">
            <a:extLst>
              <a:ext uri="{FF2B5EF4-FFF2-40B4-BE49-F238E27FC236}">
                <a16:creationId xmlns:a16="http://schemas.microsoft.com/office/drawing/2014/main" id="{DE4ADF47-A5FA-695B-766D-E5011D8E4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29" y="174707"/>
            <a:ext cx="2859741" cy="497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0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2" animBg="1"/>
      <p:bldP spid="4" grpId="3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E99FA-F3FF-37AF-1931-70EA406BC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5D48633-E1B9-CC21-5B98-48241B797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9836" y="-865094"/>
            <a:ext cx="8095129" cy="8095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BB911D-C0D9-1760-22E0-209F9146F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5" y="341671"/>
            <a:ext cx="3418348" cy="1519786"/>
          </a:xfrm>
        </p:spPr>
        <p:txBody>
          <a:bodyPr>
            <a:noAutofit/>
          </a:bodyPr>
          <a:lstStyle/>
          <a:p>
            <a:pPr algn="ctr"/>
            <a:r>
              <a:rPr lang="en-US" sz="6000" i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C41300"/>
                    </a:gs>
                    <a:gs pos="100000">
                      <a:srgbClr val="F9D033"/>
                    </a:gs>
                  </a:gsLst>
                  <a:lin ang="5400000" scaled="1"/>
                </a:gradFill>
              </a:rPr>
              <a:t>LAUNCH DAY</a:t>
            </a:r>
            <a:endParaRPr lang="en-US" sz="4000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AB143AB5-7187-F428-2AC9-87CEB51001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i="1" kern="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(The Accessible Future)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909B04-3F84-7664-E640-A979ACEDC66B}"/>
              </a:ext>
            </a:extLst>
          </p:cNvPr>
          <p:cNvSpPr txBox="1"/>
          <p:nvPr/>
        </p:nvSpPr>
        <p:spPr>
          <a:xfrm>
            <a:off x="4937021" y="305068"/>
            <a:ext cx="675174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Missing or Inadequate Alt Text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Defined in User Stories, annotated in designs, implemented correctly in development, and validated during testing.</a:t>
            </a:r>
          </a:p>
          <a:p>
            <a:endParaRPr lang="en-US" sz="2000" dirty="0">
              <a:solidFill>
                <a:schemeClr val="accent1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Inconsistent Keyboard Navigation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Planned in Definitions of Done, documented in designs, coded effectively, and verified in testing.</a:t>
            </a:r>
          </a:p>
          <a:p>
            <a:endParaRPr lang="en-US" sz="2000" dirty="0">
              <a:solidFill>
                <a:schemeClr val="accent1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Poor Color Contrast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Addressed in brand guidelines, validated in designs, and maintained through development.</a:t>
            </a:r>
          </a:p>
          <a:p>
            <a:endParaRPr lang="en-US" sz="2000" dirty="0">
              <a:solidFill>
                <a:schemeClr val="accent1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Form Validation Errors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Specified in planning, designed for clarity, implemented correctly, and tested thoroughly.</a:t>
            </a:r>
          </a:p>
          <a:p>
            <a:endParaRPr lang="en-US" sz="2000" dirty="0">
              <a:solidFill>
                <a:schemeClr val="accent1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Missing Focus Indicators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Planned in specs, included in designs, coded reliably, and tested rigorously.</a:t>
            </a:r>
          </a:p>
          <a:p>
            <a:endParaRPr lang="en-US" sz="2000" dirty="0">
              <a:solidFill>
                <a:schemeClr val="tx1">
                  <a:lumMod val="50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6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9BA63-E37C-1DB8-B803-2E2B7A0D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loop: </a:t>
            </a:r>
            <a:br>
              <a:rPr lang="en-US" dirty="0"/>
            </a:br>
            <a:r>
              <a:rPr lang="en-US" dirty="0"/>
              <a:t>The future is in your hands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289D0-9ABA-8348-3AC2-40C131665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7402691" cy="39221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🚀 </a:t>
            </a:r>
            <a:r>
              <a:rPr lang="en-US" sz="2400" b="1" dirty="0"/>
              <a:t>Start Small:</a:t>
            </a:r>
            <a:r>
              <a:rPr lang="en-US" sz="2400" dirty="0"/>
              <a:t> Choose one area to integrate accessibility earlier in your workflows.</a:t>
            </a:r>
          </a:p>
          <a:p>
            <a:pPr marL="0" indent="0">
              <a:buNone/>
            </a:pPr>
            <a:r>
              <a:rPr lang="en-US" sz="2400" dirty="0"/>
              <a:t>📚 </a:t>
            </a:r>
            <a:r>
              <a:rPr lang="en-US" sz="2400" b="1" dirty="0"/>
              <a:t>Keep Learning:</a:t>
            </a:r>
            <a:r>
              <a:rPr lang="en-US" sz="2400" dirty="0"/>
              <a:t> </a:t>
            </a:r>
            <a:r>
              <a:rPr lang="en-US" dirty="0"/>
              <a:t>Promote accessibility training and awareness across your organization.</a:t>
            </a:r>
          </a:p>
          <a:p>
            <a:pPr marL="0" indent="0">
              <a:buNone/>
            </a:pPr>
            <a:r>
              <a:rPr lang="en-US" sz="2400" dirty="0"/>
              <a:t>🤝 </a:t>
            </a:r>
            <a:r>
              <a:rPr lang="en-US" sz="2400" b="1" dirty="0"/>
              <a:t>Collaborate:</a:t>
            </a:r>
            <a:r>
              <a:rPr lang="en-US" sz="2400" dirty="0"/>
              <a:t> </a:t>
            </a:r>
            <a:r>
              <a:rPr lang="en-US" dirty="0"/>
              <a:t>Build strong partnerships between designers, developers, and QA teams.</a:t>
            </a:r>
          </a:p>
          <a:p>
            <a:pPr marL="0" indent="0">
              <a:buNone/>
            </a:pPr>
            <a:r>
              <a:rPr lang="en-US" sz="2400" dirty="0"/>
              <a:t>🛠️ </a:t>
            </a:r>
            <a:r>
              <a:rPr lang="en-US" sz="2400" b="1" dirty="0"/>
              <a:t>Use Tools:</a:t>
            </a:r>
            <a:r>
              <a:rPr lang="en-US" sz="2400" dirty="0"/>
              <a:t> </a:t>
            </a:r>
            <a:r>
              <a:rPr lang="en-US" dirty="0"/>
              <a:t>Combine automated and manual accessibility testing for comprehensive results.</a:t>
            </a:r>
          </a:p>
          <a:p>
            <a:pPr marL="0" indent="0" algn="ctr">
              <a:buNone/>
            </a:pPr>
            <a:r>
              <a:rPr lang="en-US" sz="2800" b="1" dirty="0"/>
              <a:t>The future isn’t written yet—</a:t>
            </a:r>
            <a:br>
              <a:rPr lang="en-US" sz="2800" b="1" dirty="0"/>
            </a:br>
            <a:r>
              <a:rPr lang="en-US" sz="2800" b="1" dirty="0"/>
              <a:t>it’s up to us to make it accessible!</a:t>
            </a:r>
            <a:endParaRPr lang="en-US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897421-2B94-4A07-9076-811C3B2C5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43033" y="-201172"/>
            <a:ext cx="3625919" cy="6273595"/>
            <a:chOff x="8397766" y="79486"/>
            <a:chExt cx="3625919" cy="6273595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7290FB2B-2B77-F114-B329-5F207C13B69F}"/>
                </a:ext>
              </a:extLst>
            </p:cNvPr>
            <p:cNvSpPr/>
            <p:nvPr/>
          </p:nvSpPr>
          <p:spPr>
            <a:xfrm flipH="1">
              <a:off x="8397766" y="694342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4F41AC06-BF51-6DF8-D089-9E6A46817C1D}"/>
                </a:ext>
              </a:extLst>
            </p:cNvPr>
            <p:cNvSpPr/>
            <p:nvPr/>
          </p:nvSpPr>
          <p:spPr>
            <a:xfrm flipH="1">
              <a:off x="9832428" y="2254827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1369F4F4-44B5-E6C3-C06D-3CAA09131FD5}"/>
                </a:ext>
              </a:extLst>
            </p:cNvPr>
            <p:cNvSpPr/>
            <p:nvPr/>
          </p:nvSpPr>
          <p:spPr>
            <a:xfrm flipH="1">
              <a:off x="9527628" y="4303954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46D286DF-46B1-E70A-E34F-73A4F39027BF}"/>
                </a:ext>
              </a:extLst>
            </p:cNvPr>
            <p:cNvSpPr/>
            <p:nvPr/>
          </p:nvSpPr>
          <p:spPr>
            <a:xfrm flipH="1">
              <a:off x="10549759" y="130203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DB505A63-DFB7-AE77-38AF-6C784D4C709B}"/>
                </a:ext>
              </a:extLst>
            </p:cNvPr>
            <p:cNvSpPr/>
            <p:nvPr/>
          </p:nvSpPr>
          <p:spPr>
            <a:xfrm flipH="1">
              <a:off x="9527628" y="79486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E8A064C7-8416-88C8-00D5-E968D139052E}"/>
                </a:ext>
              </a:extLst>
            </p:cNvPr>
            <p:cNvSpPr/>
            <p:nvPr/>
          </p:nvSpPr>
          <p:spPr>
            <a:xfrm flipH="1">
              <a:off x="9953372" y="1202046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657770AB-B995-99CE-DA08-0CADD95DF146}"/>
                </a:ext>
              </a:extLst>
            </p:cNvPr>
            <p:cNvSpPr/>
            <p:nvPr/>
          </p:nvSpPr>
          <p:spPr>
            <a:xfrm flipH="1">
              <a:off x="11125200" y="3326670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CF0F48AB-2724-40E8-3C8C-1CD9B9A34300}"/>
                </a:ext>
              </a:extLst>
            </p:cNvPr>
            <p:cNvSpPr/>
            <p:nvPr/>
          </p:nvSpPr>
          <p:spPr>
            <a:xfrm flipH="1">
              <a:off x="8523775" y="3684950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019EF4A0-4EAC-1555-1788-20EC1ED66125}"/>
                </a:ext>
              </a:extLst>
            </p:cNvPr>
            <p:cNvSpPr/>
            <p:nvPr/>
          </p:nvSpPr>
          <p:spPr>
            <a:xfrm flipH="1">
              <a:off x="10925579" y="5269637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62B25AEF-5356-2D2F-3A33-846025ABCDF9}"/>
                </a:ext>
              </a:extLst>
            </p:cNvPr>
            <p:cNvSpPr/>
            <p:nvPr/>
          </p:nvSpPr>
          <p:spPr>
            <a:xfrm flipH="1">
              <a:off x="8891442" y="5375797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FD3FE6CF-8EE5-DE40-9AF7-7134DE74C7FC}"/>
                </a:ext>
              </a:extLst>
            </p:cNvPr>
            <p:cNvSpPr/>
            <p:nvPr/>
          </p:nvSpPr>
          <p:spPr>
            <a:xfrm flipH="1">
              <a:off x="11505632" y="1474584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6F2D5549-CC04-1C58-20A5-967C7F0BC43A}"/>
                </a:ext>
              </a:extLst>
            </p:cNvPr>
            <p:cNvSpPr/>
            <p:nvPr/>
          </p:nvSpPr>
          <p:spPr>
            <a:xfrm flipH="1">
              <a:off x="9387381" y="2114256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1C3CCE8A-12DD-90D5-1A05-2FA1BEA3BB67}"/>
                </a:ext>
              </a:extLst>
            </p:cNvPr>
            <p:cNvSpPr/>
            <p:nvPr/>
          </p:nvSpPr>
          <p:spPr>
            <a:xfrm flipH="1">
              <a:off x="10709624" y="3899240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08008855-5762-4AC1-BA06-0BED15AC7119}"/>
                </a:ext>
              </a:extLst>
            </p:cNvPr>
            <p:cNvSpPr/>
            <p:nvPr/>
          </p:nvSpPr>
          <p:spPr>
            <a:xfrm flipH="1">
              <a:off x="9609905" y="3455340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1835CC12-1C05-60D5-704D-259884D92E3E}"/>
                </a:ext>
              </a:extLst>
            </p:cNvPr>
            <p:cNvSpPr/>
            <p:nvPr/>
          </p:nvSpPr>
          <p:spPr>
            <a:xfrm flipH="1">
              <a:off x="11429508" y="4646977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A6982384-CEA1-62BE-7F03-0E8DDAC038BD}"/>
                </a:ext>
              </a:extLst>
            </p:cNvPr>
            <p:cNvSpPr/>
            <p:nvPr/>
          </p:nvSpPr>
          <p:spPr>
            <a:xfrm flipH="1">
              <a:off x="8754132" y="4976248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73AEDDE5-A101-A450-0924-D46AD65AEC84}"/>
                </a:ext>
              </a:extLst>
            </p:cNvPr>
            <p:cNvSpPr/>
            <p:nvPr/>
          </p:nvSpPr>
          <p:spPr>
            <a:xfrm flipH="1">
              <a:off x="8815475" y="2814991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555814C2-5528-C0E8-212B-1228B5F1E4A9}"/>
                </a:ext>
              </a:extLst>
            </p:cNvPr>
            <p:cNvSpPr/>
            <p:nvPr/>
          </p:nvSpPr>
          <p:spPr>
            <a:xfrm flipH="1">
              <a:off x="11542495" y="2126093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0EBAFE50-3FDF-C2EC-4CC8-54BAAEE27966}"/>
                </a:ext>
              </a:extLst>
            </p:cNvPr>
            <p:cNvSpPr/>
            <p:nvPr/>
          </p:nvSpPr>
          <p:spPr>
            <a:xfrm flipH="1">
              <a:off x="8668333" y="94321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2463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Milky way galaxy with stars and space dust in the universe">
            <a:extLst>
              <a:ext uri="{FF2B5EF4-FFF2-40B4-BE49-F238E27FC236}">
                <a16:creationId xmlns:a16="http://schemas.microsoft.com/office/drawing/2014/main" id="{D5E746EC-E724-D18C-F9B3-0D910EF0B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422" cy="811763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1AD9015-9885-00B5-9CF0-066AD4BFE5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4883" y="4986801"/>
            <a:ext cx="509746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Time travel stories and the Ripple Effect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2482D6-A6EA-A73A-4E29-284DF9AC1797}"/>
              </a:ext>
            </a:extLst>
          </p:cNvPr>
          <p:cNvSpPr txBox="1"/>
          <p:nvPr/>
        </p:nvSpPr>
        <p:spPr>
          <a:xfrm>
            <a:off x="564558" y="6247756"/>
            <a:ext cx="5349866" cy="4616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Early actions shape later outcomes</a:t>
            </a:r>
          </a:p>
        </p:txBody>
      </p:sp>
      <p:pic>
        <p:nvPicPr>
          <p:cNvPr id="63" name="Picture 62" descr="A clock with Roman numerals set to 10:04. ">
            <a:extLst>
              <a:ext uri="{FF2B5EF4-FFF2-40B4-BE49-F238E27FC236}">
                <a16:creationId xmlns:a16="http://schemas.microsoft.com/office/drawing/2014/main" id="{A907BA6E-27ED-614A-B8C4-0ECE5BED4378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7" y="545636"/>
            <a:ext cx="2404229" cy="240422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9" name="Group 48" descr="Sunglasses with a red dot over one eye.">
            <a:extLst>
              <a:ext uri="{FF2B5EF4-FFF2-40B4-BE49-F238E27FC236}">
                <a16:creationId xmlns:a16="http://schemas.microsoft.com/office/drawing/2014/main" id="{E40501E2-1E78-227D-7973-E9DD2BE39C80}"/>
              </a:ext>
            </a:extLst>
          </p:cNvPr>
          <p:cNvGrpSpPr/>
          <p:nvPr/>
        </p:nvGrpSpPr>
        <p:grpSpPr>
          <a:xfrm rot="20838739">
            <a:off x="1579506" y="1905979"/>
            <a:ext cx="3834587" cy="3834587"/>
            <a:chOff x="7952597" y="446327"/>
            <a:chExt cx="2660974" cy="266097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47" name="Graphic 46" descr="Sunglasses with solid fill">
              <a:extLst>
                <a:ext uri="{FF2B5EF4-FFF2-40B4-BE49-F238E27FC236}">
                  <a16:creationId xmlns:a16="http://schemas.microsoft.com/office/drawing/2014/main" id="{746DF1E1-705B-AD98-060F-89F2D5E40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52597" y="446327"/>
              <a:ext cx="2660974" cy="2660974"/>
            </a:xfrm>
            <a:prstGeom prst="rect">
              <a:avLst/>
            </a:prstGeom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8A1F357-09C9-0A78-DEF4-5CB019A9E264}"/>
                </a:ext>
              </a:extLst>
            </p:cNvPr>
            <p:cNvSpPr/>
            <p:nvPr/>
          </p:nvSpPr>
          <p:spPr>
            <a:xfrm>
              <a:off x="9838878" y="1639835"/>
              <a:ext cx="242885" cy="242885"/>
            </a:xfrm>
            <a:prstGeom prst="ellipse">
              <a:avLst/>
            </a:prstGeom>
            <a:solidFill>
              <a:srgbClr val="C61D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1" name="Graphic 50" descr="A red monkey. ">
            <a:extLst>
              <a:ext uri="{FF2B5EF4-FFF2-40B4-BE49-F238E27FC236}">
                <a16:creationId xmlns:a16="http://schemas.microsoft.com/office/drawing/2014/main" id="{707F9575-1DDA-521B-2E9E-86F1A4138B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716080">
            <a:off x="4978159" y="289812"/>
            <a:ext cx="2579575" cy="257957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5" name="Picture 64" descr="A police box. ">
            <a:extLst>
              <a:ext uri="{FF2B5EF4-FFF2-40B4-BE49-F238E27FC236}">
                <a16:creationId xmlns:a16="http://schemas.microsoft.com/office/drawing/2014/main" id="{8049BF12-AC94-1421-6C48-827A8660C1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6933">
            <a:off x="6266703" y="4258944"/>
            <a:ext cx="1982394" cy="195783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3" name="Graphic 52" descr="A computer processor. ">
            <a:extLst>
              <a:ext uri="{FF2B5EF4-FFF2-40B4-BE49-F238E27FC236}">
                <a16:creationId xmlns:a16="http://schemas.microsoft.com/office/drawing/2014/main" id="{A036BBBA-87E4-BD20-9113-1DF6D89570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82748" y="2104474"/>
            <a:ext cx="2109450" cy="21094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6" name="Group 5" descr="An hourglass within a circle. ">
            <a:extLst>
              <a:ext uri="{FF2B5EF4-FFF2-40B4-BE49-F238E27FC236}">
                <a16:creationId xmlns:a16="http://schemas.microsoft.com/office/drawing/2014/main" id="{A9474638-97B6-87C5-F15B-4FD44D9F6B20}"/>
              </a:ext>
            </a:extLst>
          </p:cNvPr>
          <p:cNvGrpSpPr/>
          <p:nvPr/>
        </p:nvGrpSpPr>
        <p:grpSpPr>
          <a:xfrm>
            <a:off x="9968698" y="461818"/>
            <a:ext cx="1741858" cy="1741858"/>
            <a:chOff x="9968698" y="461818"/>
            <a:chExt cx="1741858" cy="1741858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3" name="Graphic 2" descr="Hourglass 90% with solid fill">
              <a:extLst>
                <a:ext uri="{FF2B5EF4-FFF2-40B4-BE49-F238E27FC236}">
                  <a16:creationId xmlns:a16="http://schemas.microsoft.com/office/drawing/2014/main" id="{5E93CDA4-21BA-9EAB-A6B9-936BCE59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533289">
              <a:off x="10123009" y="616129"/>
              <a:ext cx="1433237" cy="1433237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B284DD-4C7F-2988-D467-B1402C7681BA}"/>
                </a:ext>
              </a:extLst>
            </p:cNvPr>
            <p:cNvSpPr/>
            <p:nvPr/>
          </p:nvSpPr>
          <p:spPr>
            <a:xfrm>
              <a:off x="9968698" y="461818"/>
              <a:ext cx="1741858" cy="1741858"/>
            </a:xfrm>
            <a:prstGeom prst="ellipse">
              <a:avLst/>
            </a:prstGeom>
            <a:noFill/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8" name="Picture 57" descr="Someone sitting in a hot tub. ">
            <a:extLst>
              <a:ext uri="{FF2B5EF4-FFF2-40B4-BE49-F238E27FC236}">
                <a16:creationId xmlns:a16="http://schemas.microsoft.com/office/drawing/2014/main" id="{27012D16-83A0-5E5D-6D6C-CD9BFD29EAE6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500" y="4136192"/>
            <a:ext cx="2582774" cy="258277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3" name="Picture 72" descr="A purple and green tentacle. ">
            <a:extLst>
              <a:ext uri="{FF2B5EF4-FFF2-40B4-BE49-F238E27FC236}">
                <a16:creationId xmlns:a16="http://schemas.microsoft.com/office/drawing/2014/main" id="{F3781115-CAE1-46CC-D594-B2C446614408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959">
            <a:off x="10729194" y="3093665"/>
            <a:ext cx="703770" cy="877162"/>
          </a:xfrm>
          <a:prstGeom prst="rect">
            <a:avLst/>
          </a:prstGeom>
          <a:effectLst>
            <a:glow rad="228600">
              <a:srgbClr val="7030A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71863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D4C300E-A5ED-4842-B7E9-2AC4ADC22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5457" y="3039753"/>
            <a:ext cx="2881086" cy="2881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34E369-6C80-BF64-4B0E-BB5F94D25F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-1325563"/>
            <a:ext cx="10058400" cy="13255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Thank you for listening!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8E0838-431D-ED42-973B-2400F03E26B6}"/>
              </a:ext>
            </a:extLst>
          </p:cNvPr>
          <p:cNvSpPr txBox="1">
            <a:spLocks/>
          </p:cNvSpPr>
          <p:nvPr/>
        </p:nvSpPr>
        <p:spPr>
          <a:xfrm>
            <a:off x="2397092" y="1254444"/>
            <a:ext cx="7397816" cy="19858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Questions</a:t>
            </a:r>
          </a:p>
        </p:txBody>
      </p:sp>
    </p:spTree>
    <p:extLst>
      <p:ext uri="{BB962C8B-B14F-4D97-AF65-F5344CB8AC3E}">
        <p14:creationId xmlns:p14="http://schemas.microsoft.com/office/powerpoint/2010/main" val="45511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82E3C-BA05-B7C3-E89E-65448C00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So, What Does </a:t>
            </a:r>
            <a:br>
              <a:rPr lang="en-US" dirty="0"/>
            </a:br>
            <a:r>
              <a:rPr lang="en-US" dirty="0"/>
              <a:t>‘Shifting Left’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FEBD8-DB2D-D43F-1B04-C86CCE3E4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1" y="2254827"/>
            <a:ext cx="7126132" cy="392213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Incorporating accessibility considerations as early as possible into your development process, rather than addressing them later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Ensuring that accessibility is integrated from the very beginning of a project, rather than treating it as an afterthought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Proactively weeding out accessibility bugs before they have chance to grow - saving time, effort, and money in the long run</a:t>
            </a:r>
            <a:endParaRPr lang="en-U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Ensuring everyone is working inclusively, considering the needs and preferences of people with disabilities as early in the process as possible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D73C95-9CF4-D536-5D0D-D9FA6F2B1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43033" y="-201172"/>
            <a:ext cx="3625919" cy="6273595"/>
            <a:chOff x="8397766" y="79486"/>
            <a:chExt cx="3625919" cy="6273595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B16A07CD-A096-8574-B87F-B9B104DDA184}"/>
                </a:ext>
              </a:extLst>
            </p:cNvPr>
            <p:cNvSpPr/>
            <p:nvPr/>
          </p:nvSpPr>
          <p:spPr>
            <a:xfrm flipH="1">
              <a:off x="8397766" y="694342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0A07E374-3EE6-FD14-3E4A-50A2A712693E}"/>
                </a:ext>
              </a:extLst>
            </p:cNvPr>
            <p:cNvSpPr/>
            <p:nvPr/>
          </p:nvSpPr>
          <p:spPr>
            <a:xfrm flipH="1">
              <a:off x="9832428" y="2254827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272346FE-AE26-019A-610F-B8C0826F925C}"/>
                </a:ext>
              </a:extLst>
            </p:cNvPr>
            <p:cNvSpPr/>
            <p:nvPr/>
          </p:nvSpPr>
          <p:spPr>
            <a:xfrm flipH="1">
              <a:off x="9527628" y="4303954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F76CC992-0C25-B152-1199-90A0B4613094}"/>
                </a:ext>
              </a:extLst>
            </p:cNvPr>
            <p:cNvSpPr/>
            <p:nvPr/>
          </p:nvSpPr>
          <p:spPr>
            <a:xfrm flipH="1">
              <a:off x="10549759" y="130203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CFFA4EBF-F357-B640-DD12-1EC9D4FB46C8}"/>
                </a:ext>
              </a:extLst>
            </p:cNvPr>
            <p:cNvSpPr/>
            <p:nvPr/>
          </p:nvSpPr>
          <p:spPr>
            <a:xfrm flipH="1">
              <a:off x="9527628" y="79486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A7132A64-CA7E-B979-59E4-67EDE71D02CB}"/>
                </a:ext>
              </a:extLst>
            </p:cNvPr>
            <p:cNvSpPr/>
            <p:nvPr/>
          </p:nvSpPr>
          <p:spPr>
            <a:xfrm flipH="1">
              <a:off x="9953372" y="1202046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87BDC817-AB8D-1B27-C4DE-852319E4BA67}"/>
                </a:ext>
              </a:extLst>
            </p:cNvPr>
            <p:cNvSpPr/>
            <p:nvPr/>
          </p:nvSpPr>
          <p:spPr>
            <a:xfrm flipH="1">
              <a:off x="11125200" y="3326670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329CE0C0-6DBF-D486-1093-D1E2B48DB517}"/>
                </a:ext>
              </a:extLst>
            </p:cNvPr>
            <p:cNvSpPr/>
            <p:nvPr/>
          </p:nvSpPr>
          <p:spPr>
            <a:xfrm flipH="1">
              <a:off x="8523775" y="3684950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E2A60DC1-D079-61D2-D4AC-81D6F5DED863}"/>
                </a:ext>
              </a:extLst>
            </p:cNvPr>
            <p:cNvSpPr/>
            <p:nvPr/>
          </p:nvSpPr>
          <p:spPr>
            <a:xfrm flipH="1">
              <a:off x="10925579" y="5269637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18C9D954-4983-72D1-5417-D9994117CEB5}"/>
                </a:ext>
              </a:extLst>
            </p:cNvPr>
            <p:cNvSpPr/>
            <p:nvPr/>
          </p:nvSpPr>
          <p:spPr>
            <a:xfrm flipH="1">
              <a:off x="8891442" y="5375797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E4C1D6EB-A466-85A0-3E1B-133640235C3C}"/>
                </a:ext>
              </a:extLst>
            </p:cNvPr>
            <p:cNvSpPr/>
            <p:nvPr/>
          </p:nvSpPr>
          <p:spPr>
            <a:xfrm flipH="1">
              <a:off x="11505632" y="1474584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1D6AE094-3D57-A508-22DF-2C9050578797}"/>
                </a:ext>
              </a:extLst>
            </p:cNvPr>
            <p:cNvSpPr/>
            <p:nvPr/>
          </p:nvSpPr>
          <p:spPr>
            <a:xfrm flipH="1">
              <a:off x="9387381" y="2114256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1B3B935A-85C8-7BB3-3C55-4A082DE814E6}"/>
                </a:ext>
              </a:extLst>
            </p:cNvPr>
            <p:cNvSpPr/>
            <p:nvPr/>
          </p:nvSpPr>
          <p:spPr>
            <a:xfrm flipH="1">
              <a:off x="10709624" y="3899240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CFA68CEF-018F-9FA2-48DD-CC787DFAB9C1}"/>
                </a:ext>
              </a:extLst>
            </p:cNvPr>
            <p:cNvSpPr/>
            <p:nvPr/>
          </p:nvSpPr>
          <p:spPr>
            <a:xfrm flipH="1">
              <a:off x="9609905" y="3455340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81A6C8BE-1572-FB65-FFF4-A42EBBB49759}"/>
                </a:ext>
              </a:extLst>
            </p:cNvPr>
            <p:cNvSpPr/>
            <p:nvPr/>
          </p:nvSpPr>
          <p:spPr>
            <a:xfrm flipH="1">
              <a:off x="11429508" y="4646977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1E37C33C-AD17-32BE-5BE6-3A513A3AE265}"/>
                </a:ext>
              </a:extLst>
            </p:cNvPr>
            <p:cNvSpPr/>
            <p:nvPr/>
          </p:nvSpPr>
          <p:spPr>
            <a:xfrm flipH="1">
              <a:off x="8754132" y="4976248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F74446C8-597A-AF0F-8F3E-39684F7AEF3A}"/>
                </a:ext>
              </a:extLst>
            </p:cNvPr>
            <p:cNvSpPr/>
            <p:nvPr/>
          </p:nvSpPr>
          <p:spPr>
            <a:xfrm flipH="1">
              <a:off x="8815475" y="2814991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A0524F85-8616-950E-62B3-CA897DF27009}"/>
                </a:ext>
              </a:extLst>
            </p:cNvPr>
            <p:cNvSpPr/>
            <p:nvPr/>
          </p:nvSpPr>
          <p:spPr>
            <a:xfrm flipH="1">
              <a:off x="11542495" y="2126093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C85D4F76-116C-4F9E-EA5D-9B566F4173DE}"/>
                </a:ext>
              </a:extLst>
            </p:cNvPr>
            <p:cNvSpPr/>
            <p:nvPr/>
          </p:nvSpPr>
          <p:spPr>
            <a:xfrm flipH="1">
              <a:off x="8668333" y="94321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D27F281-E279-04AD-B265-7D50D69D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365068" y="5530763"/>
            <a:ext cx="431909" cy="4697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5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E9CC7-04D8-F8FF-0246-94488F7A6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275C-5BB7-4FE4-F3F2-273EE7DDC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i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C41300"/>
                    </a:gs>
                    <a:gs pos="100000">
                      <a:srgbClr val="F9D033"/>
                    </a:gs>
                  </a:gsLst>
                  <a:lin ang="5400000" scaled="1"/>
                </a:gradFill>
              </a:rPr>
              <a:t>LAUNCH DAY </a:t>
            </a:r>
            <a:r>
              <a:rPr lang="en-US" sz="4000" dirty="0"/>
              <a:t>(The Bad Future)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98F18B-56E5-4BBA-210F-E52E3E22B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153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kern="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Key accessibility issues: </a:t>
            </a:r>
            <a:endParaRPr lang="en-US" sz="2800" b="1" kern="100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400" b="1" kern="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Missing or Inadequate Alt Text</a:t>
            </a:r>
          </a:p>
          <a:p>
            <a:r>
              <a:rPr lang="en-US" sz="2400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Inconsistent Keyboard </a:t>
            </a:r>
            <a:r>
              <a:rPr lang="en-US" sz="2400" b="1" kern="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N</a:t>
            </a:r>
            <a:r>
              <a:rPr lang="en-US" sz="2400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avigation</a:t>
            </a:r>
          </a:p>
          <a:p>
            <a:r>
              <a:rPr lang="en-US" sz="2400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Poor Color </a:t>
            </a:r>
            <a:r>
              <a:rPr lang="en-US" sz="2400" b="1" kern="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</a:t>
            </a:r>
            <a:r>
              <a:rPr lang="en-US" sz="2400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ontrast</a:t>
            </a:r>
          </a:p>
          <a:p>
            <a:r>
              <a:rPr lang="en-US" sz="2400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Form Validation </a:t>
            </a:r>
            <a:r>
              <a:rPr lang="en-US" sz="2400" b="1" kern="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</a:t>
            </a:r>
            <a:r>
              <a:rPr lang="en-US" sz="2400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rrors</a:t>
            </a:r>
          </a:p>
          <a:p>
            <a:r>
              <a:rPr lang="en-US" sz="2400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Missing focus </a:t>
            </a:r>
            <a:r>
              <a:rPr lang="en-US" sz="2400" b="1" kern="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</a:t>
            </a:r>
            <a:r>
              <a:rPr lang="en-US" sz="2400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ndicators</a:t>
            </a:r>
            <a:endParaRPr lang="en-US" sz="2400" kern="100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E56693D-EC8B-88D1-ACCE-6982690F5F3F}"/>
              </a:ext>
            </a:extLst>
          </p:cNvPr>
          <p:cNvSpPr/>
          <p:nvPr/>
        </p:nvSpPr>
        <p:spPr>
          <a:xfrm>
            <a:off x="6368490" y="2864724"/>
            <a:ext cx="1470212" cy="537882"/>
          </a:xfrm>
          <a:prstGeom prst="round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DESIGN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60213D-2F63-962D-6970-AA68980157D0}"/>
              </a:ext>
            </a:extLst>
          </p:cNvPr>
          <p:cNvSpPr/>
          <p:nvPr/>
        </p:nvSpPr>
        <p:spPr>
          <a:xfrm>
            <a:off x="8572943" y="3560431"/>
            <a:ext cx="2115672" cy="537882"/>
          </a:xfrm>
          <a:prstGeom prst="roundRect">
            <a:avLst/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DEVELOPMENT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B7B0E90-38D7-098F-E34B-0AFCBFFB9AD5}"/>
              </a:ext>
            </a:extLst>
          </p:cNvPr>
          <p:cNvSpPr/>
          <p:nvPr/>
        </p:nvSpPr>
        <p:spPr>
          <a:xfrm>
            <a:off x="4714279" y="4210093"/>
            <a:ext cx="1470212" cy="537882"/>
          </a:xfrm>
          <a:prstGeom prst="round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DESIGN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F7FA8B2-365B-138E-B763-D2A5C1DF3884}"/>
              </a:ext>
            </a:extLst>
          </p:cNvPr>
          <p:cNvSpPr/>
          <p:nvPr/>
        </p:nvSpPr>
        <p:spPr>
          <a:xfrm>
            <a:off x="6901122" y="4890591"/>
            <a:ext cx="1470212" cy="537882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TESTING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7E68791-6349-F7A5-92CC-7805283C54DF}"/>
              </a:ext>
            </a:extLst>
          </p:cNvPr>
          <p:cNvSpPr/>
          <p:nvPr/>
        </p:nvSpPr>
        <p:spPr>
          <a:xfrm>
            <a:off x="5379278" y="5565242"/>
            <a:ext cx="1470212" cy="537882"/>
          </a:xfrm>
          <a:prstGeom prst="round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DESIGN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90394C5-EA0E-C22C-AD7C-D2DB9B02B1CE}"/>
              </a:ext>
            </a:extLst>
          </p:cNvPr>
          <p:cNvSpPr/>
          <p:nvPr/>
        </p:nvSpPr>
        <p:spPr>
          <a:xfrm>
            <a:off x="6916448" y="5565242"/>
            <a:ext cx="2115672" cy="537882"/>
          </a:xfrm>
          <a:prstGeom prst="roundRect">
            <a:avLst/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DEVELOPMENT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646141B-DC00-DAEB-4940-63F0EF865408}"/>
              </a:ext>
            </a:extLst>
          </p:cNvPr>
          <p:cNvSpPr/>
          <p:nvPr/>
        </p:nvSpPr>
        <p:spPr>
          <a:xfrm>
            <a:off x="6893734" y="3560431"/>
            <a:ext cx="1614562" cy="537882"/>
          </a:xfrm>
          <a:prstGeom prst="round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PLANNING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5ABC05D-1057-49F4-0E90-9DBB0A17F140}"/>
              </a:ext>
            </a:extLst>
          </p:cNvPr>
          <p:cNvSpPr/>
          <p:nvPr/>
        </p:nvSpPr>
        <p:spPr>
          <a:xfrm>
            <a:off x="5161068" y="4890591"/>
            <a:ext cx="1688422" cy="537882"/>
          </a:xfrm>
          <a:prstGeom prst="round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23808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7BAC-D74A-8667-3FE7-DC1748E755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-1325563"/>
            <a:ext cx="10058400" cy="13255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From Launch to Testing</a:t>
            </a:r>
          </a:p>
        </p:txBody>
      </p:sp>
      <p:pic>
        <p:nvPicPr>
          <p:cNvPr id="19" name="Picture 18" descr="Milky way galaxy with stars and space dust in the universe">
            <a:extLst>
              <a:ext uri="{FF2B5EF4-FFF2-40B4-BE49-F238E27FC236}">
                <a16:creationId xmlns:a16="http://schemas.microsoft.com/office/drawing/2014/main" id="{54289D05-7DB4-18FD-31BE-CB0950003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422" cy="8117633"/>
          </a:xfrm>
          <a:prstGeom prst="rect">
            <a:avLst/>
          </a:prstGeom>
        </p:spPr>
      </p:pic>
      <p:sp>
        <p:nvSpPr>
          <p:cNvPr id="6" name="Arrow: Chevron 5">
            <a:extLst>
              <a:ext uri="{FF2B5EF4-FFF2-40B4-BE49-F238E27FC236}">
                <a16:creationId xmlns:a16="http://schemas.microsoft.com/office/drawing/2014/main" id="{1F13AF61-A8FE-0247-779F-935C1E8F574F}"/>
              </a:ext>
            </a:extLst>
          </p:cNvPr>
          <p:cNvSpPr/>
          <p:nvPr/>
        </p:nvSpPr>
        <p:spPr>
          <a:xfrm>
            <a:off x="448237" y="5432611"/>
            <a:ext cx="2371164" cy="950259"/>
          </a:xfrm>
          <a:prstGeom prst="chevr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PLANNING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FA39B5EA-F497-1898-E237-D768126FFD22}"/>
              </a:ext>
            </a:extLst>
          </p:cNvPr>
          <p:cNvSpPr/>
          <p:nvPr/>
        </p:nvSpPr>
        <p:spPr>
          <a:xfrm>
            <a:off x="2588559" y="5432612"/>
            <a:ext cx="2371164" cy="950259"/>
          </a:xfrm>
          <a:prstGeom prst="chevr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DESIGN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02EABED6-1132-E04B-8F60-459BAB662BDD}"/>
              </a:ext>
            </a:extLst>
          </p:cNvPr>
          <p:cNvSpPr/>
          <p:nvPr/>
        </p:nvSpPr>
        <p:spPr>
          <a:xfrm>
            <a:off x="4703541" y="5432611"/>
            <a:ext cx="2859741" cy="950259"/>
          </a:xfrm>
          <a:prstGeom prst="chevr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DEVELOPMENT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BF54B6A1-E409-69E3-9370-5B3FAC112EFA}"/>
              </a:ext>
            </a:extLst>
          </p:cNvPr>
          <p:cNvSpPr/>
          <p:nvPr/>
        </p:nvSpPr>
        <p:spPr>
          <a:xfrm>
            <a:off x="7345481" y="5432611"/>
            <a:ext cx="2341621" cy="950259"/>
          </a:xfrm>
          <a:prstGeom prst="chevron">
            <a:avLst/>
          </a:prstGeom>
          <a:solidFill>
            <a:schemeClr val="bg1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TESTING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E0F9B1EB-DB21-9FA8-DF0E-DB21ACE1D956}"/>
              </a:ext>
            </a:extLst>
          </p:cNvPr>
          <p:cNvSpPr/>
          <p:nvPr/>
        </p:nvSpPr>
        <p:spPr>
          <a:xfrm>
            <a:off x="9447423" y="5410199"/>
            <a:ext cx="2296340" cy="950259"/>
          </a:xfrm>
          <a:prstGeom prst="chevron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LAUNCH</a:t>
            </a:r>
          </a:p>
        </p:txBody>
      </p:sp>
      <p:pic>
        <p:nvPicPr>
          <p:cNvPr id="17" name="Picture 16" descr="A cartoon time machine with a dial on the front, a door, and an aerial on top. ">
            <a:extLst>
              <a:ext uri="{FF2B5EF4-FFF2-40B4-BE49-F238E27FC236}">
                <a16:creationId xmlns:a16="http://schemas.microsoft.com/office/drawing/2014/main" id="{A56FDE00-CED5-D1D9-12FB-F683DBE22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29" y="174707"/>
            <a:ext cx="2859741" cy="497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8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39679B8D-EE27-F62A-DB06-737C64BDF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9836" y="-865094"/>
            <a:ext cx="8095129" cy="8095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4F8A1A-96E8-FDAA-6D53-335AC78D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0" y="562896"/>
            <a:ext cx="3287097" cy="1325563"/>
          </a:xfrm>
        </p:spPr>
        <p:txBody>
          <a:bodyPr>
            <a:noAutofit/>
          </a:bodyPr>
          <a:lstStyle/>
          <a:p>
            <a:pPr algn="ctr"/>
            <a:r>
              <a:rPr lang="en-US" sz="6000" i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C41300"/>
                    </a:gs>
                    <a:gs pos="100000">
                      <a:srgbClr val="F9D033"/>
                    </a:gs>
                  </a:gsLst>
                  <a:lin ang="5400000" scaled="1"/>
                </a:gradFill>
              </a:rPr>
              <a:t>STOP #1: TESTING</a:t>
            </a:r>
            <a:endParaRPr lang="en-US" sz="6000" dirty="0"/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FDECF151-2FF9-22A3-569F-8B921DF4E4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i="1" kern="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Key accessibility issues and solutions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46CDCD-E583-9DD6-9BC0-B3B511074CAD}"/>
              </a:ext>
            </a:extLst>
          </p:cNvPr>
          <p:cNvSpPr txBox="1"/>
          <p:nvPr/>
        </p:nvSpPr>
        <p:spPr>
          <a:xfrm>
            <a:off x="4878028" y="458956"/>
            <a:ext cx="6581467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Missing or Inadequate Alt Text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Use automated tools and manual reviews to ensure meaningful descriptions for all images.</a:t>
            </a:r>
          </a:p>
          <a:p>
            <a:endParaRPr lang="en-US" sz="2000" dirty="0">
              <a:solidFill>
                <a:schemeClr val="accent1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Inconsistent Keyboard Navigation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Include clear test scripts for keyboard navigation in QA plans.</a:t>
            </a:r>
          </a:p>
          <a:p>
            <a:endParaRPr lang="en-US" sz="2000" dirty="0">
              <a:solidFill>
                <a:schemeClr val="accent1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Poor Color Contrast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Treat contrast issues as high-priority defects and resolve them during QA.</a:t>
            </a:r>
          </a:p>
          <a:p>
            <a:endParaRPr lang="en-US" sz="2000" dirty="0">
              <a:solidFill>
                <a:schemeClr val="accent1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Form Validation Errors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Conduct manual screen reader testing for validation scenarios.</a:t>
            </a:r>
          </a:p>
          <a:p>
            <a:endParaRPr lang="en-US" sz="2000" dirty="0">
              <a:solidFill>
                <a:schemeClr val="accent1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Missing Focus Indicators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Write explicit test cases to verify focus states for all interactive elements.</a:t>
            </a:r>
          </a:p>
        </p:txBody>
      </p:sp>
    </p:spTree>
    <p:extLst>
      <p:ext uri="{BB962C8B-B14F-4D97-AF65-F5344CB8AC3E}">
        <p14:creationId xmlns:p14="http://schemas.microsoft.com/office/powerpoint/2010/main" val="295329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B2C79-8903-34B3-9040-4DC66827A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F52C20-0063-4C95-08BF-B747C50FA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7068671" cy="1325563"/>
          </a:xfrm>
        </p:spPr>
        <p:txBody>
          <a:bodyPr/>
          <a:lstStyle/>
          <a:p>
            <a:r>
              <a:rPr lang="en-US" dirty="0"/>
              <a:t>Practical steps to shift left in TESTING	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107D3C6-1F74-0B14-4AA9-F3E24DE25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Automated where possible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Create comprehensive test plans	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Involve people with disabilities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Prioritize accessibility defects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Report, learn, and improve</a:t>
            </a:r>
            <a:endParaRPr lang="en-US" b="1" kern="1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F6BF36-0551-F894-AF68-9EAD31CD8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43033" y="-201172"/>
            <a:ext cx="3625919" cy="6273595"/>
            <a:chOff x="8397766" y="79486"/>
            <a:chExt cx="3625919" cy="6273595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811F25AB-12AC-942F-0C0D-628BFD356BAC}"/>
                </a:ext>
              </a:extLst>
            </p:cNvPr>
            <p:cNvSpPr/>
            <p:nvPr/>
          </p:nvSpPr>
          <p:spPr>
            <a:xfrm flipH="1">
              <a:off x="8397766" y="694342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54055CF8-CF22-E58B-900C-E914943E3BAD}"/>
                </a:ext>
              </a:extLst>
            </p:cNvPr>
            <p:cNvSpPr/>
            <p:nvPr/>
          </p:nvSpPr>
          <p:spPr>
            <a:xfrm flipH="1">
              <a:off x="9832428" y="2254827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99389815-B16F-9FC7-8AA4-1444EF9970E7}"/>
                </a:ext>
              </a:extLst>
            </p:cNvPr>
            <p:cNvSpPr/>
            <p:nvPr/>
          </p:nvSpPr>
          <p:spPr>
            <a:xfrm flipH="1">
              <a:off x="9527628" y="4303954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96D19CF1-9327-740E-F9BE-B4DC887042C4}"/>
                </a:ext>
              </a:extLst>
            </p:cNvPr>
            <p:cNvSpPr/>
            <p:nvPr/>
          </p:nvSpPr>
          <p:spPr>
            <a:xfrm flipH="1">
              <a:off x="10549759" y="130203"/>
              <a:ext cx="1434662" cy="15604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D9F6016E-43A4-9265-FF7E-9D73E190C584}"/>
                </a:ext>
              </a:extLst>
            </p:cNvPr>
            <p:cNvSpPr/>
            <p:nvPr/>
          </p:nvSpPr>
          <p:spPr>
            <a:xfrm flipH="1">
              <a:off x="9527628" y="79486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63D44CB4-8562-6427-CB0A-AEA2930BABDD}"/>
                </a:ext>
              </a:extLst>
            </p:cNvPr>
            <p:cNvSpPr/>
            <p:nvPr/>
          </p:nvSpPr>
          <p:spPr>
            <a:xfrm flipH="1">
              <a:off x="9953372" y="1202046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AC6C2B17-5F9E-7A78-4F07-4CF544ABE62D}"/>
                </a:ext>
              </a:extLst>
            </p:cNvPr>
            <p:cNvSpPr/>
            <p:nvPr/>
          </p:nvSpPr>
          <p:spPr>
            <a:xfrm flipH="1">
              <a:off x="11125200" y="3326670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ABF26FC0-E152-908F-6C4E-EC294BCBD54E}"/>
                </a:ext>
              </a:extLst>
            </p:cNvPr>
            <p:cNvSpPr/>
            <p:nvPr/>
          </p:nvSpPr>
          <p:spPr>
            <a:xfrm flipH="1">
              <a:off x="8523775" y="3684950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0FA8FABA-201A-987E-2F47-5106F4A576B4}"/>
                </a:ext>
              </a:extLst>
            </p:cNvPr>
            <p:cNvSpPr/>
            <p:nvPr/>
          </p:nvSpPr>
          <p:spPr>
            <a:xfrm flipH="1">
              <a:off x="10925579" y="5269637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7006BD9D-AF6C-7DA5-41EB-49B7B2DAF443}"/>
                </a:ext>
              </a:extLst>
            </p:cNvPr>
            <p:cNvSpPr/>
            <p:nvPr/>
          </p:nvSpPr>
          <p:spPr>
            <a:xfrm flipH="1">
              <a:off x="8891442" y="5375797"/>
              <a:ext cx="898485" cy="977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EB7974BE-1ADA-28A7-B1B4-682D2F2ECC70}"/>
                </a:ext>
              </a:extLst>
            </p:cNvPr>
            <p:cNvSpPr/>
            <p:nvPr/>
          </p:nvSpPr>
          <p:spPr>
            <a:xfrm flipH="1">
              <a:off x="11505632" y="1474584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1DD3CC04-AECB-20D2-EEDE-665D7703D6D8}"/>
                </a:ext>
              </a:extLst>
            </p:cNvPr>
            <p:cNvSpPr/>
            <p:nvPr/>
          </p:nvSpPr>
          <p:spPr>
            <a:xfrm flipH="1">
              <a:off x="9387381" y="2114256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081D82E1-E8AB-9285-905A-0981B1440421}"/>
                </a:ext>
              </a:extLst>
            </p:cNvPr>
            <p:cNvSpPr/>
            <p:nvPr/>
          </p:nvSpPr>
          <p:spPr>
            <a:xfrm flipH="1">
              <a:off x="10709624" y="3899240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5D1030CB-A596-0678-301A-91789831AE4D}"/>
                </a:ext>
              </a:extLst>
            </p:cNvPr>
            <p:cNvSpPr/>
            <p:nvPr/>
          </p:nvSpPr>
          <p:spPr>
            <a:xfrm flipH="1">
              <a:off x="9609905" y="3455340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B9E12450-7FCA-7223-553F-EE78781E5236}"/>
                </a:ext>
              </a:extLst>
            </p:cNvPr>
            <p:cNvSpPr/>
            <p:nvPr/>
          </p:nvSpPr>
          <p:spPr>
            <a:xfrm flipH="1">
              <a:off x="11429508" y="4646977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689CDE2C-90B2-B78D-85A5-CC69A40CF805}"/>
                </a:ext>
              </a:extLst>
            </p:cNvPr>
            <p:cNvSpPr/>
            <p:nvPr/>
          </p:nvSpPr>
          <p:spPr>
            <a:xfrm flipH="1">
              <a:off x="8754132" y="4976248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B0B3BE2A-8945-2287-20B2-CDF906DF5DA9}"/>
                </a:ext>
              </a:extLst>
            </p:cNvPr>
            <p:cNvSpPr/>
            <p:nvPr/>
          </p:nvSpPr>
          <p:spPr>
            <a:xfrm flipH="1">
              <a:off x="8815475" y="2814991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FF82C2ED-5B43-80E6-F6F8-6C934978AF78}"/>
                </a:ext>
              </a:extLst>
            </p:cNvPr>
            <p:cNvSpPr/>
            <p:nvPr/>
          </p:nvSpPr>
          <p:spPr>
            <a:xfrm flipH="1">
              <a:off x="11542495" y="2126093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9964E333-3C0D-9E6C-1138-4EB23860A86B}"/>
                </a:ext>
              </a:extLst>
            </p:cNvPr>
            <p:cNvSpPr/>
            <p:nvPr/>
          </p:nvSpPr>
          <p:spPr>
            <a:xfrm flipH="1">
              <a:off x="8668333" y="94321"/>
              <a:ext cx="431909" cy="469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9417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2473B-C0C3-3C14-3C97-38D9D9A7C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8B7525-E271-6C88-8026-133A1B87CD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-1325563"/>
            <a:ext cx="10058400" cy="13255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From Testing to Development</a:t>
            </a:r>
          </a:p>
        </p:txBody>
      </p:sp>
      <p:pic>
        <p:nvPicPr>
          <p:cNvPr id="2" name="Picture 1" descr="Milky way galaxy with stars and space dust in the universe">
            <a:extLst>
              <a:ext uri="{FF2B5EF4-FFF2-40B4-BE49-F238E27FC236}">
                <a16:creationId xmlns:a16="http://schemas.microsoft.com/office/drawing/2014/main" id="{2BC54C6E-08A7-2B29-44B7-F860AF3B4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422" cy="8117633"/>
          </a:xfrm>
          <a:prstGeom prst="rect">
            <a:avLst/>
          </a:prstGeom>
        </p:spPr>
      </p:pic>
      <p:sp>
        <p:nvSpPr>
          <p:cNvPr id="6" name="Arrow: Chevron 5">
            <a:extLst>
              <a:ext uri="{FF2B5EF4-FFF2-40B4-BE49-F238E27FC236}">
                <a16:creationId xmlns:a16="http://schemas.microsoft.com/office/drawing/2014/main" id="{99C7D7C4-4EE4-964E-5100-E1E2693E69C7}"/>
              </a:ext>
            </a:extLst>
          </p:cNvPr>
          <p:cNvSpPr/>
          <p:nvPr/>
        </p:nvSpPr>
        <p:spPr>
          <a:xfrm>
            <a:off x="448237" y="5396753"/>
            <a:ext cx="2371164" cy="950259"/>
          </a:xfrm>
          <a:prstGeom prst="chevr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PLANNING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BB01B71C-B6A6-B66D-0FC6-AA1E02144D61}"/>
              </a:ext>
            </a:extLst>
          </p:cNvPr>
          <p:cNvSpPr/>
          <p:nvPr/>
        </p:nvSpPr>
        <p:spPr>
          <a:xfrm>
            <a:off x="2588559" y="5432612"/>
            <a:ext cx="2371164" cy="950259"/>
          </a:xfrm>
          <a:prstGeom prst="chevr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DESIGN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5F65A6C6-4937-D71B-73E7-CD23E8504878}"/>
              </a:ext>
            </a:extLst>
          </p:cNvPr>
          <p:cNvSpPr/>
          <p:nvPr/>
        </p:nvSpPr>
        <p:spPr>
          <a:xfrm>
            <a:off x="4703541" y="5432611"/>
            <a:ext cx="2859741" cy="950259"/>
          </a:xfrm>
          <a:prstGeom prst="chevron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DEVELOPMENT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03D56D24-E77B-D2D6-9C3C-072CCC40ADB1}"/>
              </a:ext>
            </a:extLst>
          </p:cNvPr>
          <p:cNvSpPr/>
          <p:nvPr/>
        </p:nvSpPr>
        <p:spPr>
          <a:xfrm>
            <a:off x="7345481" y="5432611"/>
            <a:ext cx="2341621" cy="950259"/>
          </a:xfrm>
          <a:prstGeom prst="chevron">
            <a:avLst/>
          </a:prstGeom>
          <a:solidFill>
            <a:schemeClr val="tx1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TESTING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742AF7F5-CDF6-938A-DFE9-42884E7E747E}"/>
              </a:ext>
            </a:extLst>
          </p:cNvPr>
          <p:cNvSpPr/>
          <p:nvPr/>
        </p:nvSpPr>
        <p:spPr>
          <a:xfrm>
            <a:off x="9447423" y="5410199"/>
            <a:ext cx="2296340" cy="950259"/>
          </a:xfrm>
          <a:prstGeom prst="chevr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LAUNCH</a:t>
            </a:r>
          </a:p>
        </p:txBody>
      </p:sp>
      <p:pic>
        <p:nvPicPr>
          <p:cNvPr id="3" name="Picture 2" descr="A cartoon time machine with a dial on the front, a door, and an aerial on top.">
            <a:extLst>
              <a:ext uri="{FF2B5EF4-FFF2-40B4-BE49-F238E27FC236}">
                <a16:creationId xmlns:a16="http://schemas.microsoft.com/office/drawing/2014/main" id="{37AA3EF2-9CD2-B715-7DAA-920830D61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29" y="174707"/>
            <a:ext cx="2859741" cy="497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4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12A02-BD52-321B-B00C-8BE265CDB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0859CDF-BAD5-2BE4-25C8-0F847BB1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9836" y="-865094"/>
            <a:ext cx="8095129" cy="8095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882A9C-F730-576D-08E2-D91F3FF7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5" y="341671"/>
            <a:ext cx="3418348" cy="1325563"/>
          </a:xfrm>
        </p:spPr>
        <p:txBody>
          <a:bodyPr>
            <a:noAutofit/>
          </a:bodyPr>
          <a:lstStyle/>
          <a:p>
            <a:pPr algn="ctr"/>
            <a:r>
              <a:rPr lang="en-US" sz="6000" i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C41300"/>
                    </a:gs>
                    <a:gs pos="100000">
                      <a:srgbClr val="F9D033"/>
                    </a:gs>
                  </a:gsLst>
                  <a:lin ang="5400000" scaled="1"/>
                </a:gradFill>
              </a:rPr>
              <a:t>STOP #2: </a:t>
            </a:r>
            <a:r>
              <a:rPr lang="en-US" sz="4000" i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C41300"/>
                    </a:gs>
                    <a:gs pos="100000">
                      <a:srgbClr val="F9D033"/>
                    </a:gs>
                  </a:gsLst>
                  <a:lin ang="5400000" scaled="1"/>
                </a:gradFill>
              </a:rPr>
              <a:t>DEVELOPMENT</a:t>
            </a:r>
            <a:endParaRPr lang="en-US" sz="4000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065595C-8901-071C-3210-50AA2E5163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i="1" kern="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Key accessibility issues and solutions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FF17D4-D120-752A-2099-DDF7D2A2270B}"/>
              </a:ext>
            </a:extLst>
          </p:cNvPr>
          <p:cNvSpPr txBox="1"/>
          <p:nvPr/>
        </p:nvSpPr>
        <p:spPr>
          <a:xfrm>
            <a:off x="4937021" y="305068"/>
            <a:ext cx="658146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Missing or Inadequate Alt Text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Follow accessibility coding guidelines and use automated tools to catch missing or improper alt text early.</a:t>
            </a:r>
          </a:p>
          <a:p>
            <a:endParaRPr lang="en-US" sz="2000" dirty="0">
              <a:solidFill>
                <a:schemeClr val="accent1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Inconsistent Keyboard Navigation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Test with keyboard-only navigation and maintain a logical focus order across components.</a:t>
            </a:r>
          </a:p>
          <a:p>
            <a:endParaRPr lang="en-US" sz="2000" dirty="0">
              <a:solidFill>
                <a:schemeClr val="accent1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Poor Color Contrast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Use design tokens or CSS variables with accessible, pre-approved color palettes.</a:t>
            </a:r>
          </a:p>
          <a:p>
            <a:endParaRPr lang="en-US" sz="2000" dirty="0">
              <a:solidFill>
                <a:schemeClr val="accent1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Form Validation Errors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Ensure validation messages are properly tied to input fields using semantic HTML and ARIA attributes.</a:t>
            </a:r>
          </a:p>
          <a:p>
            <a:endParaRPr lang="en-US" sz="2000" dirty="0">
              <a:solidFill>
                <a:schemeClr val="accent1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Missing Focus Indicators</a:t>
            </a:r>
          </a:p>
          <a:p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✅ Implement clear, consistent custom focus states without overriding browser defaults.</a:t>
            </a:r>
          </a:p>
        </p:txBody>
      </p:sp>
    </p:spTree>
    <p:extLst>
      <p:ext uri="{BB962C8B-B14F-4D97-AF65-F5344CB8AC3E}">
        <p14:creationId xmlns:p14="http://schemas.microsoft.com/office/powerpoint/2010/main" val="416054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TPG Colors">
      <a:dk1>
        <a:srgbClr val="1C75BC"/>
      </a:dk1>
      <a:lt1>
        <a:srgbClr val="FFFFFF"/>
      </a:lt1>
      <a:dk2>
        <a:srgbClr val="666666"/>
      </a:dk2>
      <a:lt2>
        <a:srgbClr val="FCB316"/>
      </a:lt2>
      <a:accent1>
        <a:srgbClr val="DFDFDF"/>
      </a:accent1>
      <a:accent2>
        <a:srgbClr val="DA1640"/>
      </a:accent2>
      <a:accent3>
        <a:srgbClr val="20B74A"/>
      </a:accent3>
      <a:accent4>
        <a:srgbClr val="46BFCE"/>
      </a:accent4>
      <a:accent5>
        <a:srgbClr val="8F2653"/>
      </a:accent5>
      <a:accent6>
        <a:srgbClr val="148790"/>
      </a:accent6>
      <a:hlink>
        <a:srgbClr val="1C75BC"/>
      </a:hlink>
      <a:folHlink>
        <a:srgbClr val="6239B4"/>
      </a:folHlink>
    </a:clrScheme>
    <a:fontScheme name="TPG Font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wrap="square">
        <a:spAutoFit/>
      </a:bodyPr>
      <a:lstStyle>
        <a:defPPr algn="ctr">
          <a:defRPr sz="2400" b="1" dirty="0">
            <a:solidFill>
              <a:schemeClr val="bg1"/>
            </a:solidFill>
            <a:effectLst/>
            <a:latin typeface="Open Sans SemiBold" pitchFamily="2" charset="0"/>
            <a:ea typeface="Open Sans SemiBold" pitchFamily="2" charset="0"/>
            <a:cs typeface="Open Sans SemiBold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al New template TPGi (002)  -  Read-Only" id="{3A9E05F6-C963-4FDF-A049-A7878B522062}" vid="{E839ECBB-1FC0-4F1E-B943-1FB4B6E53C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9813ABFD76694AAE8E4BD4CFCA2539" ma:contentTypeVersion="10" ma:contentTypeDescription="Create a new document." ma:contentTypeScope="" ma:versionID="1e5fbf30be0982ef05a65b48431446c2">
  <xsd:schema xmlns:xsd="http://www.w3.org/2001/XMLSchema" xmlns:xs="http://www.w3.org/2001/XMLSchema" xmlns:p="http://schemas.microsoft.com/office/2006/metadata/properties" xmlns:ns2="c40b3ee9-a4fa-4e11-9f21-2ac0abb0485f" targetNamespace="http://schemas.microsoft.com/office/2006/metadata/properties" ma:root="true" ma:fieldsID="2cbeff7962b5be96aea61f4d67af3f2f" ns2:_="">
    <xsd:import namespace="c40b3ee9-a4fa-4e11-9f21-2ac0abb048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b3ee9-a4fa-4e11-9f21-2ac0abb048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59302F-A0F3-4199-8727-6AEDAD482C5F}">
  <ds:schemaRefs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40b3ee9-a4fa-4e11-9f21-2ac0abb0485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466A7E9-33EB-4678-ACC2-173D21D6CC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0b3ee9-a4fa-4e11-9f21-2ac0abb04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5A4516-9135-4B04-972C-643D99648D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53216</TotalTime>
  <Words>932</Words>
  <Application>Microsoft Office PowerPoint</Application>
  <PresentationFormat>Widescreen</PresentationFormat>
  <Paragraphs>191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HGGothicE</vt:lpstr>
      <vt:lpstr>Arial</vt:lpstr>
      <vt:lpstr>Calibri</vt:lpstr>
      <vt:lpstr>Courier New</vt:lpstr>
      <vt:lpstr>Open Sans</vt:lpstr>
      <vt:lpstr>Open Sans ExtraBold</vt:lpstr>
      <vt:lpstr>Open Sans SemiBold</vt:lpstr>
      <vt:lpstr>Wingdings</vt:lpstr>
      <vt:lpstr>Office Theme</vt:lpstr>
      <vt:lpstr>Shifting Further Left:  Integrating Accessibility into the  Earliest Stages of Development</vt:lpstr>
      <vt:lpstr>Time travel stories and the Ripple Effect</vt:lpstr>
      <vt:lpstr>So, What Does  ‘Shifting Left’ Mean?</vt:lpstr>
      <vt:lpstr>LAUNCH DAY (The Bad Future)</vt:lpstr>
      <vt:lpstr>From Launch to Testing</vt:lpstr>
      <vt:lpstr>STOP #1: TESTING</vt:lpstr>
      <vt:lpstr>Practical steps to shift left in TESTING </vt:lpstr>
      <vt:lpstr>From Testing to Development</vt:lpstr>
      <vt:lpstr>STOP #2: DEVELOPMENT</vt:lpstr>
      <vt:lpstr>Practical steps to shift left in DEVELOPMENT</vt:lpstr>
      <vt:lpstr>From Development to Design</vt:lpstr>
      <vt:lpstr>STOP #3: DESIGN</vt:lpstr>
      <vt:lpstr>Practical steps to shift left in DESIGN</vt:lpstr>
      <vt:lpstr>From Design to Planning</vt:lpstr>
      <vt:lpstr>STOP #4: PLANNING</vt:lpstr>
      <vt:lpstr>Practical steps to shift left in PLANNING</vt:lpstr>
      <vt:lpstr>From Planning to Launch</vt:lpstr>
      <vt:lpstr>LAUNCH DAY</vt:lpstr>
      <vt:lpstr>Closing the loop:  The future is in your hands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Shifting Further Left TPGi Webinar</dc:title>
  <dc:creator>dswallow@tpgi.com</dc:creator>
  <cp:lastModifiedBy>David Swallow</cp:lastModifiedBy>
  <cp:revision>63</cp:revision>
  <dcterms:created xsi:type="dcterms:W3CDTF">2021-01-15T13:22:52Z</dcterms:created>
  <dcterms:modified xsi:type="dcterms:W3CDTF">2025-01-16T11:44:23Z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0x010100C29813ABFD76694AAE8E4BD4CFCA2539</vt:lpwstr>
  </property>
</Properties>
</file>