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8"/>
  </p:notesMasterIdLst>
  <p:sldIdLst>
    <p:sldId id="256" r:id="rId2"/>
    <p:sldId id="694" r:id="rId3"/>
    <p:sldId id="1695" r:id="rId4"/>
    <p:sldId id="1701" r:id="rId5"/>
    <p:sldId id="1702" r:id="rId6"/>
    <p:sldId id="1707" r:id="rId7"/>
    <p:sldId id="1708" r:id="rId8"/>
    <p:sldId id="1709" r:id="rId9"/>
    <p:sldId id="1700" r:id="rId10"/>
    <p:sldId id="1698" r:id="rId11"/>
    <p:sldId id="1703" r:id="rId12"/>
    <p:sldId id="1705" r:id="rId13"/>
    <p:sldId id="1704" r:id="rId14"/>
    <p:sldId id="1706" r:id="rId15"/>
    <p:sldId id="1725" r:id="rId16"/>
    <p:sldId id="16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Feldman" initials="MF" lastIdx="1" clrIdx="0"/>
  <p:cmAuthor id="2" name="Matt Feldman" initials="MF [2]" lastIdx="1" clrIdx="1"/>
  <p:cmAuthor id="3" name="Matt Feldman" initials="MF [3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9B317"/>
    <a:srgbClr val="E2188E"/>
    <a:srgbClr val="D2D6DE"/>
    <a:srgbClr val="703D19"/>
    <a:srgbClr val="FFF4DC"/>
    <a:srgbClr val="ECEFF6"/>
    <a:srgbClr val="A30F66"/>
    <a:srgbClr val="C21379"/>
    <a:srgbClr val="31A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7" autoAdjust="0"/>
    <p:restoredTop sz="86395" autoAdjust="0"/>
  </p:normalViewPr>
  <p:slideViewPr>
    <p:cSldViewPr showGuides="1">
      <p:cViewPr varScale="1">
        <p:scale>
          <a:sx n="110" d="100"/>
          <a:sy n="110" d="100"/>
        </p:scale>
        <p:origin x="128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27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488D9-06FB-6543-BBFF-1738237CD9EF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5CA1-8AB9-7F4B-8B56-30FA76A04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9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57" name="Shape 9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2756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79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50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8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6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18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38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00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3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59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4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7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146D3-C2CA-114D-AFBB-6BE6BD3840A4}"/>
              </a:ext>
            </a:extLst>
          </p:cNvPr>
          <p:cNvSpPr/>
          <p:nvPr/>
        </p:nvSpPr>
        <p:spPr>
          <a:xfrm>
            <a:off x="0" y="0"/>
            <a:ext cx="8621486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A7D4F1-6B69-3343-9061-E645B995C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4782" y="344634"/>
            <a:ext cx="6168732" cy="616873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B6DD8C9-F29A-994C-BABD-DD7A45157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98B39284-94E1-D84A-B46B-C1AF674ED0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8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079" y="475327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70B8FE-D3E8-5EAB-56C9-845CE10A8A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7079" y="2012166"/>
            <a:ext cx="3103353" cy="41690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429918" y="474238"/>
            <a:ext cx="7402195" cy="570698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7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079" y="475327"/>
            <a:ext cx="3103353" cy="1325563"/>
          </a:xfrm>
        </p:spPr>
        <p:txBody>
          <a:bodyPr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70B8FE-D3E8-5EAB-56C9-845CE10A8A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7079" y="2012166"/>
            <a:ext cx="3103353" cy="4169052"/>
          </a:xfrm>
        </p:spPr>
        <p:txBody>
          <a:bodyPr/>
          <a:lstStyle>
            <a:lvl1pPr>
              <a:defRPr>
                <a:solidFill>
                  <a:srgbClr val="1A3B5B"/>
                </a:solidFill>
              </a:defRPr>
            </a:lvl1pPr>
            <a:lvl2pPr>
              <a:defRPr>
                <a:solidFill>
                  <a:srgbClr val="1A3B5B"/>
                </a:solidFill>
              </a:defRPr>
            </a:lvl2pPr>
            <a:lvl3pPr>
              <a:defRPr>
                <a:solidFill>
                  <a:srgbClr val="1A3B5B"/>
                </a:solidFill>
              </a:defRPr>
            </a:lvl3pPr>
            <a:lvl4pPr>
              <a:defRPr>
                <a:solidFill>
                  <a:srgbClr val="1A3B5B"/>
                </a:solidFill>
              </a:defRPr>
            </a:lvl4pPr>
            <a:lvl5pPr>
              <a:defRPr>
                <a:solidFill>
                  <a:srgbClr val="1A3B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429918" y="474238"/>
            <a:ext cx="7402195" cy="570698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7632" y="6276866"/>
            <a:ext cx="1283288" cy="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49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 baseline="0"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3877BB"/>
              </a:buClr>
              <a:defRPr/>
            </a:lvl1pPr>
            <a:lvl2pPr>
              <a:buClr>
                <a:srgbClr val="3877BB"/>
              </a:buClr>
              <a:defRPr/>
            </a:lvl2pPr>
            <a:lvl3pPr>
              <a:buClr>
                <a:srgbClr val="3877BB"/>
              </a:buClr>
              <a:defRPr/>
            </a:lvl3pPr>
            <a:lvl4pPr>
              <a:buClr>
                <a:srgbClr val="3877BB"/>
              </a:buClr>
              <a:defRPr/>
            </a:lvl4pPr>
            <a:lvl5pPr>
              <a:buClr>
                <a:srgbClr val="3877BB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FBA41FFF-7DFC-094C-96A5-36C884F2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01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 baseline="0"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4684520" cy="3922136"/>
          </a:xfrm>
        </p:spPr>
        <p:txBody>
          <a:bodyPr numCol="1"/>
          <a:lstStyle>
            <a:lvl1pPr>
              <a:buClr>
                <a:srgbClr val="3877BB"/>
              </a:buClr>
              <a:defRPr/>
            </a:lvl1pPr>
            <a:lvl2pPr>
              <a:buClr>
                <a:srgbClr val="3877BB"/>
              </a:buClr>
              <a:defRPr/>
            </a:lvl2pPr>
            <a:lvl3pPr>
              <a:buClr>
                <a:srgbClr val="3877BB"/>
              </a:buClr>
              <a:defRPr/>
            </a:lvl3pPr>
            <a:lvl4pPr>
              <a:buClr>
                <a:srgbClr val="3877BB"/>
              </a:buClr>
              <a:defRPr/>
            </a:lvl4pPr>
            <a:lvl5pPr>
              <a:buClr>
                <a:srgbClr val="3877BB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5CEA5-A480-A361-4BFB-C2BA5D7277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2255838"/>
            <a:ext cx="5029200" cy="3940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FBA41FFF-7DFC-094C-96A5-36C884F2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85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onal Stripe 10">
            <a:extLst>
              <a:ext uri="{FF2B5EF4-FFF2-40B4-BE49-F238E27FC236}">
                <a16:creationId xmlns:a16="http://schemas.microsoft.com/office/drawing/2014/main" id="{F4D2313D-445B-1749-9332-140F28D8F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78468F-6640-2043-896C-0F489B894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002147-2B19-F846-8342-4AB09A07B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1912139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4E6F4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339787-6830-C548-B652-89566B645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18364"/>
            <a:ext cx="9783170" cy="143301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FCB8FB9-1DFE-DF48-B927-892C67DADE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799" y="2254827"/>
            <a:ext cx="9783171" cy="3922136"/>
          </a:xfrm>
        </p:spPr>
        <p:txBody>
          <a:bodyPr numCol="1"/>
          <a:lstStyle>
            <a:lvl1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79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onal Stripe 10">
            <a:extLst>
              <a:ext uri="{FF2B5EF4-FFF2-40B4-BE49-F238E27FC236}">
                <a16:creationId xmlns:a16="http://schemas.microsoft.com/office/drawing/2014/main" id="{F4D2313D-445B-1749-9332-140F28D8F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78468F-6640-2043-896C-0F489B894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002147-2B19-F846-8342-4AB09A07B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1912139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4E6F4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339787-6830-C548-B652-89566B645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18364"/>
            <a:ext cx="9783170" cy="143301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FCB8FB9-1DFE-DF48-B927-892C67DADE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5137448" cy="3922136"/>
          </a:xfrm>
        </p:spPr>
        <p:txBody>
          <a:bodyPr numCol="1"/>
          <a:lstStyle>
            <a:lvl1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EA3EBC-AEC9-7F82-7667-99315F4FB0B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09048" y="2254827"/>
            <a:ext cx="5137448" cy="3922136"/>
          </a:xfrm>
        </p:spPr>
        <p:txBody>
          <a:bodyPr numCol="1"/>
          <a:lstStyle>
            <a:lvl1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228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/>
            </a:lvl1pPr>
            <a:lvl2pPr>
              <a:buClr>
                <a:srgbClr val="EB4D00"/>
              </a:buClr>
              <a:defRPr/>
            </a:lvl2pPr>
            <a:lvl3pPr>
              <a:buClr>
                <a:srgbClr val="EB4D00"/>
              </a:buClr>
              <a:defRPr/>
            </a:lvl3pPr>
            <a:lvl4pPr>
              <a:buClr>
                <a:srgbClr val="EB4D00"/>
              </a:buClr>
              <a:defRPr/>
            </a:lvl4pPr>
            <a:lvl5pPr>
              <a:buClr>
                <a:srgbClr val="EB4D0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3877B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387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66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798" y="2273877"/>
            <a:ext cx="4667429" cy="3922136"/>
          </a:xfrm>
        </p:spPr>
        <p:txBody>
          <a:bodyPr numCol="1"/>
          <a:lstStyle>
            <a:lvl1pPr>
              <a:buClr>
                <a:srgbClr val="EB4D00"/>
              </a:buClr>
              <a:defRPr/>
            </a:lvl1pPr>
            <a:lvl2pPr>
              <a:buClr>
                <a:srgbClr val="EB4D00"/>
              </a:buClr>
              <a:defRPr/>
            </a:lvl2pPr>
            <a:lvl3pPr>
              <a:buClr>
                <a:srgbClr val="EB4D00"/>
              </a:buClr>
              <a:defRPr/>
            </a:lvl3pPr>
            <a:lvl4pPr>
              <a:buClr>
                <a:srgbClr val="EB4D00"/>
              </a:buClr>
              <a:defRPr/>
            </a:lvl4pPr>
            <a:lvl5pPr>
              <a:buClr>
                <a:srgbClr val="EB4D0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DD9B4-708A-2470-3788-F0408F1175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1" y="2281238"/>
            <a:ext cx="5029200" cy="39147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3877B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387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56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61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4761432" cy="3922136"/>
          </a:xfrm>
        </p:spPr>
        <p:txBody>
          <a:bodyPr numCol="1"/>
          <a:lstStyle>
            <a:lvl1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2BB754-56E7-67C8-B8E6-BB5B5653AC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78550" y="2254827"/>
            <a:ext cx="4946650" cy="39316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6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9DE154A-C79F-0F47-91E0-C4490C2FE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83517-6F39-774D-930D-AFDD4891821C}"/>
              </a:ext>
            </a:extLst>
          </p:cNvPr>
          <p:cNvSpPr/>
          <p:nvPr/>
        </p:nvSpPr>
        <p:spPr>
          <a:xfrm rot="20785132">
            <a:off x="7296447" y="-1107483"/>
            <a:ext cx="5959043" cy="882018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8E1A8D-8B79-6646-A108-3735C332D570}"/>
              </a:ext>
            </a:extLst>
          </p:cNvPr>
          <p:cNvSpPr/>
          <p:nvPr/>
        </p:nvSpPr>
        <p:spPr>
          <a:xfrm rot="20785132">
            <a:off x="7374430" y="-452585"/>
            <a:ext cx="381222" cy="8820185"/>
          </a:xfrm>
          <a:prstGeom prst="rect">
            <a:avLst/>
          </a:prstGeom>
          <a:solidFill>
            <a:srgbClr val="1A3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26DB18-06AA-0541-90F5-5EEBDE0F82AE}"/>
              </a:ext>
            </a:extLst>
          </p:cNvPr>
          <p:cNvSpPr/>
          <p:nvPr/>
        </p:nvSpPr>
        <p:spPr>
          <a:xfrm rot="5400000" flipH="1">
            <a:off x="9218991" y="-3235706"/>
            <a:ext cx="182648" cy="6207652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94ABFB-C94B-8045-9556-45C4E7D1038F}"/>
              </a:ext>
            </a:extLst>
          </p:cNvPr>
          <p:cNvSpPr/>
          <p:nvPr/>
        </p:nvSpPr>
        <p:spPr>
          <a:xfrm rot="5400000" flipH="1">
            <a:off x="10053382" y="4717989"/>
            <a:ext cx="182648" cy="4538873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66351C-7F29-3C40-ABDA-9C808235A295}"/>
              </a:ext>
            </a:extLst>
          </p:cNvPr>
          <p:cNvSpPr/>
          <p:nvPr/>
        </p:nvSpPr>
        <p:spPr>
          <a:xfrm flipH="1">
            <a:off x="12252486" y="-40552"/>
            <a:ext cx="161656" cy="6936651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4D7C28C-CA19-8449-8852-7FF0B7A46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C992668E-CFC3-D744-BBA3-1B3FCA29AC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25" name="Graphic 24" descr="User outline">
            <a:extLst>
              <a:ext uri="{FF2B5EF4-FFF2-40B4-BE49-F238E27FC236}">
                <a16:creationId xmlns:a16="http://schemas.microsoft.com/office/drawing/2014/main" id="{91A24D51-61CC-F542-810A-6A75C4C5D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5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1906975"/>
          </a:xfrm>
        </p:spPr>
        <p:txBody>
          <a:bodyPr numCol="1"/>
          <a:lstStyle>
            <a:lvl1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2BB754-56E7-67C8-B8E6-BB5B5653AC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66800" y="4279513"/>
            <a:ext cx="10058400" cy="1906975"/>
          </a:xfrm>
        </p:spPr>
        <p:txBody>
          <a:bodyPr>
            <a:normAutofit/>
          </a:bodyPr>
          <a:lstStyle>
            <a:lvl1pPr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defRPr lang="en-US" sz="2400" kern="1200" dirty="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defRPr lang="en-US" sz="2400" kern="1200" dirty="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defRPr lang="en-US" sz="2400" kern="1200" dirty="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93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EFD1BD-01CC-4A4A-B6E4-2A6AA57D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 baseline="0"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73152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09728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46304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/>
              <a:t>&lt;code examples&gt;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25E4F7E-9D5C-0647-AE44-C114E20D4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28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10324354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7FDD43-10A6-EFF2-BB6D-F3ADDB1044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36EFFE-B91D-793A-AB01-E52DF92D958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465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ou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10324354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1F3A1-308E-4B10-B1B3-E509A3F4DFB5}"/>
              </a:ext>
            </a:extLst>
          </p:cNvPr>
          <p:cNvSpPr txBox="1"/>
          <p:nvPr/>
        </p:nvSpPr>
        <p:spPr>
          <a:xfrm>
            <a:off x="1" y="13252"/>
            <a:ext cx="1570963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E663B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Breakout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59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10324354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1F3A1-308E-4B10-B1B3-E509A3F4DFB5}"/>
              </a:ext>
            </a:extLst>
          </p:cNvPr>
          <p:cNvSpPr txBox="1"/>
          <p:nvPr/>
        </p:nvSpPr>
        <p:spPr>
          <a:xfrm>
            <a:off x="1" y="13252"/>
            <a:ext cx="1570963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E663B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59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3" y="253693"/>
            <a:ext cx="10324353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1F3A1-308E-4B10-B1B3-E509A3F4DFB5}"/>
              </a:ext>
            </a:extLst>
          </p:cNvPr>
          <p:cNvSpPr txBox="1"/>
          <p:nvPr/>
        </p:nvSpPr>
        <p:spPr>
          <a:xfrm>
            <a:off x="1" y="13252"/>
            <a:ext cx="1570963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E663B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60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2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1F3A1-308E-4B10-B1B3-E509A3F4DFB5}"/>
              </a:ext>
            </a:extLst>
          </p:cNvPr>
          <p:cNvSpPr txBox="1"/>
          <p:nvPr/>
        </p:nvSpPr>
        <p:spPr>
          <a:xfrm>
            <a:off x="1" y="13252"/>
            <a:ext cx="1570963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E663B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36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3DEC458-5D80-4297-BD94-82208613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811" y="2999873"/>
            <a:ext cx="4732422" cy="317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lang="en-US" dirty="0"/>
            </a:lvl1pPr>
            <a:lvl2pPr marL="822960" indent="-457200">
              <a:spcBef>
                <a:spcPts val="0"/>
              </a:spcBef>
              <a:buClr>
                <a:schemeClr val="tx1"/>
              </a:buClr>
              <a:buFont typeface="+mj-lt"/>
              <a:buAutoNum type="alphaUcPeriod"/>
              <a:defRPr lang="en-US" dirty="0"/>
            </a:lvl2pPr>
            <a:lvl3pPr marL="118872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3pPr>
            <a:lvl4pPr marL="155448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4pPr>
            <a:lvl5pPr marL="192024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5F5173-7B01-9DC0-27ED-31C96469336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671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614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ctrTitle"/>
          </p:nvPr>
        </p:nvSpPr>
        <p:spPr>
          <a:xfrm>
            <a:off x="440532" y="1167419"/>
            <a:ext cx="4237795" cy="345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sz="5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440532" y="5117011"/>
            <a:ext cx="3345656" cy="36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oto Sans Symbols"/>
              <a:buNone/>
              <a:defRPr sz="1467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40532" y="5529967"/>
            <a:ext cx="3345656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765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 baseline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16F1F9C0-9FF4-1C42-B1AF-8B998DD8A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67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FA8B15F-409C-42C6-AFD3-76623F1320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[Insert Picture &amp; send to back]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A965BBD-D8D3-472C-9BAE-878491CA2DDA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8359775" cy="6858000"/>
          </a:xfrm>
          <a:custGeom>
            <a:avLst/>
            <a:gdLst>
              <a:gd name="T0" fmla="*/ 0 w 5266"/>
              <a:gd name="T1" fmla="*/ 0 h 4320"/>
              <a:gd name="T2" fmla="*/ 0 w 5266"/>
              <a:gd name="T3" fmla="*/ 4320 h 4320"/>
              <a:gd name="T4" fmla="*/ 4882 w 5266"/>
              <a:gd name="T5" fmla="*/ 4320 h 4320"/>
              <a:gd name="T6" fmla="*/ 5266 w 5266"/>
              <a:gd name="T7" fmla="*/ 3049 h 4320"/>
              <a:gd name="T8" fmla="*/ 5266 w 5266"/>
              <a:gd name="T9" fmla="*/ 3049 h 4320"/>
              <a:gd name="T10" fmla="*/ 5210 w 5266"/>
              <a:gd name="T11" fmla="*/ 3009 h 4320"/>
              <a:gd name="T12" fmla="*/ 5155 w 5266"/>
              <a:gd name="T13" fmla="*/ 2966 h 4320"/>
              <a:gd name="T14" fmla="*/ 5101 w 5266"/>
              <a:gd name="T15" fmla="*/ 2923 h 4320"/>
              <a:gd name="T16" fmla="*/ 5049 w 5266"/>
              <a:gd name="T17" fmla="*/ 2878 h 4320"/>
              <a:gd name="T18" fmla="*/ 4998 w 5266"/>
              <a:gd name="T19" fmla="*/ 2831 h 4320"/>
              <a:gd name="T20" fmla="*/ 4949 w 5266"/>
              <a:gd name="T21" fmla="*/ 2783 h 4320"/>
              <a:gd name="T22" fmla="*/ 4900 w 5266"/>
              <a:gd name="T23" fmla="*/ 2734 h 4320"/>
              <a:gd name="T24" fmla="*/ 4854 w 5266"/>
              <a:gd name="T25" fmla="*/ 2683 h 4320"/>
              <a:gd name="T26" fmla="*/ 4809 w 5266"/>
              <a:gd name="T27" fmla="*/ 2631 h 4320"/>
              <a:gd name="T28" fmla="*/ 4765 w 5266"/>
              <a:gd name="T29" fmla="*/ 2576 h 4320"/>
              <a:gd name="T30" fmla="*/ 4722 w 5266"/>
              <a:gd name="T31" fmla="*/ 2522 h 4320"/>
              <a:gd name="T32" fmla="*/ 4683 w 5266"/>
              <a:gd name="T33" fmla="*/ 2466 h 4320"/>
              <a:gd name="T34" fmla="*/ 4644 w 5266"/>
              <a:gd name="T35" fmla="*/ 2408 h 4320"/>
              <a:gd name="T36" fmla="*/ 4606 w 5266"/>
              <a:gd name="T37" fmla="*/ 2348 h 4320"/>
              <a:gd name="T38" fmla="*/ 4570 w 5266"/>
              <a:gd name="T39" fmla="*/ 2288 h 4320"/>
              <a:gd name="T40" fmla="*/ 4537 w 5266"/>
              <a:gd name="T41" fmla="*/ 2228 h 4320"/>
              <a:gd name="T42" fmla="*/ 4505 w 5266"/>
              <a:gd name="T43" fmla="*/ 2166 h 4320"/>
              <a:gd name="T44" fmla="*/ 4475 w 5266"/>
              <a:gd name="T45" fmla="*/ 2102 h 4320"/>
              <a:gd name="T46" fmla="*/ 4447 w 5266"/>
              <a:gd name="T47" fmla="*/ 2038 h 4320"/>
              <a:gd name="T48" fmla="*/ 4421 w 5266"/>
              <a:gd name="T49" fmla="*/ 1973 h 4320"/>
              <a:gd name="T50" fmla="*/ 4396 w 5266"/>
              <a:gd name="T51" fmla="*/ 1905 h 4320"/>
              <a:gd name="T52" fmla="*/ 4374 w 5266"/>
              <a:gd name="T53" fmla="*/ 1838 h 4320"/>
              <a:gd name="T54" fmla="*/ 4353 w 5266"/>
              <a:gd name="T55" fmla="*/ 1770 h 4320"/>
              <a:gd name="T56" fmla="*/ 4334 w 5266"/>
              <a:gd name="T57" fmla="*/ 1701 h 4320"/>
              <a:gd name="T58" fmla="*/ 4317 w 5266"/>
              <a:gd name="T59" fmla="*/ 1631 h 4320"/>
              <a:gd name="T60" fmla="*/ 4304 w 5266"/>
              <a:gd name="T61" fmla="*/ 1562 h 4320"/>
              <a:gd name="T62" fmla="*/ 4291 w 5266"/>
              <a:gd name="T63" fmla="*/ 1489 h 4320"/>
              <a:gd name="T64" fmla="*/ 4282 w 5266"/>
              <a:gd name="T65" fmla="*/ 1418 h 4320"/>
              <a:gd name="T66" fmla="*/ 4274 w 5266"/>
              <a:gd name="T67" fmla="*/ 1344 h 4320"/>
              <a:gd name="T68" fmla="*/ 4267 w 5266"/>
              <a:gd name="T69" fmla="*/ 1271 h 4320"/>
              <a:gd name="T70" fmla="*/ 4265 w 5266"/>
              <a:gd name="T71" fmla="*/ 1198 h 4320"/>
              <a:gd name="T72" fmla="*/ 4263 w 5266"/>
              <a:gd name="T73" fmla="*/ 1123 h 4320"/>
              <a:gd name="T74" fmla="*/ 4263 w 5266"/>
              <a:gd name="T75" fmla="*/ 1123 h 4320"/>
              <a:gd name="T76" fmla="*/ 4265 w 5266"/>
              <a:gd name="T77" fmla="*/ 1046 h 4320"/>
              <a:gd name="T78" fmla="*/ 4269 w 5266"/>
              <a:gd name="T79" fmla="*/ 971 h 4320"/>
              <a:gd name="T80" fmla="*/ 4274 w 5266"/>
              <a:gd name="T81" fmla="*/ 898 h 4320"/>
              <a:gd name="T82" fmla="*/ 4282 w 5266"/>
              <a:gd name="T83" fmla="*/ 823 h 4320"/>
              <a:gd name="T84" fmla="*/ 4293 w 5266"/>
              <a:gd name="T85" fmla="*/ 750 h 4320"/>
              <a:gd name="T86" fmla="*/ 4304 w 5266"/>
              <a:gd name="T87" fmla="*/ 677 h 4320"/>
              <a:gd name="T88" fmla="*/ 4319 w 5266"/>
              <a:gd name="T89" fmla="*/ 606 h 4320"/>
              <a:gd name="T90" fmla="*/ 4336 w 5266"/>
              <a:gd name="T91" fmla="*/ 534 h 4320"/>
              <a:gd name="T92" fmla="*/ 4355 w 5266"/>
              <a:gd name="T93" fmla="*/ 465 h 4320"/>
              <a:gd name="T94" fmla="*/ 4377 w 5266"/>
              <a:gd name="T95" fmla="*/ 396 h 4320"/>
              <a:gd name="T96" fmla="*/ 4400 w 5266"/>
              <a:gd name="T97" fmla="*/ 326 h 4320"/>
              <a:gd name="T98" fmla="*/ 4424 w 5266"/>
              <a:gd name="T99" fmla="*/ 259 h 4320"/>
              <a:gd name="T100" fmla="*/ 4452 w 5266"/>
              <a:gd name="T101" fmla="*/ 193 h 4320"/>
              <a:gd name="T102" fmla="*/ 4481 w 5266"/>
              <a:gd name="T103" fmla="*/ 128 h 4320"/>
              <a:gd name="T104" fmla="*/ 4512 w 5266"/>
              <a:gd name="T105" fmla="*/ 64 h 4320"/>
              <a:gd name="T106" fmla="*/ 4544 w 5266"/>
              <a:gd name="T107" fmla="*/ 0 h 4320"/>
              <a:gd name="T108" fmla="*/ 0 w 5266"/>
              <a:gd name="T10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66" h="4320">
                <a:moveTo>
                  <a:pt x="0" y="0"/>
                </a:moveTo>
                <a:lnTo>
                  <a:pt x="0" y="4320"/>
                </a:lnTo>
                <a:lnTo>
                  <a:pt x="4882" y="4320"/>
                </a:lnTo>
                <a:lnTo>
                  <a:pt x="5266" y="3049"/>
                </a:lnTo>
                <a:lnTo>
                  <a:pt x="5266" y="3049"/>
                </a:lnTo>
                <a:lnTo>
                  <a:pt x="5210" y="3009"/>
                </a:lnTo>
                <a:lnTo>
                  <a:pt x="5155" y="2966"/>
                </a:lnTo>
                <a:lnTo>
                  <a:pt x="5101" y="2923"/>
                </a:lnTo>
                <a:lnTo>
                  <a:pt x="5049" y="2878"/>
                </a:lnTo>
                <a:lnTo>
                  <a:pt x="4998" y="2831"/>
                </a:lnTo>
                <a:lnTo>
                  <a:pt x="4949" y="2783"/>
                </a:lnTo>
                <a:lnTo>
                  <a:pt x="4900" y="2734"/>
                </a:lnTo>
                <a:lnTo>
                  <a:pt x="4854" y="2683"/>
                </a:lnTo>
                <a:lnTo>
                  <a:pt x="4809" y="2631"/>
                </a:lnTo>
                <a:lnTo>
                  <a:pt x="4765" y="2576"/>
                </a:lnTo>
                <a:lnTo>
                  <a:pt x="4722" y="2522"/>
                </a:lnTo>
                <a:lnTo>
                  <a:pt x="4683" y="2466"/>
                </a:lnTo>
                <a:lnTo>
                  <a:pt x="4644" y="2408"/>
                </a:lnTo>
                <a:lnTo>
                  <a:pt x="4606" y="2348"/>
                </a:lnTo>
                <a:lnTo>
                  <a:pt x="4570" y="2288"/>
                </a:lnTo>
                <a:lnTo>
                  <a:pt x="4537" y="2228"/>
                </a:lnTo>
                <a:lnTo>
                  <a:pt x="4505" y="2166"/>
                </a:lnTo>
                <a:lnTo>
                  <a:pt x="4475" y="2102"/>
                </a:lnTo>
                <a:lnTo>
                  <a:pt x="4447" y="2038"/>
                </a:lnTo>
                <a:lnTo>
                  <a:pt x="4421" y="1973"/>
                </a:lnTo>
                <a:lnTo>
                  <a:pt x="4396" y="1905"/>
                </a:lnTo>
                <a:lnTo>
                  <a:pt x="4374" y="1838"/>
                </a:lnTo>
                <a:lnTo>
                  <a:pt x="4353" y="1770"/>
                </a:lnTo>
                <a:lnTo>
                  <a:pt x="4334" y="1701"/>
                </a:lnTo>
                <a:lnTo>
                  <a:pt x="4317" y="1631"/>
                </a:lnTo>
                <a:lnTo>
                  <a:pt x="4304" y="1562"/>
                </a:lnTo>
                <a:lnTo>
                  <a:pt x="4291" y="1489"/>
                </a:lnTo>
                <a:lnTo>
                  <a:pt x="4282" y="1418"/>
                </a:lnTo>
                <a:lnTo>
                  <a:pt x="4274" y="1344"/>
                </a:lnTo>
                <a:lnTo>
                  <a:pt x="4267" y="1271"/>
                </a:lnTo>
                <a:lnTo>
                  <a:pt x="4265" y="1198"/>
                </a:lnTo>
                <a:lnTo>
                  <a:pt x="4263" y="1123"/>
                </a:lnTo>
                <a:lnTo>
                  <a:pt x="4263" y="1123"/>
                </a:lnTo>
                <a:lnTo>
                  <a:pt x="4265" y="1046"/>
                </a:lnTo>
                <a:lnTo>
                  <a:pt x="4269" y="971"/>
                </a:lnTo>
                <a:lnTo>
                  <a:pt x="4274" y="898"/>
                </a:lnTo>
                <a:lnTo>
                  <a:pt x="4282" y="823"/>
                </a:lnTo>
                <a:lnTo>
                  <a:pt x="4293" y="750"/>
                </a:lnTo>
                <a:lnTo>
                  <a:pt x="4304" y="677"/>
                </a:lnTo>
                <a:lnTo>
                  <a:pt x="4319" y="606"/>
                </a:lnTo>
                <a:lnTo>
                  <a:pt x="4336" y="534"/>
                </a:lnTo>
                <a:lnTo>
                  <a:pt x="4355" y="465"/>
                </a:lnTo>
                <a:lnTo>
                  <a:pt x="4377" y="396"/>
                </a:lnTo>
                <a:lnTo>
                  <a:pt x="4400" y="326"/>
                </a:lnTo>
                <a:lnTo>
                  <a:pt x="4424" y="259"/>
                </a:lnTo>
                <a:lnTo>
                  <a:pt x="4452" y="193"/>
                </a:lnTo>
                <a:lnTo>
                  <a:pt x="4481" y="128"/>
                </a:lnTo>
                <a:lnTo>
                  <a:pt x="4512" y="64"/>
                </a:lnTo>
                <a:lnTo>
                  <a:pt x="45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26481"/>
            <a:ext cx="4572000" cy="23876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430840"/>
            <a:ext cx="457200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0" y="4819954"/>
            <a:ext cx="8362277" cy="4910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800299"/>
            <a:ext cx="4572000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  <p:extLst>
      <p:ext uri="{BB962C8B-B14F-4D97-AF65-F5344CB8AC3E}">
        <p14:creationId xmlns:p14="http://schemas.microsoft.com/office/powerpoint/2010/main" val="460505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4861367"/>
            <a:ext cx="4678326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5027514" y="1167419"/>
            <a:ext cx="6813387" cy="445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lapto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76" y="1023940"/>
            <a:ext cx="8665761" cy="5116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67418"/>
            <a:ext cx="12192000" cy="5690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810491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725568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1"/>
            <a:ext cx="12191999" cy="489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942" y="1610257"/>
            <a:ext cx="4201610" cy="2802085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24928" y="5186460"/>
            <a:ext cx="3345656" cy="369459"/>
          </a:xfr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-1" y="4869408"/>
            <a:ext cx="12292315" cy="92601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4928" y="5622565"/>
            <a:ext cx="3345656" cy="4222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329948" y="1925147"/>
            <a:ext cx="3642852" cy="4932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1" y="1167419"/>
            <a:ext cx="5138465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0999" y="5105436"/>
            <a:ext cx="3345656" cy="369459"/>
          </a:xfr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-1" y="4730513"/>
            <a:ext cx="5806656" cy="83677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0999" y="5541541"/>
            <a:ext cx="3345656" cy="4222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 baseline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E081D44-91E6-A045-861F-0348210A6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4343" y="399324"/>
            <a:ext cx="2260229" cy="87074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8CD563B8-9D34-DE4B-9511-868DB976E2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79E38193-CC8D-6847-AC32-38019B61AC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16" name="Graphic 15" descr="User outline">
            <a:extLst>
              <a:ext uri="{FF2B5EF4-FFF2-40B4-BE49-F238E27FC236}">
                <a16:creationId xmlns:a16="http://schemas.microsoft.com/office/drawing/2014/main" id="{26026E31-AB6E-8340-8261-80152C9491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466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859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4417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4789990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69307" y="2254827"/>
            <a:ext cx="4955894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884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h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40632368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h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91740" cy="3922136"/>
          </a:xfr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7556" y="2243641"/>
            <a:ext cx="4957643" cy="3922136"/>
          </a:xfr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386045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58366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 baseline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E4A909-560C-F342-DE7D-23A59FB68B28}"/>
              </a:ext>
            </a:extLst>
          </p:cNvPr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81DA81-B928-DE8D-56BA-F98E2CD9C5AD}"/>
              </a:ext>
            </a:extLst>
          </p:cNvPr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BA97A-37E7-22B9-1B93-6F35AE8C15F9}"/>
              </a:ext>
            </a:extLst>
          </p:cNvPr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54C23A-6951-F87B-278E-74187A97D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20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89990" cy="3922136"/>
          </a:xfrm>
        </p:spPr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9940" y="2254827"/>
            <a:ext cx="4945260" cy="3922136"/>
          </a:xfrm>
        </p:spPr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6239B4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18300974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6239B4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89990" cy="3922136"/>
          </a:xfrm>
        </p:spPr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9940" y="2254827"/>
            <a:ext cx="4945260" cy="3922136"/>
          </a:xfrm>
        </p:spPr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73152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09728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46304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 dirty="0"/>
              <a:t>&lt;code examples&gt;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EFD1BD-01CC-4A4A-B6E4-2A6AA57D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68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4102100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600" y="622300"/>
            <a:ext cx="5168900" cy="6235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[Picture]</a:t>
            </a:r>
          </a:p>
        </p:txBody>
      </p:sp>
    </p:spTree>
    <p:extLst>
      <p:ext uri="{BB962C8B-B14F-4D97-AF65-F5344CB8AC3E}">
        <p14:creationId xmlns:p14="http://schemas.microsoft.com/office/powerpoint/2010/main" val="23816516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560440" y="1297858"/>
            <a:ext cx="6248317" cy="3923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9348" y="2967830"/>
            <a:ext cx="3583201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348" y="4513262"/>
            <a:ext cx="3583202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9800" y="1084262"/>
            <a:ext cx="2742347" cy="5092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2D9F27-699B-4CB3-8091-E1BB8E907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381000"/>
            <a:ext cx="4431270" cy="27051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0" b="1" spc="-1000" baseline="0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[1.]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058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9348" y="2967830"/>
            <a:ext cx="3583201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348" y="4513262"/>
            <a:ext cx="3583202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9800" y="1084262"/>
            <a:ext cx="2742347" cy="50927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2D9F27-699B-4CB3-8091-E1BB8E907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381000"/>
            <a:ext cx="4431270" cy="27051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0" b="1" spc="-1000" baseline="0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[1.]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19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 b="1" i="0" baseline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ho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2B02EB-AA30-3A69-0B0F-7824D77C32B7}"/>
              </a:ext>
            </a:extLst>
          </p:cNvPr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012C72-65D5-278D-968B-8098785158AE}"/>
              </a:ext>
            </a:extLst>
          </p:cNvPr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5BC1EAF4-F783-0D5B-D770-0B10E918AB0C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A146E6-5BF1-3238-EE60-39A3BF2B2B45}"/>
              </a:ext>
            </a:extLst>
          </p:cNvPr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phone">
            <a:extLst>
              <a:ext uri="{FF2B5EF4-FFF2-40B4-BE49-F238E27FC236}">
                <a16:creationId xmlns:a16="http://schemas.microsoft.com/office/drawing/2014/main" id="{76DAEFC4-AB95-B02F-4224-BD95E6C51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817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499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002" y="262989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16" y="1494960"/>
            <a:ext cx="2220278" cy="4570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90" y="1494959"/>
            <a:ext cx="2220278" cy="4570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42" y="1494958"/>
            <a:ext cx="2220278" cy="45701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62642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4585473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7408304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9900" y="1830783"/>
            <a:ext cx="3683000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16" y="1308100"/>
            <a:ext cx="8892044" cy="513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32295" y="1894952"/>
            <a:ext cx="4044969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6814" y="0"/>
            <a:ext cx="9950450" cy="1085492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456" y="1283368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78" y="1578768"/>
            <a:ext cx="8892044" cy="513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4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96783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a large image]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8465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4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96783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a large image]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317C01-63E3-4FEA-9CA1-54BC56A3D71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366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Break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section detail]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81944" y="6281928"/>
            <a:ext cx="106244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8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1250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HGGothicE" panose="020B0909000000000000" pitchFamily="49" charset="-128"/>
              <a:buChar char="-"/>
              <a:defRPr sz="1200"/>
            </a:lvl1pPr>
            <a:lvl2pPr>
              <a:defRPr sz="1200" baseline="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Master text</a:t>
            </a:r>
          </a:p>
          <a:p>
            <a:pPr lvl="2"/>
            <a:r>
              <a:rPr lang="en-US" dirty="0" err="1"/>
              <a:t>asdf</a:t>
            </a:r>
            <a:endParaRPr lang="en-US" dirty="0"/>
          </a:p>
          <a:p>
            <a:pPr lvl="1"/>
            <a:r>
              <a:rPr lang="en-US" dirty="0"/>
              <a:t>Edit Master text</a:t>
            </a:r>
          </a:p>
          <a:p>
            <a:pPr lvl="0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589494-EC8D-4504-8D2F-17C8448B0B7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34234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charset="2"/>
              <a:buChar char="§"/>
              <a:defRPr sz="1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</a:t>
            </a:r>
            <a:r>
              <a:rPr lang="en-US" dirty="0" err="1"/>
              <a:t>tex</a:t>
            </a:r>
            <a:endParaRPr lang="en-US" dirty="0"/>
          </a:p>
          <a:p>
            <a:pPr lvl="0"/>
            <a:r>
              <a:rPr lang="en-US" dirty="0"/>
              <a:t>t </a:t>
            </a:r>
          </a:p>
          <a:p>
            <a:pPr lvl="0"/>
            <a:r>
              <a:rPr lang="en-US" dirty="0"/>
              <a:t>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FFF9F23-7F0F-4E95-A644-63AC2F1756B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8968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HGGothicE" panose="020B0909000000000000" pitchFamily="49" charset="-128"/>
              <a:buChar char="-"/>
              <a:defRPr sz="1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0F11A52-956A-48E7-9C6F-6B32C38B7A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1250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5192E43-9513-4DB5-A297-528634179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1250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54CADEDC-F8D4-4DD8-8478-A4FC5A4C9C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0109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02.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BA77D906-9B6B-4F5C-BE94-3403E83636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0109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132EFEC2-1D65-4ADF-9A90-74C0299FBE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968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03.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14BEB65-7C0C-4FAA-9C16-ECDA4D4769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968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</p:spTree>
    <p:extLst>
      <p:ext uri="{BB962C8B-B14F-4D97-AF65-F5344CB8AC3E}">
        <p14:creationId xmlns:p14="http://schemas.microsoft.com/office/powerpoint/2010/main" val="12598510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3DEC458-5D80-4297-BD94-82208613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811" y="2999873"/>
            <a:ext cx="4732422" cy="317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lang="en-US" dirty="0"/>
            </a:lvl1pPr>
            <a:lvl2pPr marL="822960" indent="-457200">
              <a:spcBef>
                <a:spcPts val="0"/>
              </a:spcBef>
              <a:buClr>
                <a:schemeClr val="tx1"/>
              </a:buClr>
              <a:buFont typeface="+mj-lt"/>
              <a:buAutoNum type="alphaUcPeriod"/>
              <a:defRPr lang="en-US" dirty="0"/>
            </a:lvl2pPr>
            <a:lvl3pPr marL="118872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3pPr>
            <a:lvl4pPr marL="155448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4pPr>
            <a:lvl5pPr marL="192024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6391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 rot="2024431">
            <a:off x="-2964761" y="-2358190"/>
            <a:ext cx="9496926" cy="94969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-898358" y="2100150"/>
            <a:ext cx="7603958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537" y="609112"/>
            <a:ext cx="5358063" cy="1325563"/>
          </a:xfrm>
        </p:spPr>
        <p:txBody>
          <a:bodyPr anchor="b" anchorCtr="0">
            <a:noAutofit/>
          </a:bodyPr>
          <a:lstStyle>
            <a:lvl1pPr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[Insert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317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/>
        </p:nvSpPr>
        <p:spPr>
          <a:xfrm rot="956757">
            <a:off x="4521615" y="-2106432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Cherr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658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379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1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7CC4CE9-3DAB-1300-0677-EDAC4739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7632" y="6276866"/>
            <a:ext cx="1283288" cy="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6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3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041295">
            <a:off x="-3797300" y="-1181100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54605" y="305649"/>
            <a:ext cx="3778989" cy="377898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8BEBB0-3E6F-48CF-A3CA-EE44C6CB9D55}"/>
              </a:ext>
            </a:extLst>
          </p:cNvPr>
          <p:cNvSpPr txBox="1">
            <a:spLocks/>
          </p:cNvSpPr>
          <p:nvPr userDrawn="1"/>
        </p:nvSpPr>
        <p:spPr>
          <a:xfrm>
            <a:off x="6731000" y="4205863"/>
            <a:ext cx="32131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200" baseline="0" dirty="0">
                <a:solidFill>
                  <a:schemeClr val="tx1"/>
                </a:solidFill>
              </a:rPr>
              <a:t>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B89E22-610E-4B02-9F73-96AF944634A2}"/>
              </a:ext>
            </a:extLst>
          </p:cNvPr>
          <p:cNvCxnSpPr/>
          <p:nvPr userDrawn="1"/>
        </p:nvCxnSpPr>
        <p:spPr>
          <a:xfrm>
            <a:off x="6883400" y="5410200"/>
            <a:ext cx="53086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ABA6F14-9A64-4D60-8217-24F5F1B7B89B}"/>
              </a:ext>
            </a:extLst>
          </p:cNvPr>
          <p:cNvSpPr txBox="1">
            <a:spLocks/>
          </p:cNvSpPr>
          <p:nvPr userDrawn="1"/>
        </p:nvSpPr>
        <p:spPr>
          <a:xfrm>
            <a:off x="3543300" y="4205863"/>
            <a:ext cx="32131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200" baseline="0" dirty="0">
                <a:solidFill>
                  <a:schemeClr val="bg1"/>
                </a:solidFill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8291430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149834">
            <a:off x="-14179718" y="-13158694"/>
            <a:ext cx="19863846" cy="19863846"/>
          </a:xfrm>
          <a:prstGeom prst="roundRect">
            <a:avLst>
              <a:gd name="adj" fmla="val 104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8BEBB0-3E6F-48CF-A3CA-EE44C6CB9D55}"/>
              </a:ext>
            </a:extLst>
          </p:cNvPr>
          <p:cNvSpPr txBox="1">
            <a:spLocks/>
          </p:cNvSpPr>
          <p:nvPr userDrawn="1"/>
        </p:nvSpPr>
        <p:spPr>
          <a:xfrm>
            <a:off x="8107612" y="870492"/>
            <a:ext cx="3860774" cy="23229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b="1" spc="-400" baseline="0" dirty="0">
                <a:solidFill>
                  <a:schemeClr val="tx1"/>
                </a:solidFill>
                <a:latin typeface="+mn-lt"/>
              </a:rPr>
              <a:t>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B89E22-610E-4B02-9F73-96AF944634A2}"/>
              </a:ext>
            </a:extLst>
          </p:cNvPr>
          <p:cNvCxnSpPr>
            <a:cxnSpLocks/>
          </p:cNvCxnSpPr>
          <p:nvPr userDrawn="1"/>
        </p:nvCxnSpPr>
        <p:spPr>
          <a:xfrm>
            <a:off x="7410450" y="4758611"/>
            <a:ext cx="478155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ABA6F14-9A64-4D60-8217-24F5F1B7B89B}"/>
              </a:ext>
            </a:extLst>
          </p:cNvPr>
          <p:cNvSpPr txBox="1">
            <a:spLocks/>
          </p:cNvSpPr>
          <p:nvPr userDrawn="1"/>
        </p:nvSpPr>
        <p:spPr>
          <a:xfrm>
            <a:off x="1689573" y="589910"/>
            <a:ext cx="6565900" cy="260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b="1" spc="-400" baseline="0" dirty="0">
                <a:solidFill>
                  <a:schemeClr val="bg1"/>
                </a:solidFill>
                <a:latin typeface="+mn-lt"/>
              </a:rPr>
              <a:t>Break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746ABE-86D7-4258-9CA4-4123D1414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0450" y="3336796"/>
            <a:ext cx="4102100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4FDFDF-07C4-47C9-B9D5-403DCA0A6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0450" y="5042648"/>
            <a:ext cx="4102100" cy="140627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3938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</p:spTree>
    <p:extLst>
      <p:ext uri="{BB962C8B-B14F-4D97-AF65-F5344CB8AC3E}">
        <p14:creationId xmlns:p14="http://schemas.microsoft.com/office/powerpoint/2010/main" val="17083529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9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3892550"/>
            <a:ext cx="12192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A1F2BD8-B17D-4C47-BCFB-F86D2036E6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[Screenshot / large picture]</a:t>
            </a:r>
          </a:p>
        </p:txBody>
      </p:sp>
    </p:spTree>
    <p:extLst>
      <p:ext uri="{BB962C8B-B14F-4D97-AF65-F5344CB8AC3E}">
        <p14:creationId xmlns:p14="http://schemas.microsoft.com/office/powerpoint/2010/main" val="34684499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[Screenshot / large picture]</a:t>
            </a:r>
          </a:p>
        </p:txBody>
      </p:sp>
    </p:spTree>
    <p:extLst>
      <p:ext uri="{BB962C8B-B14F-4D97-AF65-F5344CB8AC3E}">
        <p14:creationId xmlns:p14="http://schemas.microsoft.com/office/powerpoint/2010/main" val="34705212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9EF842-4555-4F3D-9F3D-A480EC491A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041295">
            <a:off x="-8301061" y="-293995"/>
            <a:ext cx="9448800" cy="94488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6B713E-7D2E-46A8-AFB0-AC09027BE22C}"/>
              </a:ext>
            </a:extLst>
          </p:cNvPr>
          <p:cNvSpPr/>
          <p:nvPr userDrawn="1"/>
        </p:nvSpPr>
        <p:spPr>
          <a:xfrm rot="20041295">
            <a:off x="8201359" y="-5505164"/>
            <a:ext cx="9448800" cy="94488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4620AA-FD6F-4F48-98D5-9604157C5E7C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736600" y="546100"/>
            <a:ext cx="10631488" cy="5800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[Media Placeholder]</a:t>
            </a:r>
          </a:p>
        </p:txBody>
      </p:sp>
    </p:spTree>
    <p:extLst>
      <p:ext uri="{BB962C8B-B14F-4D97-AF65-F5344CB8AC3E}">
        <p14:creationId xmlns:p14="http://schemas.microsoft.com/office/powerpoint/2010/main" val="10654052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647FF2-2FB4-4D82-953D-3525FB00B75E}"/>
              </a:ext>
            </a:extLst>
          </p:cNvPr>
          <p:cNvSpPr/>
          <p:nvPr userDrawn="1"/>
        </p:nvSpPr>
        <p:spPr>
          <a:xfrm>
            <a:off x="0" y="2417029"/>
            <a:ext cx="3061252" cy="22298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10101847" cy="1325563"/>
          </a:xfrm>
        </p:spPr>
        <p:txBody>
          <a:bodyPr anchor="b" anchorCtr="0"/>
          <a:lstStyle>
            <a:lvl1pPr algn="ctr">
              <a:defRPr b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 dirty="0"/>
              <a:t>[Headline]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1902" y="3163285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01" y="2579822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276" y="51054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[Blue icon placeholder]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0DCE8-FA1F-4DBE-80BD-4E521253F6D7}"/>
              </a:ext>
            </a:extLst>
          </p:cNvPr>
          <p:cNvSpPr/>
          <p:nvPr userDrawn="1"/>
        </p:nvSpPr>
        <p:spPr>
          <a:xfrm>
            <a:off x="3061252" y="4646646"/>
            <a:ext cx="3034748" cy="22298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62BA73-4DA1-4A59-8CBE-7B506274FDE0}"/>
              </a:ext>
            </a:extLst>
          </p:cNvPr>
          <p:cNvSpPr/>
          <p:nvPr userDrawn="1"/>
        </p:nvSpPr>
        <p:spPr>
          <a:xfrm>
            <a:off x="6096000" y="2417029"/>
            <a:ext cx="3061252" cy="22298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403B9-A0C9-4FFC-8624-F9F0F841E859}"/>
              </a:ext>
            </a:extLst>
          </p:cNvPr>
          <p:cNvSpPr/>
          <p:nvPr userDrawn="1"/>
        </p:nvSpPr>
        <p:spPr>
          <a:xfrm>
            <a:off x="9157252" y="4646646"/>
            <a:ext cx="3034748" cy="2229855"/>
          </a:xfrm>
          <a:prstGeom prst="rect">
            <a:avLst/>
          </a:prstGeom>
          <a:solidFill>
            <a:srgbClr val="623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5CBDD2C-7987-4AD6-8C8F-E5B2F055EC0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28333" y="5465873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D22F68B-F067-42C0-8893-E2338346DD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28332" y="4882410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D30CE7-FE38-4B3D-92D0-E29DC18681C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41878" y="3163285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F736882-11FC-4BA7-AE17-93400A7D2C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41877" y="2579822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3110704-E585-4742-B277-5D24B1DDA63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11081" y="5465873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B8B233-2E29-450E-94D3-0B82D636F13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511080" y="4882410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5180685-817C-4328-B330-DBFD1DF85F1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24605" y="277495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[Cherry icon placeholder]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CD33A34-514E-4982-9BAF-24B88B72745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72576" y="51054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[Aqua icon placeholder]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8A70E4BD-CC6A-402C-98C0-1CAC1095185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020576" y="277495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[Purple icon placeholder]</a:t>
            </a:r>
          </a:p>
        </p:txBody>
      </p:sp>
    </p:spTree>
    <p:extLst>
      <p:ext uri="{BB962C8B-B14F-4D97-AF65-F5344CB8AC3E}">
        <p14:creationId xmlns:p14="http://schemas.microsoft.com/office/powerpoint/2010/main" val="383040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079" y="475327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70B8FE-D3E8-5EAB-56C9-845CE10A8A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7079" y="2012166"/>
            <a:ext cx="3103353" cy="41690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243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7163" y="1712495"/>
            <a:ext cx="4102100" cy="27479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12446" y="11670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4655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  <p:extLst>
      <p:ext uri="{BB962C8B-B14F-4D97-AF65-F5344CB8AC3E}">
        <p14:creationId xmlns:p14="http://schemas.microsoft.com/office/powerpoint/2010/main" val="1302790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tx1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accent1">
                    <a:lumMod val="50000"/>
                  </a:schemeClr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/ Quo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2500" y="1712495"/>
            <a:ext cx="8926763" cy="27479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83246" y="681038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4655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11149"/>
            <a:ext cx="100584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2022475"/>
            <a:ext cx="12192000" cy="48641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71500" y="2424987"/>
            <a:ext cx="10941050" cy="1954212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71500" y="4655781"/>
            <a:ext cx="10941050" cy="769936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71500" y="5702299"/>
            <a:ext cx="10941050" cy="769936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31A2F1"/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</p:spTree>
    <p:extLst>
      <p:ext uri="{BB962C8B-B14F-4D97-AF65-F5344CB8AC3E}">
        <p14:creationId xmlns:p14="http://schemas.microsoft.com/office/powerpoint/2010/main" val="15030971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118" y="299456"/>
            <a:ext cx="10171182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18" y="2340245"/>
            <a:ext cx="10403657" cy="3852216"/>
          </a:xfrm>
        </p:spPr>
        <p:txBody>
          <a:bodyPr>
            <a:normAutofit/>
          </a:bodyPr>
          <a:lstStyle>
            <a:lvl1pPr marL="36576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3152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2pPr>
            <a:lvl3pPr marL="109728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3pPr>
            <a:lvl4pPr marL="146304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4pPr>
            <a:lvl5pPr marL="182880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903108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5004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58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96672-4053-40B2-8D5A-353AB704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[Click to edit Master title style]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9E07F-966D-40C4-889D-88FA8BC1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54827"/>
            <a:ext cx="10058400" cy="392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9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649" r:id="rId30"/>
    <p:sldLayoutId id="2147483711" r:id="rId31"/>
    <p:sldLayoutId id="2147483726" r:id="rId32"/>
    <p:sldLayoutId id="2147483725" r:id="rId33"/>
    <p:sldLayoutId id="2147483727" r:id="rId34"/>
    <p:sldLayoutId id="2147483724" r:id="rId35"/>
    <p:sldLayoutId id="2147483728" r:id="rId36"/>
    <p:sldLayoutId id="2147483720" r:id="rId37"/>
    <p:sldLayoutId id="2147483721" r:id="rId38"/>
    <p:sldLayoutId id="2147483682" r:id="rId39"/>
    <p:sldLayoutId id="2147483712" r:id="rId40"/>
    <p:sldLayoutId id="2147483723" r:id="rId41"/>
    <p:sldLayoutId id="2147483714" r:id="rId42"/>
    <p:sldLayoutId id="2147483736" r:id="rId43"/>
    <p:sldLayoutId id="2147483713" r:id="rId44"/>
    <p:sldLayoutId id="2147483719" r:id="rId45"/>
    <p:sldLayoutId id="2147483666" r:id="rId46"/>
    <p:sldLayoutId id="2147483667" r:id="rId47"/>
    <p:sldLayoutId id="2147483680" r:id="rId48"/>
    <p:sldLayoutId id="2147483668" r:id="rId49"/>
    <p:sldLayoutId id="2147483691" r:id="rId50"/>
    <p:sldLayoutId id="2147483669" r:id="rId51"/>
    <p:sldLayoutId id="2147483690" r:id="rId52"/>
    <p:sldLayoutId id="2147483662" r:id="rId53"/>
    <p:sldLayoutId id="2147483651" r:id="rId54"/>
    <p:sldLayoutId id="2147483692" r:id="rId55"/>
    <p:sldLayoutId id="2147483706" r:id="rId56"/>
    <p:sldLayoutId id="2147483652" r:id="rId57"/>
    <p:sldLayoutId id="2147483717" r:id="rId58"/>
    <p:sldLayoutId id="2147483653" r:id="rId59"/>
    <p:sldLayoutId id="2147483674" r:id="rId60"/>
    <p:sldLayoutId id="2147483684" r:id="rId61"/>
    <p:sldLayoutId id="2147483685" r:id="rId62"/>
    <p:sldLayoutId id="2147483688" r:id="rId63"/>
    <p:sldLayoutId id="2147483689" r:id="rId64"/>
    <p:sldLayoutId id="2147483697" r:id="rId65"/>
    <p:sldLayoutId id="2147483698" r:id="rId66"/>
    <p:sldLayoutId id="2147483686" r:id="rId67"/>
    <p:sldLayoutId id="2147483654" r:id="rId68"/>
    <p:sldLayoutId id="2147483675" r:id="rId69"/>
    <p:sldLayoutId id="2147483660" r:id="rId70"/>
    <p:sldLayoutId id="2147483661" r:id="rId71"/>
    <p:sldLayoutId id="2147483670" r:id="rId72"/>
    <p:sldLayoutId id="2147483696" r:id="rId73"/>
    <p:sldLayoutId id="2147483702" r:id="rId74"/>
    <p:sldLayoutId id="2147483671" r:id="rId75"/>
    <p:sldLayoutId id="2147483701" r:id="rId76"/>
    <p:sldLayoutId id="2147483672" r:id="rId77"/>
    <p:sldLayoutId id="2147483700" r:id="rId78"/>
    <p:sldLayoutId id="2147483673" r:id="rId79"/>
    <p:sldLayoutId id="2147483699" r:id="rId80"/>
    <p:sldLayoutId id="2147483656" r:id="rId81"/>
    <p:sldLayoutId id="2147483657" r:id="rId82"/>
    <p:sldLayoutId id="2147483655" r:id="rId83"/>
    <p:sldLayoutId id="2147483718" r:id="rId84"/>
    <p:sldLayoutId id="2147483658" r:id="rId85"/>
    <p:sldLayoutId id="2147483659" r:id="rId86"/>
    <p:sldLayoutId id="2147483676" r:id="rId87"/>
    <p:sldLayoutId id="2147483663" r:id="rId88"/>
    <p:sldLayoutId id="2147483664" r:id="rId89"/>
    <p:sldLayoutId id="2147483665" r:id="rId90"/>
    <p:sldLayoutId id="2147483678" r:id="rId91"/>
    <p:sldLayoutId id="2147483705" r:id="rId92"/>
    <p:sldLayoutId id="2147483704" r:id="rId93"/>
    <p:sldLayoutId id="2147483703" r:id="rId94"/>
    <p:sldLayoutId id="2147483677" r:id="rId95"/>
    <p:sldLayoutId id="2147483683" r:id="rId96"/>
    <p:sldLayoutId id="2147483707" r:id="rId97"/>
    <p:sldLayoutId id="2147483715" r:id="rId9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Shape 959"/>
          <p:cNvSpPr txBox="1">
            <a:spLocks noGrp="1"/>
          </p:cNvSpPr>
          <p:nvPr>
            <p:ph type="ctrTitle"/>
          </p:nvPr>
        </p:nvSpPr>
        <p:spPr>
          <a:xfrm>
            <a:off x="440532" y="1158366"/>
            <a:ext cx="4436268" cy="34518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r>
              <a:rPr lang="en-IE" sz="2800" b="0" i="0" u="none" strike="noStrike" dirty="0">
                <a:solidFill>
                  <a:schemeClr val="accent1">
                    <a:lumMod val="10000"/>
                  </a:schemeClr>
                </a:solidFill>
                <a:effectLst/>
                <a:latin typeface="Helvetica" pitchFamily="2" charset="0"/>
              </a:rPr>
              <a:t>Streamline Accessibility Testing and Management </a:t>
            </a:r>
            <a:br>
              <a:rPr lang="en-IE" sz="2800" b="0" i="0" u="none" strike="noStrike" dirty="0">
                <a:solidFill>
                  <a:schemeClr val="accent1">
                    <a:lumMod val="10000"/>
                  </a:schemeClr>
                </a:solidFill>
                <a:effectLst/>
                <a:latin typeface="Helvetica" pitchFamily="2" charset="0"/>
              </a:rPr>
            </a:br>
            <a:r>
              <a:rPr lang="en-IE" sz="2800" b="0" i="0" u="none" strike="noStrike" dirty="0">
                <a:solidFill>
                  <a:schemeClr val="accent1">
                    <a:lumMod val="10000"/>
                  </a:schemeClr>
                </a:solidFill>
                <a:effectLst/>
                <a:latin typeface="Helvetica" pitchFamily="2" charset="0"/>
              </a:rPr>
              <a:t>with a Unified Platform</a:t>
            </a:r>
            <a:endParaRPr lang="en-US" sz="28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D01B047-1FD6-4F00-A286-8192B2233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063" y="5289528"/>
            <a:ext cx="789468" cy="848722"/>
          </a:xfrm>
          <a:prstGeom prst="rect">
            <a:avLst/>
          </a:prstGeom>
        </p:spPr>
      </p:pic>
      <p:sp>
        <p:nvSpPr>
          <p:cNvPr id="28" name="Subtitle 19">
            <a:extLst>
              <a:ext uri="{FF2B5EF4-FFF2-40B4-BE49-F238E27FC236}">
                <a16:creationId xmlns:a16="http://schemas.microsoft.com/office/drawing/2014/main" id="{86D595DA-4B86-4EDA-803F-42FDC0078826}"/>
              </a:ext>
            </a:extLst>
          </p:cNvPr>
          <p:cNvSpPr txBox="1">
            <a:spLocks/>
          </p:cNvSpPr>
          <p:nvPr/>
        </p:nvSpPr>
        <p:spPr>
          <a:xfrm>
            <a:off x="1387282" y="5276831"/>
            <a:ext cx="4572000" cy="36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500" b="1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0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8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6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6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Charlie Pike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8567ED05-9E9F-4F89-94D8-9531167F3D53}"/>
              </a:ext>
            </a:extLst>
          </p:cNvPr>
          <p:cNvSpPr txBox="1">
            <a:spLocks/>
          </p:cNvSpPr>
          <p:nvPr/>
        </p:nvSpPr>
        <p:spPr>
          <a:xfrm>
            <a:off x="1409102" y="5519907"/>
            <a:ext cx="4572000" cy="42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2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36576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73152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09728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46304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Director, Platform Success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87F63A-105B-4550-8C62-B6DABEAEE886}"/>
              </a:ext>
            </a:extLst>
          </p:cNvPr>
          <p:cNvSpPr txBox="1"/>
          <p:nvPr/>
        </p:nvSpPr>
        <p:spPr>
          <a:xfrm>
            <a:off x="1413791" y="5747178"/>
            <a:ext cx="2956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</a:pPr>
            <a:r>
              <a:rPr lang="en-US" sz="1200" u="sng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cpike@tpgi.com</a:t>
            </a:r>
            <a:endParaRPr lang="en-US" sz="1200" u="sng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5" name="Picture 34" descr="TPGi logo">
            <a:extLst>
              <a:ext uri="{FF2B5EF4-FFF2-40B4-BE49-F238E27FC236}">
                <a16:creationId xmlns:a16="http://schemas.microsoft.com/office/drawing/2014/main" id="{001207E1-DB7B-4568-AF9E-C6985056C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09073" y="609600"/>
            <a:ext cx="2200058" cy="847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E35F4D-91D2-5642-9A14-1D53B7301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966" y="1676400"/>
            <a:ext cx="6275634" cy="38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7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Rollout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2BEC-AD5C-6346-BF30-9EAC5ACC7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API integrated testing</a:t>
            </a:r>
          </a:p>
          <a:p>
            <a:r>
              <a:rPr lang="en-US" dirty="0"/>
              <a:t>ARC Toolkit </a:t>
            </a:r>
          </a:p>
          <a:p>
            <a:pPr lvl="1"/>
            <a:r>
              <a:rPr lang="en-US" dirty="0"/>
              <a:t>On-demand</a:t>
            </a:r>
          </a:p>
          <a:p>
            <a:pPr lvl="1"/>
            <a:r>
              <a:rPr lang="en-US" dirty="0"/>
              <a:t>Desktop installation</a:t>
            </a:r>
          </a:p>
          <a:p>
            <a:r>
              <a:rPr lang="en-US" dirty="0"/>
              <a:t>Node Package</a:t>
            </a:r>
          </a:p>
          <a:p>
            <a:pPr lvl="1"/>
            <a:r>
              <a:rPr lang="en-US" dirty="0"/>
              <a:t>Deep environments</a:t>
            </a:r>
          </a:p>
        </p:txBody>
      </p:sp>
      <p:pic>
        <p:nvPicPr>
          <p:cNvPr id="4" name="Picture 3" descr="ARC Toolkit with visual indication of Headings on a web page.">
            <a:extLst>
              <a:ext uri="{FF2B5EF4-FFF2-40B4-BE49-F238E27FC236}">
                <a16:creationId xmlns:a16="http://schemas.microsoft.com/office/drawing/2014/main" id="{845BDE9D-63A6-4842-3152-2D9AB61E3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54827"/>
            <a:ext cx="5562600" cy="3732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976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and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2BEC-AD5C-6346-BF30-9EAC5ACC7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254827"/>
            <a:ext cx="4876801" cy="3922136"/>
          </a:xfrm>
        </p:spPr>
        <p:txBody>
          <a:bodyPr>
            <a:normAutofit/>
          </a:bodyPr>
          <a:lstStyle/>
          <a:p>
            <a:r>
              <a:rPr lang="en-US" dirty="0"/>
              <a:t>Use Zapier to raise bugs and build reports</a:t>
            </a:r>
          </a:p>
          <a:p>
            <a:r>
              <a:rPr lang="en-US" dirty="0"/>
              <a:t>API to integrate tests and reports into development and test environments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2D309F-7556-9443-9182-E436F1F9F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06" y="2254827"/>
            <a:ext cx="5551685" cy="3108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2818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E5A2E-D186-AA49-AD13-4C03A6D2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Maturity</a:t>
            </a:r>
          </a:p>
        </p:txBody>
      </p:sp>
    </p:spTree>
    <p:extLst>
      <p:ext uri="{BB962C8B-B14F-4D97-AF65-F5344CB8AC3E}">
        <p14:creationId xmlns:p14="http://schemas.microsoft.com/office/powerpoint/2010/main" val="2877950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CF7D-6D76-1049-89F3-31992213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“Mature” Accessibility Assembly Line</a:t>
            </a:r>
          </a:p>
        </p:txBody>
      </p:sp>
      <p:pic>
        <p:nvPicPr>
          <p:cNvPr id="5" name="Content Placeholder 2" descr="A release cycle with testing. &#10;1. Monitoring, track progress, prioritize and set policies. Use JAWS Connect to manage user feedback.&#10;&#10;2. Plan. Use JAWS Inspect to prioritize user issues.&#10;&#10;3. Code. Use ARC Toolkit to test on-demand.&#10;&#10;4. Commit. ARC API test commits. Accept/reject based on policies.&#10;&#10;5. Test. Use JI to test for Content, stucture, labels, etc.&#10;">
            <a:extLst>
              <a:ext uri="{FF2B5EF4-FFF2-40B4-BE49-F238E27FC236}">
                <a16:creationId xmlns:a16="http://schemas.microsoft.com/office/drawing/2014/main" id="{9D03BA61-AD31-661A-C522-6906395CD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67" y="2073180"/>
            <a:ext cx="10453976" cy="4547480"/>
          </a:xfrm>
        </p:spPr>
      </p:pic>
    </p:spTree>
    <p:extLst>
      <p:ext uri="{BB962C8B-B14F-4D97-AF65-F5344CB8AC3E}">
        <p14:creationId xmlns:p14="http://schemas.microsoft.com/office/powerpoint/2010/main" val="3413536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2BEC-AD5C-6346-BF30-9EAC5ACC7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99196"/>
            <a:ext cx="5715000" cy="3922136"/>
          </a:xfrm>
        </p:spPr>
        <p:txBody>
          <a:bodyPr>
            <a:normAutofit/>
          </a:bodyPr>
          <a:lstStyle/>
          <a:p>
            <a:r>
              <a:rPr lang="en-US" dirty="0"/>
              <a:t>Manage your own manual testing projects and services</a:t>
            </a:r>
          </a:p>
        </p:txBody>
      </p:sp>
      <p:grpSp>
        <p:nvGrpSpPr>
          <p:cNvPr id="2" name="Group 1" descr="ARC Capture logging accessibility issues found during testing.">
            <a:extLst>
              <a:ext uri="{FF2B5EF4-FFF2-40B4-BE49-F238E27FC236}">
                <a16:creationId xmlns:a16="http://schemas.microsoft.com/office/drawing/2014/main" id="{06F38BE6-5BDC-CC30-D439-38C0C3CDC2DE}"/>
              </a:ext>
            </a:extLst>
          </p:cNvPr>
          <p:cNvGrpSpPr/>
          <p:nvPr/>
        </p:nvGrpSpPr>
        <p:grpSpPr>
          <a:xfrm>
            <a:off x="3964469" y="2445764"/>
            <a:ext cx="7787389" cy="4063440"/>
            <a:chOff x="3964469" y="2445764"/>
            <a:chExt cx="7787389" cy="40634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E32D65-1099-214C-BC9C-456926185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4469" y="3549618"/>
              <a:ext cx="4637312" cy="2959586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FDBE4F-AF6D-F244-B255-272AB537E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8053" y="2445764"/>
              <a:ext cx="3923805" cy="342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3393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48E0838-431D-ED42-973B-2400F03E26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36200" y="1254444"/>
            <a:ext cx="6919600" cy="19858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D4C300E-A5ED-4842-B7E9-2AC4ADC22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5457" y="3039753"/>
            <a:ext cx="2881086" cy="288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8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ular Callout 6" descr="&quot;&quot;" title="&quot;&quot;"/>
          <p:cNvSpPr/>
          <p:nvPr/>
        </p:nvSpPr>
        <p:spPr>
          <a:xfrm>
            <a:off x="4343400" y="540489"/>
            <a:ext cx="2743200" cy="1708718"/>
          </a:xfrm>
          <a:prstGeom prst="wedgeRectCallout">
            <a:avLst>
              <a:gd name="adj1" fmla="val 91423"/>
              <a:gd name="adj2" fmla="val 45993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>
                    <a:lumMod val="50000"/>
                  </a:schemeClr>
                </a:solidFill>
                <a:latin typeface="Roboto Slab" charset="0"/>
                <a:ea typeface="Roboto Slab" charset="0"/>
                <a:cs typeface="Roboto Slab" charset="0"/>
              </a:rPr>
              <a:t>Thank You!</a:t>
            </a:r>
            <a:endParaRPr lang="en-US" sz="1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D27D5-961A-1D41-9FBE-6CC95F23DB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54150"/>
            <a:ext cx="10058400" cy="132556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E56784-0FBB-6542-A4E3-94E97351D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390">
            <a:off x="7415891" y="1130284"/>
            <a:ext cx="6299376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AE5E98-E024-4ED8-9F1D-EBFDEC83266E}"/>
              </a:ext>
            </a:extLst>
          </p:cNvPr>
          <p:cNvSpPr txBox="1"/>
          <p:nvPr/>
        </p:nvSpPr>
        <p:spPr>
          <a:xfrm>
            <a:off x="4214731" y="3429000"/>
            <a:ext cx="333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Charlie Pike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cpike@tpgi.com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0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B9F06D-F170-2B4F-B263-0A0539C9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A0C5D-D0BC-0F4A-84F9-240E4195A4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8400" y="1800890"/>
            <a:ext cx="4191000" cy="416905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Introduction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Discovery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Rollout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Maturity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50684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Analysis Onion</a:t>
            </a:r>
          </a:p>
        </p:txBody>
      </p:sp>
      <p:pic>
        <p:nvPicPr>
          <p:cNvPr id="4" name="Content Placeholder 34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826FC1D8-2C84-F800-9B20-EECDDA956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18" y="2254250"/>
            <a:ext cx="5468964" cy="3922713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963106-209D-3E9A-ECD3-360BBECEF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71800" y="4558648"/>
            <a:ext cx="4343400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9DE3D2E9-26F6-1FE0-718C-879DB526D4E6}"/>
              </a:ext>
            </a:extLst>
          </p:cNvPr>
          <p:cNvSpPr txBox="1"/>
          <p:nvPr/>
        </p:nvSpPr>
        <p:spPr>
          <a:xfrm>
            <a:off x="1066800" y="4172111"/>
            <a:ext cx="1826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AT Testing</a:t>
            </a:r>
          </a:p>
          <a:p>
            <a:r>
              <a:rPr lang="en-US" b="1" dirty="0">
                <a:solidFill>
                  <a:srgbClr val="000000"/>
                </a:solidFill>
              </a:rPr>
              <a:t>User Feedback</a:t>
            </a:r>
          </a:p>
          <a:p>
            <a:r>
              <a:rPr lang="en-US" b="1" dirty="0">
                <a:solidFill>
                  <a:srgbClr val="000000"/>
                </a:solidFill>
              </a:rPr>
              <a:t>User Research</a:t>
            </a:r>
          </a:p>
        </p:txBody>
      </p:sp>
      <p:sp>
        <p:nvSpPr>
          <p:cNvPr id="10" name="TextBox 9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81B5E143-F7B4-176A-60CC-3241520BCEFA}"/>
              </a:ext>
            </a:extLst>
          </p:cNvPr>
          <p:cNvSpPr txBox="1"/>
          <p:nvPr/>
        </p:nvSpPr>
        <p:spPr>
          <a:xfrm>
            <a:off x="7657475" y="2199115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Domain Scans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BCC9A6-C8A2-5E1B-6272-4DCC9F2D2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750536" y="2492247"/>
            <a:ext cx="762000" cy="99060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8C98A45-481E-38E4-A2CF-55D78F7FF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2436" y="3454760"/>
            <a:ext cx="76200" cy="76200"/>
          </a:xfrm>
          <a:prstGeom prst="ellipse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862C9F-AA7C-EDB3-E855-1CBAF9789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48497" y="4199361"/>
            <a:ext cx="1447800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C8B56DC6-F85A-1B54-E7B1-22605ACEA0DE}"/>
              </a:ext>
            </a:extLst>
          </p:cNvPr>
          <p:cNvSpPr txBox="1"/>
          <p:nvPr/>
        </p:nvSpPr>
        <p:spPr>
          <a:xfrm>
            <a:off x="9576701" y="401469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User Flows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C9F9A8-CF59-F2C4-5ABC-0A9B1B4BF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677" y="4161261"/>
            <a:ext cx="83820" cy="76200"/>
          </a:xfrm>
          <a:prstGeom prst="ellipse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E70FE9-596C-576D-61E6-4D98652EC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7657475" y="4833517"/>
            <a:ext cx="1182472" cy="1351411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FE2ADEAC-A681-F27E-747B-0A424F27785C}"/>
              </a:ext>
            </a:extLst>
          </p:cNvPr>
          <p:cNvSpPr txBox="1"/>
          <p:nvPr/>
        </p:nvSpPr>
        <p:spPr>
          <a:xfrm>
            <a:off x="7657475" y="6184928"/>
            <a:ext cx="236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Manual Expert Audits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6BB240B-3E16-7C1B-A257-1F29B6F33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19375" y="4792369"/>
            <a:ext cx="76200" cy="76200"/>
          </a:xfrm>
          <a:prstGeom prst="ellipse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4C8001-DBAE-3287-5846-4CC375A47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7859" y="4515578"/>
            <a:ext cx="76200" cy="76200"/>
          </a:xfrm>
          <a:prstGeom prst="ellipse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3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E5A2E-D186-AA49-AD13-4C03A6D2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Discovery</a:t>
            </a:r>
          </a:p>
        </p:txBody>
      </p:sp>
    </p:spTree>
    <p:extLst>
      <p:ext uri="{BB962C8B-B14F-4D97-AF65-F5344CB8AC3E}">
        <p14:creationId xmlns:p14="http://schemas.microsoft.com/office/powerpoint/2010/main" val="117259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Discovery: Domain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2BEC-AD5C-6346-BF30-9EAC5ACC7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254827"/>
            <a:ext cx="6324601" cy="3922136"/>
          </a:xfrm>
        </p:spPr>
        <p:txBody>
          <a:bodyPr>
            <a:normAutofit/>
          </a:bodyPr>
          <a:lstStyle/>
          <a:p>
            <a:r>
              <a:rPr lang="en-US" dirty="0"/>
              <a:t>Accessibility scanning:</a:t>
            </a:r>
          </a:p>
          <a:p>
            <a:pPr lvl="1"/>
            <a:r>
              <a:rPr lang="en-US" dirty="0"/>
              <a:t>Websites</a:t>
            </a:r>
          </a:p>
          <a:p>
            <a:pPr lvl="1"/>
            <a:r>
              <a:rPr lang="en-US" dirty="0"/>
              <a:t>Web applications</a:t>
            </a:r>
          </a:p>
        </p:txBody>
      </p:sp>
      <p:pic>
        <p:nvPicPr>
          <p:cNvPr id="4" name="Picture 3" descr="Monitoring dashboard with trendlines and graphs and charts.">
            <a:extLst>
              <a:ext uri="{FF2B5EF4-FFF2-40B4-BE49-F238E27FC236}">
                <a16:creationId xmlns:a16="http://schemas.microsoft.com/office/drawing/2014/main" id="{F400A10D-771A-D543-99EA-577FC794C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939" y="2254827"/>
            <a:ext cx="4196970" cy="384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491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Discovery: User Flow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2BEC-AD5C-6346-BF30-9EAC5ACC7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Accessibility scanning:</a:t>
            </a:r>
          </a:p>
          <a:p>
            <a:pPr lvl="1"/>
            <a:r>
              <a:rPr lang="en-US" dirty="0"/>
              <a:t>Interactive tasks</a:t>
            </a:r>
          </a:p>
          <a:p>
            <a:pPr lvl="1"/>
            <a:r>
              <a:rPr lang="en-US" dirty="0"/>
              <a:t>Components</a:t>
            </a:r>
          </a:p>
          <a:p>
            <a:endParaRPr lang="en-US" dirty="0"/>
          </a:p>
        </p:txBody>
      </p:sp>
      <p:pic>
        <p:nvPicPr>
          <p:cNvPr id="6" name="Picture 5" descr="A component in a userflow with accessibility trendlines and charts">
            <a:extLst>
              <a:ext uri="{FF2B5EF4-FFF2-40B4-BE49-F238E27FC236}">
                <a16:creationId xmlns:a16="http://schemas.microsoft.com/office/drawing/2014/main" id="{4370AA43-7712-364F-B2A9-450C7D51A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28800"/>
            <a:ext cx="4610822" cy="4781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253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Discovery: Engagements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2BEC-AD5C-6346-BF30-9EAC5ACC7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254827"/>
            <a:ext cx="6934201" cy="3922136"/>
          </a:xfrm>
        </p:spPr>
        <p:txBody>
          <a:bodyPr>
            <a:normAutofit/>
          </a:bodyPr>
          <a:lstStyle/>
          <a:p>
            <a:r>
              <a:rPr lang="en-US" dirty="0"/>
              <a:t>Manual Expert Testing</a:t>
            </a:r>
          </a:p>
          <a:p>
            <a:r>
              <a:rPr lang="en-US" dirty="0"/>
              <a:t>Full WCAG and Section 508 compliance testing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An Engagement dashboard showing all components and their accessibility failures">
            <a:extLst>
              <a:ext uri="{FF2B5EF4-FFF2-40B4-BE49-F238E27FC236}">
                <a16:creationId xmlns:a16="http://schemas.microsoft.com/office/drawing/2014/main" id="{1D67D15C-CF3A-624C-9269-C796F191DA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8" r="-1"/>
          <a:stretch/>
        </p:blipFill>
        <p:spPr>
          <a:xfrm>
            <a:off x="8305800" y="304800"/>
            <a:ext cx="3649125" cy="6416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3488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Discovery: JAWS 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2BEC-AD5C-6346-BF30-9EAC5ACC7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254827"/>
            <a:ext cx="5105401" cy="3922136"/>
          </a:xfrm>
        </p:spPr>
        <p:txBody>
          <a:bodyPr>
            <a:normAutofit/>
          </a:bodyPr>
          <a:lstStyle/>
          <a:p>
            <a:r>
              <a:rPr lang="en-US" dirty="0"/>
              <a:t>Feedback direct from users</a:t>
            </a:r>
          </a:p>
          <a:p>
            <a:r>
              <a:rPr lang="en-US" dirty="0"/>
              <a:t>Collect feedback in monitoring dashboard</a:t>
            </a:r>
          </a:p>
          <a:p>
            <a:r>
              <a:rPr lang="en-US" dirty="0"/>
              <a:t>Combine with scan data for complete picture</a:t>
            </a:r>
          </a:p>
        </p:txBody>
      </p:sp>
      <p:pic>
        <p:nvPicPr>
          <p:cNvPr id="6" name="Picture 5" descr="A table listing feedback on a website from JAWS users.">
            <a:extLst>
              <a:ext uri="{FF2B5EF4-FFF2-40B4-BE49-F238E27FC236}">
                <a16:creationId xmlns:a16="http://schemas.microsoft.com/office/drawing/2014/main" id="{C392ECF7-DF63-A242-9799-6ACF9563E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254827"/>
            <a:ext cx="5029200" cy="2856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647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E5A2E-D186-AA49-AD13-4C03A6D2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Rollout</a:t>
            </a:r>
          </a:p>
        </p:txBody>
      </p:sp>
    </p:spTree>
    <p:extLst>
      <p:ext uri="{BB962C8B-B14F-4D97-AF65-F5344CB8AC3E}">
        <p14:creationId xmlns:p14="http://schemas.microsoft.com/office/powerpoint/2010/main" val="2176287559"/>
      </p:ext>
    </p:extLst>
  </p:cSld>
  <p:clrMapOvr>
    <a:masterClrMapping/>
  </p:clrMapOvr>
</p:sld>
</file>

<file path=ppt/theme/theme1.xml><?xml version="1.0" encoding="utf-8"?>
<a:theme xmlns:a="http://schemas.openxmlformats.org/drawingml/2006/main" name="TPG">
  <a:themeElements>
    <a:clrScheme name="TPG Colors">
      <a:dk1>
        <a:srgbClr val="1C75BC"/>
      </a:dk1>
      <a:lt1>
        <a:srgbClr val="FFFFFF"/>
      </a:lt1>
      <a:dk2>
        <a:srgbClr val="666666"/>
      </a:dk2>
      <a:lt2>
        <a:srgbClr val="FCB316"/>
      </a:lt2>
      <a:accent1>
        <a:srgbClr val="DFDFDF"/>
      </a:accent1>
      <a:accent2>
        <a:srgbClr val="DA1640"/>
      </a:accent2>
      <a:accent3>
        <a:srgbClr val="20B74A"/>
      </a:accent3>
      <a:accent4>
        <a:srgbClr val="46BFCE"/>
      </a:accent4>
      <a:accent5>
        <a:srgbClr val="8F2653"/>
      </a:accent5>
      <a:accent6>
        <a:srgbClr val="148790"/>
      </a:accent6>
      <a:hlink>
        <a:srgbClr val="1C75BC"/>
      </a:hlink>
      <a:folHlink>
        <a:srgbClr val="6239B4"/>
      </a:folHlink>
    </a:clrScheme>
    <a:fontScheme name="TPG Font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PG" id="{A625FA56-B887-6D44-B668-7D4A5E029A5E}" vid="{420E003D-D7AF-4A4E-8F25-FDF891B76B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TPG</Template>
  <TotalTime>75448</TotalTime>
  <Words>184</Words>
  <Application>Microsoft Office PowerPoint</Application>
  <PresentationFormat>Widescreen</PresentationFormat>
  <Paragraphs>65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TPG</vt:lpstr>
      <vt:lpstr>Streamline Accessibility Testing and Management  with a Unified Platform</vt:lpstr>
      <vt:lpstr>Agenda</vt:lpstr>
      <vt:lpstr>The Analysis Onion</vt:lpstr>
      <vt:lpstr>1. Discovery</vt:lpstr>
      <vt:lpstr>Discovery: Domain Monitoring</vt:lpstr>
      <vt:lpstr>Discovery: User Flow Monitoring</vt:lpstr>
      <vt:lpstr>Discovery: Engagements</vt:lpstr>
      <vt:lpstr>Discovery: JAWS Connect</vt:lpstr>
      <vt:lpstr>2. Rollout</vt:lpstr>
      <vt:lpstr>Rollout Testing</vt:lpstr>
      <vt:lpstr>Reporting and Workflow</vt:lpstr>
      <vt:lpstr>3. Maturity</vt:lpstr>
      <vt:lpstr>“Mature” Accessibility Assembly Line</vt:lpstr>
      <vt:lpstr>Provider</vt:lpstr>
      <vt:lpstr>Questions</vt:lpstr>
      <vt:lpstr>Thank You</vt:lpstr>
    </vt:vector>
  </TitlesOfParts>
  <Manager/>
  <Company>TPGi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 Your Return on Accessibility (ROA) with Testing</dc:title>
  <dc:subject/>
  <dc:creator>Charlie Pike</dc:creator>
  <cp:keywords/>
  <dc:description/>
  <cp:lastModifiedBy>Charlie Pike</cp:lastModifiedBy>
  <cp:revision>795</cp:revision>
  <dcterms:created xsi:type="dcterms:W3CDTF">2017-07-29T17:41:18Z</dcterms:created>
  <dcterms:modified xsi:type="dcterms:W3CDTF">2023-12-01T14:25:48Z</dcterms:modified>
  <cp:category/>
</cp:coreProperties>
</file>