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306" r:id="rId6"/>
    <p:sldId id="307" r:id="rId7"/>
    <p:sldId id="304" r:id="rId8"/>
    <p:sldId id="308" r:id="rId9"/>
    <p:sldId id="309" r:id="rId10"/>
    <p:sldId id="316" r:id="rId11"/>
    <p:sldId id="310" r:id="rId12"/>
    <p:sldId id="311" r:id="rId13"/>
    <p:sldId id="312" r:id="rId14"/>
    <p:sldId id="315" r:id="rId15"/>
    <p:sldId id="3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ravis Brown" initials="TB" lastIdx="14" clrIdx="6">
    <p:extLst>
      <p:ext uri="{19B8F6BF-5375-455C-9EA6-DF929625EA0E}">
        <p15:presenceInfo xmlns:p15="http://schemas.microsoft.com/office/powerpoint/2012/main" userId="S::tbrown@tpgi.com::b4a28253-2f7f-4f55-a8bc-05cd32e81a84" providerId="AD"/>
      </p:ext>
    </p:extLst>
  </p:cmAuthor>
  <p:cmAuthor id="1" name="Matt Feldman" initials="MF" lastIdx="1" clrIdx="0"/>
  <p:cmAuthor id="8" name="Brad Henry" initials="BH" lastIdx="4" clrIdx="7">
    <p:extLst>
      <p:ext uri="{19B8F6BF-5375-455C-9EA6-DF929625EA0E}">
        <p15:presenceInfo xmlns:p15="http://schemas.microsoft.com/office/powerpoint/2012/main" userId="S::bhenry@paciellogroup.onmicrosoft.com::4c2f4af8-75e4-4a56-bfc5-8095413d36a6" providerId="AD"/>
      </p:ext>
    </p:extLst>
  </p:cmAuthor>
  <p:cmAuthor id="2" name="Matt Feldman" initials="MF [2]" lastIdx="1" clrIdx="1"/>
  <p:cmAuthor id="3" name="Matt Feldman" initials="MF [3]" lastIdx="1" clrIdx="2"/>
  <p:cmAuthor id="4" name="Marissa Sapega" initials="MS" lastIdx="1" clrIdx="3">
    <p:extLst>
      <p:ext uri="{19B8F6BF-5375-455C-9EA6-DF929625EA0E}">
        <p15:presenceInfo xmlns:p15="http://schemas.microsoft.com/office/powerpoint/2012/main" userId="S::msapega@paciellogroup.onmicrosoft.com::2e4a50be-ddbe-47b0-91e7-d802e67350d0" providerId="AD"/>
      </p:ext>
    </p:extLst>
  </p:cmAuthor>
  <p:cmAuthor id="5" name="Marissa Sapega" initials="MS [2]" lastIdx="1" clrIdx="4">
    <p:extLst>
      <p:ext uri="{19B8F6BF-5375-455C-9EA6-DF929625EA0E}">
        <p15:presenceInfo xmlns:p15="http://schemas.microsoft.com/office/powerpoint/2012/main" userId="S::msapega@tpgi.com::0ec66201-f55b-4757-8792-6d236d6d6d24" providerId="AD"/>
      </p:ext>
    </p:extLst>
  </p:cmAuthor>
  <p:cmAuthor id="6" name="Hans Hillen" initials="HH" lastIdx="9" clrIdx="5">
    <p:extLst>
      <p:ext uri="{19B8F6BF-5375-455C-9EA6-DF929625EA0E}">
        <p15:presenceInfo xmlns:p15="http://schemas.microsoft.com/office/powerpoint/2012/main" userId="S::hhillen@tpgi.com::9f5ea6c4-68ba-48e2-baa1-68285eca04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B5B"/>
    <a:srgbClr val="EB4C00"/>
    <a:srgbClr val="FCAA8E"/>
    <a:srgbClr val="1D75BD"/>
    <a:srgbClr val="000000"/>
    <a:srgbClr val="31A2F1"/>
    <a:srgbClr val="F9B317"/>
    <a:srgbClr val="941100"/>
    <a:srgbClr val="6239B4"/>
    <a:srgbClr val="208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DFF32D-01C1-4C89-E4DC-B00C7527F6A7}" v="36" dt="2025-05-12T23:23:46.709"/>
    <p1510:client id="{43023BE8-3FF1-DD45-A2CA-A5E9944E6DCD}" v="118" dt="2025-05-13T01:12:44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/>
    <p:restoredTop sz="94645"/>
  </p:normalViewPr>
  <p:slideViewPr>
    <p:cSldViewPr snapToGrid="0">
      <p:cViewPr varScale="1">
        <p:scale>
          <a:sx n="71" d="100"/>
          <a:sy n="71" d="100"/>
        </p:scale>
        <p:origin x="328" y="36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489FB-38BE-634B-933D-20A44A385E25}" type="doc">
      <dgm:prSet loTypeId="urn:microsoft.com/office/officeart/2005/8/layout/venn1" loCatId="" qsTypeId="urn:microsoft.com/office/officeart/2005/8/quickstyle/simple1" qsCatId="simple" csTypeId="urn:microsoft.com/office/officeart/2005/8/colors/accent1_1" csCatId="accent1" phldr="1"/>
      <dgm:spPr/>
    </dgm:pt>
    <dgm:pt modelId="{A198B499-011F-8A40-A844-B1314C1CD3AD}">
      <dgm:prSet phldrT="[Text]"/>
      <dgm:spPr>
        <a:ln w="19050">
          <a:solidFill>
            <a:srgbClr val="193B5B"/>
          </a:solidFill>
        </a:ln>
      </dgm:spPr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Grit</a:t>
          </a:r>
        </a:p>
      </dgm:t>
    </dgm:pt>
    <dgm:pt modelId="{C39522E6-8671-5C4F-A411-B222B2E3D560}" type="parTrans" cxnId="{6BE17B78-EF5C-2A43-AEEC-D89893351666}">
      <dgm:prSet/>
      <dgm:spPr/>
      <dgm:t>
        <a:bodyPr/>
        <a:lstStyle/>
        <a:p>
          <a:endParaRPr lang="en-US"/>
        </a:p>
      </dgm:t>
    </dgm:pt>
    <dgm:pt modelId="{64387CBD-1DB6-5446-8DFF-BC27E9A621DB}" type="sibTrans" cxnId="{6BE17B78-EF5C-2A43-AEEC-D89893351666}">
      <dgm:prSet/>
      <dgm:spPr/>
      <dgm:t>
        <a:bodyPr/>
        <a:lstStyle/>
        <a:p>
          <a:endParaRPr lang="en-US"/>
        </a:p>
      </dgm:t>
    </dgm:pt>
    <dgm:pt modelId="{34AB63AF-1303-814D-91F9-2D9B5C50BA8D}">
      <dgm:prSet phldrT="[Text]"/>
      <dgm:spPr>
        <a:ln w="19050">
          <a:solidFill>
            <a:srgbClr val="193B5B"/>
          </a:solidFill>
        </a:ln>
      </dgm:spPr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Passion</a:t>
          </a:r>
        </a:p>
      </dgm:t>
      <dgm:extLst>
        <a:ext uri="{E40237B7-FDA0-4F09-8148-C483321AD2D9}">
          <dgm14:cNvPr xmlns:dgm14="http://schemas.microsoft.com/office/drawing/2010/diagram" id="0" name="" descr="A venn diagram of Grit, Networking, and Passion all intersecting"/>
        </a:ext>
      </dgm:extLst>
    </dgm:pt>
    <dgm:pt modelId="{7B717F9B-197A-9341-8846-54DE95B805FC}" type="parTrans" cxnId="{D2D5500D-0230-9143-863F-B33CAA03BA1C}">
      <dgm:prSet/>
      <dgm:spPr/>
      <dgm:t>
        <a:bodyPr/>
        <a:lstStyle/>
        <a:p>
          <a:endParaRPr lang="en-US"/>
        </a:p>
      </dgm:t>
    </dgm:pt>
    <dgm:pt modelId="{B9FDC218-53BC-A540-9685-1F17FB311A03}" type="sibTrans" cxnId="{D2D5500D-0230-9143-863F-B33CAA03BA1C}">
      <dgm:prSet/>
      <dgm:spPr/>
      <dgm:t>
        <a:bodyPr/>
        <a:lstStyle/>
        <a:p>
          <a:endParaRPr lang="en-US"/>
        </a:p>
      </dgm:t>
    </dgm:pt>
    <dgm:pt modelId="{73802F97-A5DC-8D45-A1AA-928F6061F667}">
      <dgm:prSet phldrT="[Text]"/>
      <dgm:spPr>
        <a:ln w="19050">
          <a:solidFill>
            <a:srgbClr val="193B5B"/>
          </a:solidFill>
        </a:ln>
      </dgm:spPr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Networking</a:t>
          </a:r>
        </a:p>
      </dgm:t>
    </dgm:pt>
    <dgm:pt modelId="{790D9FFF-5EAA-8D4B-A124-728C1F7E436B}" type="parTrans" cxnId="{5115F378-0B23-8C43-95F8-C3DBD52AA455}">
      <dgm:prSet/>
      <dgm:spPr/>
      <dgm:t>
        <a:bodyPr/>
        <a:lstStyle/>
        <a:p>
          <a:endParaRPr lang="en-US"/>
        </a:p>
      </dgm:t>
    </dgm:pt>
    <dgm:pt modelId="{F3589C5E-CB64-D348-ACC4-39306302D7FE}" type="sibTrans" cxnId="{5115F378-0B23-8C43-95F8-C3DBD52AA455}">
      <dgm:prSet/>
      <dgm:spPr/>
      <dgm:t>
        <a:bodyPr/>
        <a:lstStyle/>
        <a:p>
          <a:endParaRPr lang="en-US"/>
        </a:p>
      </dgm:t>
    </dgm:pt>
    <dgm:pt modelId="{5C53E650-8933-D047-8A69-339F1A0C8455}" type="pres">
      <dgm:prSet presAssocID="{306489FB-38BE-634B-933D-20A44A385E25}" presName="compositeShape" presStyleCnt="0">
        <dgm:presLayoutVars>
          <dgm:chMax val="7"/>
          <dgm:dir/>
          <dgm:resizeHandles val="exact"/>
        </dgm:presLayoutVars>
      </dgm:prSet>
      <dgm:spPr/>
    </dgm:pt>
    <dgm:pt modelId="{88D0AEC2-D7D1-334D-92FB-0054A3BEB564}" type="pres">
      <dgm:prSet presAssocID="{A198B499-011F-8A40-A844-B1314C1CD3AD}" presName="circ1" presStyleLbl="vennNode1" presStyleIdx="0" presStyleCnt="3"/>
      <dgm:spPr/>
    </dgm:pt>
    <dgm:pt modelId="{51C82EC6-9790-0344-B052-EC55A3C81F32}" type="pres">
      <dgm:prSet presAssocID="{A198B499-011F-8A40-A844-B1314C1CD3A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4BEB4CF-BC90-DF46-B044-C2F9EB5246FC}" type="pres">
      <dgm:prSet presAssocID="{34AB63AF-1303-814D-91F9-2D9B5C50BA8D}" presName="circ2" presStyleLbl="vennNode1" presStyleIdx="1" presStyleCnt="3"/>
      <dgm:spPr/>
    </dgm:pt>
    <dgm:pt modelId="{C26ABB20-8584-D344-B1C6-068C9DF9343B}" type="pres">
      <dgm:prSet presAssocID="{34AB63AF-1303-814D-91F9-2D9B5C50BA8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6D21B32-14F0-FF48-8FD3-FC12C5A1F09E}" type="pres">
      <dgm:prSet presAssocID="{73802F97-A5DC-8D45-A1AA-928F6061F667}" presName="circ3" presStyleLbl="vennNode1" presStyleIdx="2" presStyleCnt="3"/>
      <dgm:spPr/>
    </dgm:pt>
    <dgm:pt modelId="{4F4C2416-C5A8-6D44-BB91-32C99E61DEFA}" type="pres">
      <dgm:prSet presAssocID="{73802F97-A5DC-8D45-A1AA-928F6061F66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2D5500D-0230-9143-863F-B33CAA03BA1C}" srcId="{306489FB-38BE-634B-933D-20A44A385E25}" destId="{34AB63AF-1303-814D-91F9-2D9B5C50BA8D}" srcOrd="1" destOrd="0" parTransId="{7B717F9B-197A-9341-8846-54DE95B805FC}" sibTransId="{B9FDC218-53BC-A540-9685-1F17FB311A03}"/>
    <dgm:cxn modelId="{DF82E018-618F-E246-BB52-A634C0EE5568}" type="presOf" srcId="{73802F97-A5DC-8D45-A1AA-928F6061F667}" destId="{A6D21B32-14F0-FF48-8FD3-FC12C5A1F09E}" srcOrd="0" destOrd="0" presId="urn:microsoft.com/office/officeart/2005/8/layout/venn1"/>
    <dgm:cxn modelId="{DBE6FE3E-5747-8A47-8F43-F51E1F8F951D}" type="presOf" srcId="{73802F97-A5DC-8D45-A1AA-928F6061F667}" destId="{4F4C2416-C5A8-6D44-BB91-32C99E61DEFA}" srcOrd="1" destOrd="0" presId="urn:microsoft.com/office/officeart/2005/8/layout/venn1"/>
    <dgm:cxn modelId="{601A9049-979A-4E4B-82DA-D3F0E436C497}" type="presOf" srcId="{A198B499-011F-8A40-A844-B1314C1CD3AD}" destId="{51C82EC6-9790-0344-B052-EC55A3C81F32}" srcOrd="1" destOrd="0" presId="urn:microsoft.com/office/officeart/2005/8/layout/venn1"/>
    <dgm:cxn modelId="{6BE17B78-EF5C-2A43-AEEC-D89893351666}" srcId="{306489FB-38BE-634B-933D-20A44A385E25}" destId="{A198B499-011F-8A40-A844-B1314C1CD3AD}" srcOrd="0" destOrd="0" parTransId="{C39522E6-8671-5C4F-A411-B222B2E3D560}" sibTransId="{64387CBD-1DB6-5446-8DFF-BC27E9A621DB}"/>
    <dgm:cxn modelId="{5115F378-0B23-8C43-95F8-C3DBD52AA455}" srcId="{306489FB-38BE-634B-933D-20A44A385E25}" destId="{73802F97-A5DC-8D45-A1AA-928F6061F667}" srcOrd="2" destOrd="0" parTransId="{790D9FFF-5EAA-8D4B-A124-728C1F7E436B}" sibTransId="{F3589C5E-CB64-D348-ACC4-39306302D7FE}"/>
    <dgm:cxn modelId="{A2E7DC5A-8A36-F240-9FAC-E33C430B14C5}" type="presOf" srcId="{A198B499-011F-8A40-A844-B1314C1CD3AD}" destId="{88D0AEC2-D7D1-334D-92FB-0054A3BEB564}" srcOrd="0" destOrd="0" presId="urn:microsoft.com/office/officeart/2005/8/layout/venn1"/>
    <dgm:cxn modelId="{636A1EAF-AAF8-E341-A47F-5E3F37C604FA}" type="presOf" srcId="{34AB63AF-1303-814D-91F9-2D9B5C50BA8D}" destId="{C26ABB20-8584-D344-B1C6-068C9DF9343B}" srcOrd="1" destOrd="0" presId="urn:microsoft.com/office/officeart/2005/8/layout/venn1"/>
    <dgm:cxn modelId="{E157B4AF-ADAF-5140-8CCC-BCCF4D6A9374}" type="presOf" srcId="{306489FB-38BE-634B-933D-20A44A385E25}" destId="{5C53E650-8933-D047-8A69-339F1A0C8455}" srcOrd="0" destOrd="0" presId="urn:microsoft.com/office/officeart/2005/8/layout/venn1"/>
    <dgm:cxn modelId="{80FCDDEC-946A-4049-9469-B0D352C0EAA5}" type="presOf" srcId="{34AB63AF-1303-814D-91F9-2D9B5C50BA8D}" destId="{14BEB4CF-BC90-DF46-B044-C2F9EB5246FC}" srcOrd="0" destOrd="0" presId="urn:microsoft.com/office/officeart/2005/8/layout/venn1"/>
    <dgm:cxn modelId="{335E9ACB-99F2-AD41-82B6-09810DA865EB}" type="presParOf" srcId="{5C53E650-8933-D047-8A69-339F1A0C8455}" destId="{88D0AEC2-D7D1-334D-92FB-0054A3BEB564}" srcOrd="0" destOrd="0" presId="urn:microsoft.com/office/officeart/2005/8/layout/venn1"/>
    <dgm:cxn modelId="{2D717C66-FD5E-6F44-A0E3-8D9EE83A7FBE}" type="presParOf" srcId="{5C53E650-8933-D047-8A69-339F1A0C8455}" destId="{51C82EC6-9790-0344-B052-EC55A3C81F32}" srcOrd="1" destOrd="0" presId="urn:microsoft.com/office/officeart/2005/8/layout/venn1"/>
    <dgm:cxn modelId="{2DF8CD2C-F9C6-E647-822D-2D51441BFAA0}" type="presParOf" srcId="{5C53E650-8933-D047-8A69-339F1A0C8455}" destId="{14BEB4CF-BC90-DF46-B044-C2F9EB5246FC}" srcOrd="2" destOrd="0" presId="urn:microsoft.com/office/officeart/2005/8/layout/venn1"/>
    <dgm:cxn modelId="{C454B02D-F0A2-1F4E-A5D3-5F9FE94DEA3B}" type="presParOf" srcId="{5C53E650-8933-D047-8A69-339F1A0C8455}" destId="{C26ABB20-8584-D344-B1C6-068C9DF9343B}" srcOrd="3" destOrd="0" presId="urn:microsoft.com/office/officeart/2005/8/layout/venn1"/>
    <dgm:cxn modelId="{5480BEBA-70A0-C84A-A8FD-636C44732070}" type="presParOf" srcId="{5C53E650-8933-D047-8A69-339F1A0C8455}" destId="{A6D21B32-14F0-FF48-8FD3-FC12C5A1F09E}" srcOrd="4" destOrd="0" presId="urn:microsoft.com/office/officeart/2005/8/layout/venn1"/>
    <dgm:cxn modelId="{F43E66BA-10E4-A94D-9E3F-605FA2EC6AB7}" type="presParOf" srcId="{5C53E650-8933-D047-8A69-339F1A0C8455}" destId="{4F4C2416-C5A8-6D44-BB91-32C99E61DEFA}" srcOrd="5" destOrd="0" presId="urn:microsoft.com/office/officeart/2005/8/layout/venn1"/>
  </dgm:cxnLst>
  <dgm:bg/>
  <dgm:whole>
    <a:ln w="190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0AEC2-D7D1-334D-92FB-0054A3BEB564}">
      <dsp:nvSpPr>
        <dsp:cNvPr id="0" name=""/>
        <dsp:cNvSpPr/>
      </dsp:nvSpPr>
      <dsp:spPr>
        <a:xfrm>
          <a:off x="1038517" y="56019"/>
          <a:ext cx="2688928" cy="268892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93B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Grit</a:t>
          </a:r>
        </a:p>
      </dsp:txBody>
      <dsp:txXfrm>
        <a:off x="1397041" y="526581"/>
        <a:ext cx="1971880" cy="1210017"/>
      </dsp:txXfrm>
    </dsp:sp>
    <dsp:sp modelId="{14BEB4CF-BC90-DF46-B044-C2F9EB5246FC}">
      <dsp:nvSpPr>
        <dsp:cNvPr id="0" name=""/>
        <dsp:cNvSpPr/>
      </dsp:nvSpPr>
      <dsp:spPr>
        <a:xfrm>
          <a:off x="2008772" y="1736599"/>
          <a:ext cx="2688928" cy="268892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93B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Passion</a:t>
          </a:r>
        </a:p>
      </dsp:txBody>
      <dsp:txXfrm>
        <a:off x="2831136" y="2431239"/>
        <a:ext cx="1613356" cy="1478910"/>
      </dsp:txXfrm>
    </dsp:sp>
    <dsp:sp modelId="{A6D21B32-14F0-FF48-8FD3-FC12C5A1F09E}">
      <dsp:nvSpPr>
        <dsp:cNvPr id="0" name=""/>
        <dsp:cNvSpPr/>
      </dsp:nvSpPr>
      <dsp:spPr>
        <a:xfrm>
          <a:off x="68262" y="1736599"/>
          <a:ext cx="2688928" cy="268892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93B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Networking</a:t>
          </a:r>
        </a:p>
      </dsp:txBody>
      <dsp:txXfrm>
        <a:off x="321470" y="2431239"/>
        <a:ext cx="1613356" cy="1478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88D9-06FB-6543-BBFF-1738237CD9E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CA1-8AB9-7F4B-8B56-30FA76A04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eagrave?utm_content=creditCopyText&amp;utm_medium=referral&amp;utm_source=unsplash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woman-in-black-sunglasses-and-white-shirt-1tpLdmxki-c?utm_content=creditCopyText&amp;utm_medium=referral&amp;utm_source=unsplash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Credit: </a:t>
            </a:r>
            <a:r>
              <a:rPr lang="en-US" dirty="0">
                <a:hlinkClick r:id="rId3"/>
              </a:rPr>
              <a:t>Nick Seagrave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4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Credit: </a:t>
            </a:r>
            <a:r>
              <a:rPr lang="en-US" b="0" i="0" dirty="0" err="1">
                <a:solidFill>
                  <a:srgbClr val="262C65"/>
                </a:solidFill>
                <a:effectLst/>
                <a:latin typeface="objektiv-mk1"/>
              </a:rPr>
              <a:t>Disability:IN</a:t>
            </a:r>
            <a:r>
              <a:rPr lang="en-US" b="0" i="0" dirty="0">
                <a:solidFill>
                  <a:srgbClr val="262C65"/>
                </a:solidFill>
                <a:effectLst/>
                <a:latin typeface="objektiv-mk1"/>
              </a:rPr>
              <a:t>., Disability Stock Photography Catalog  https://</a:t>
            </a:r>
            <a:r>
              <a:rPr lang="en-US" b="0" i="0" dirty="0" err="1">
                <a:solidFill>
                  <a:srgbClr val="262C65"/>
                </a:solidFill>
                <a:effectLst/>
                <a:latin typeface="objektiv-mk1"/>
              </a:rPr>
              <a:t>disabilityin.org</a:t>
            </a:r>
            <a:r>
              <a:rPr lang="en-US" b="0" i="0" dirty="0">
                <a:solidFill>
                  <a:srgbClr val="262C65"/>
                </a:solidFill>
                <a:effectLst/>
                <a:latin typeface="objektiv-mk1"/>
              </a:rPr>
              <a:t>/resource/disability-stock-photography/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5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Credit: https://</a:t>
            </a:r>
            <a:r>
              <a:rPr lang="en-US" dirty="0" err="1"/>
              <a:t>medium.com</a:t>
            </a:r>
            <a:r>
              <a:rPr lang="en-US" dirty="0"/>
              <a:t>/</a:t>
            </a:r>
            <a:r>
              <a:rPr lang="en-US" dirty="0" err="1"/>
              <a:t>swlh</a:t>
            </a:r>
            <a:r>
              <a:rPr lang="en-US" dirty="0"/>
              <a:t>/an-ode-to-intrapreneurship-7f1ff682ff34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3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604AE5-A136-DA44-A46E-C337DF104A8B}"/>
              </a:ext>
            </a:extLst>
          </p:cNvPr>
          <p:cNvSpPr/>
          <p:nvPr userDrawn="1"/>
        </p:nvSpPr>
        <p:spPr>
          <a:xfrm>
            <a:off x="228600" y="4518824"/>
            <a:ext cx="9624060" cy="206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Not a template – use this for logos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B44B3CF-68FA-D34B-AAEF-5E736E548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3622" y="2313932"/>
            <a:ext cx="4648200" cy="17907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47C90F4-6E24-8A43-956D-866A6E1BBC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583" y="4789525"/>
            <a:ext cx="3421140" cy="131798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CFE4A18-253C-234C-846C-97A26FDBE5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3840" y="2104880"/>
            <a:ext cx="4648200" cy="17907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E30D27E-1AB1-9840-8A73-C62C8F02835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54020" y="2888553"/>
            <a:ext cx="1905000" cy="1905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8138D33-974F-1147-AD4E-A5B61417447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06484" y="4928652"/>
            <a:ext cx="39751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5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5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2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F90B608-39F4-8C4A-ADEF-6FA5EF554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9022" y="-1795043"/>
            <a:ext cx="5617269" cy="1044808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4343" y="4618041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4343" y="5132643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14" name="Graphic 13" descr="TPGi">
            <a:extLst>
              <a:ext uri="{FF2B5EF4-FFF2-40B4-BE49-F238E27FC236}">
                <a16:creationId xmlns:a16="http://schemas.microsoft.com/office/drawing/2014/main" id="{C14B5255-FF06-BD4C-8536-329CCB1425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2" y="846671"/>
            <a:ext cx="3911557" cy="15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9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8611" y="469528"/>
            <a:ext cx="5267461" cy="604019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457200" rtlCol="0" anchor="ctr"/>
          <a:lstStyle/>
          <a:p>
            <a:endParaRPr lang="en-US" sz="2400">
              <a:solidFill>
                <a:schemeClr val="bg1"/>
              </a:solidFill>
              <a:ea typeface="Roboto Slab" charset="0"/>
              <a:cs typeface="Roboto Slab" charset="0"/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14" y="4426217"/>
            <a:ext cx="3391550" cy="375091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29728" y="1414272"/>
            <a:ext cx="2926080" cy="301194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Avatar Picture]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498336" y="14813"/>
            <a:ext cx="5388864" cy="959168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0"/>
          </p:nvPr>
        </p:nvSpPr>
        <p:spPr>
          <a:xfrm>
            <a:off x="780288" y="694944"/>
            <a:ext cx="4925568" cy="56296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574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283566" y="-528034"/>
            <a:ext cx="4029565" cy="6383841"/>
            <a:chOff x="7852246" y="-8205"/>
            <a:chExt cx="4029565" cy="6383841"/>
          </a:xfrm>
        </p:grpSpPr>
        <p:sp>
          <p:nvSpPr>
            <p:cNvPr id="3" name="Rounded Rectangle 2"/>
            <p:cNvSpPr/>
            <p:nvPr/>
          </p:nvSpPr>
          <p:spPr>
            <a:xfrm>
              <a:off x="8732614" y="1487176"/>
              <a:ext cx="401781" cy="1264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8933505" y="0"/>
              <a:ext cx="0" cy="147180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10566669" y="1478971"/>
              <a:ext cx="401781" cy="1264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767560" y="-8205"/>
              <a:ext cx="0" cy="147180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7852246" y="1550388"/>
              <a:ext cx="4029565" cy="4825248"/>
              <a:chOff x="8182988" y="1595007"/>
              <a:chExt cx="3376612" cy="4043362"/>
            </a:xfrm>
          </p:grpSpPr>
          <p:sp>
            <p:nvSpPr>
              <p:cNvPr id="8" name="Rectangle 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8182988" y="1595007"/>
                <a:ext cx="3376612" cy="4043362"/>
              </a:xfrm>
              <a:prstGeom prst="rect">
                <a:avLst/>
              </a:prstGeom>
              <a:solidFill>
                <a:schemeClr val="accent1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349770" y="1762558"/>
                <a:ext cx="3043237" cy="3700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516364" y="1930109"/>
                <a:ext cx="2705194" cy="3375749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88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6212454" cy="132556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[First Name] [Last Name]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621287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81409" y="1430461"/>
            <a:ext cx="3228311" cy="4028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[Insert Avatar Picture]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me badge read Hello My Name I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41" y="566744"/>
            <a:ext cx="4368392" cy="2696431"/>
          </a:xfrm>
          <a:prstGeom prst="rect">
            <a:avLst/>
          </a:prstGeom>
        </p:spPr>
      </p:pic>
      <p:pic>
        <p:nvPicPr>
          <p:cNvPr id="5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2814">
            <a:off x="4143010" y="4135827"/>
            <a:ext cx="2633779" cy="31680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59399" y="1529251"/>
            <a:ext cx="4289434" cy="922361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636993">
            <a:off x="-827136" y="788610"/>
            <a:ext cx="5724870" cy="71439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[Insert Avatar Picture]</a:t>
            </a:r>
          </a:p>
        </p:txBody>
      </p:sp>
    </p:spTree>
    <p:extLst>
      <p:ext uri="{BB962C8B-B14F-4D97-AF65-F5344CB8AC3E}">
        <p14:creationId xmlns:p14="http://schemas.microsoft.com/office/powerpoint/2010/main" val="370722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20426" y="881498"/>
            <a:ext cx="4489404" cy="464147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Avatar Picture]</a:t>
            </a:r>
          </a:p>
        </p:txBody>
      </p:sp>
      <p:sp>
        <p:nvSpPr>
          <p:cNvPr id="6" name="Rectangular Callout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1757620" y="881498"/>
            <a:ext cx="4294710" cy="2675141"/>
          </a:xfrm>
          <a:prstGeom prst="wedgeRectCallout">
            <a:avLst>
              <a:gd name="adj1" fmla="val 64042"/>
              <a:gd name="adj2" fmla="val 326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Hi!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47104" y="5522976"/>
            <a:ext cx="5644896" cy="107289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20426" y="5522976"/>
            <a:ext cx="5286230" cy="95916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244079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Curtain backdrop"/>
          <p:cNvGrpSpPr/>
          <p:nvPr userDrawn="1"/>
        </p:nvGrpSpPr>
        <p:grpSpPr>
          <a:xfrm rot="10800000">
            <a:off x="-20317" y="-21"/>
            <a:ext cx="12212317" cy="5493997"/>
            <a:chOff x="-20317" y="-21"/>
            <a:chExt cx="12744735" cy="5493997"/>
          </a:xfrm>
        </p:grpSpPr>
        <p:sp>
          <p:nvSpPr>
            <p:cNvPr id="4" name="Rectangle 3"/>
            <p:cNvSpPr/>
            <p:nvPr/>
          </p:nvSpPr>
          <p:spPr>
            <a:xfrm rot="10800000">
              <a:off x="-20317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0800000">
              <a:off x="821741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0800000">
              <a:off x="1678686" y="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0800000">
              <a:off x="2520744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0800000">
              <a:off x="3377589" y="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0800000">
              <a:off x="4219647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0800000">
              <a:off x="5076491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0800000">
              <a:off x="5918549" y="-1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0800000">
              <a:off x="6775494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7617552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0800000">
              <a:off x="8474397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9316455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0800000">
              <a:off x="10158411" y="-21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0800000">
              <a:off x="11015256" y="-16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0800000">
              <a:off x="11857314" y="-21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 descr="Podiu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54" y="3253181"/>
            <a:ext cx="3374136" cy="3731660"/>
          </a:xfrm>
          <a:prstGeom prst="rect">
            <a:avLst/>
          </a:prstGeom>
        </p:spPr>
      </p:pic>
      <p:sp>
        <p:nvSpPr>
          <p:cNvPr id="21" name="Rectangl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93971"/>
            <a:ext cx="12192000" cy="1490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96674" y="320990"/>
            <a:ext cx="3228311" cy="293219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Avatar Picture]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353568" y="5655168"/>
            <a:ext cx="11521439" cy="959168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 | [Title}</a:t>
            </a:r>
          </a:p>
        </p:txBody>
      </p:sp>
    </p:spTree>
    <p:extLst>
      <p:ext uri="{BB962C8B-B14F-4D97-AF65-F5344CB8AC3E}">
        <p14:creationId xmlns:p14="http://schemas.microsoft.com/office/powerpoint/2010/main" val="173028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146D3-C2CA-114D-AFBB-6BE6BD3840A4}"/>
              </a:ext>
            </a:extLst>
          </p:cNvPr>
          <p:cNvSpPr/>
          <p:nvPr userDrawn="1"/>
        </p:nvSpPr>
        <p:spPr>
          <a:xfrm>
            <a:off x="0" y="0"/>
            <a:ext cx="8621486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A7D4F1-6B69-3343-9061-E645B995C5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4782" y="344634"/>
            <a:ext cx="6168732" cy="616873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B6DD8C9-F29A-994C-BABD-DD7A451571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98B39284-94E1-D84A-B46B-C1AF674ED0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2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1" y="1167419"/>
            <a:ext cx="5138465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0999" y="5105436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-1" y="4730513"/>
            <a:ext cx="5806656" cy="83677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999" y="5541541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445F694-BA73-DA4F-9DF6-1B3752057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41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7B3AAA52-2219-3A4E-963F-FE7E43489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507D84-A691-5743-BDA3-2A405961D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06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89990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69307" y="2254827"/>
            <a:ext cx="4955894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DB861A-AA5E-454A-A41D-D4824C884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8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9DE154A-C79F-0F47-91E0-C4490C2FE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83517-6F39-774D-930D-AFDD4891821C}"/>
              </a:ext>
            </a:extLst>
          </p:cNvPr>
          <p:cNvSpPr/>
          <p:nvPr userDrawn="1"/>
        </p:nvSpPr>
        <p:spPr>
          <a:xfrm rot="20785132">
            <a:off x="7296447" y="-1107483"/>
            <a:ext cx="5959043" cy="882018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8E1A8D-8B79-6646-A108-3735C332D570}"/>
              </a:ext>
            </a:extLst>
          </p:cNvPr>
          <p:cNvSpPr/>
          <p:nvPr userDrawn="1"/>
        </p:nvSpPr>
        <p:spPr>
          <a:xfrm rot="20785132">
            <a:off x="7374430" y="-452585"/>
            <a:ext cx="381222" cy="8820185"/>
          </a:xfrm>
          <a:prstGeom prst="rect">
            <a:avLst/>
          </a:prstGeom>
          <a:solidFill>
            <a:srgbClr val="1A3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6DB18-06AA-0541-90F5-5EEBDE0F82AE}"/>
              </a:ext>
            </a:extLst>
          </p:cNvPr>
          <p:cNvSpPr/>
          <p:nvPr userDrawn="1"/>
        </p:nvSpPr>
        <p:spPr>
          <a:xfrm rot="5400000" flipH="1">
            <a:off x="9218991" y="-3235706"/>
            <a:ext cx="182648" cy="6207652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4ABFB-C94B-8045-9556-45C4E7D1038F}"/>
              </a:ext>
            </a:extLst>
          </p:cNvPr>
          <p:cNvSpPr/>
          <p:nvPr userDrawn="1"/>
        </p:nvSpPr>
        <p:spPr>
          <a:xfrm rot="5400000" flipH="1">
            <a:off x="10053382" y="4717989"/>
            <a:ext cx="182648" cy="4538873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66351C-7F29-3C40-ABDA-9C808235A295}"/>
              </a:ext>
            </a:extLst>
          </p:cNvPr>
          <p:cNvSpPr/>
          <p:nvPr userDrawn="1"/>
        </p:nvSpPr>
        <p:spPr>
          <a:xfrm flipH="1">
            <a:off x="12252486" y="-40552"/>
            <a:ext cx="161656" cy="6936651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4D7C28C-CA19-8449-8852-7FF0B7A46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C992668E-CFC3-D744-BBA3-1B3FCA29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25" name="Graphic 24" descr="User outline">
            <a:extLst>
              <a:ext uri="{FF2B5EF4-FFF2-40B4-BE49-F238E27FC236}">
                <a16:creationId xmlns:a16="http://schemas.microsoft.com/office/drawing/2014/main" id="{91A24D51-61CC-F542-810A-6A75C4C5D5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80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/>
              <a:t>&lt;code examples&gt;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5E4F7E-9D5C-0647-AE44-C114E20D4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8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4102100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622300"/>
            <a:ext cx="5168900" cy="6235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[Picture]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DC8AF6E-0E05-D04A-B789-036B46D4B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1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E4C5EC-1910-DC4A-A86C-CB0041005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60440" y="1297858"/>
            <a:ext cx="6248317" cy="392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1C00D4A-D1BD-AF42-B4FC-1EE62FC10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91B888-F47E-0947-8A3D-082607618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91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F2D4436-44AE-3143-AC2B-11CA662B4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49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002" y="262989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6" y="1494960"/>
            <a:ext cx="2220278" cy="457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90" y="1494959"/>
            <a:ext cx="2220278" cy="4570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42" y="1494958"/>
            <a:ext cx="2220278" cy="4570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62642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585473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7408304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3B0ADFC-3D37-784D-B8C8-785BAA79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9900" y="1830783"/>
            <a:ext cx="3683000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80" y="1666600"/>
            <a:ext cx="7573300" cy="43698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F8ABB40-865E-6D49-BA81-834ADEBCC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32295" y="1894952"/>
            <a:ext cx="4044969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6814" y="0"/>
            <a:ext cx="9950450" cy="1085492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456" y="1283368"/>
            <a:ext cx="9399451" cy="54235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BDA3DA9-D2A9-D643-9D42-89F6D55D7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79" y="1568796"/>
            <a:ext cx="8693954" cy="5016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1D42EDF-A695-0948-9D50-066248D1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 userDrawn="1"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3877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16F1F9C0-9FF4-1C42-B1AF-8B998DD8A1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18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78" y="1578768"/>
            <a:ext cx="8892044" cy="5130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0533F9-A4C1-AF4D-971C-116D4F51B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section detail]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86E8904-F15F-B945-BDC2-D21920DF9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61DF40ED-86D1-4749-AD07-C8312CA6A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[Icon Placeholder]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66044CB-2B1D-5B47-B8AC-67E61A8C4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529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89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[Icon Placeholder]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3892550"/>
            <a:ext cx="12192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7A12A13-9C2B-8845-AFF8-FBB8F6AA5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A1F2BD8-B17D-4C47-BCFB-F86D2036E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[Screenshot / large picture]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1EC6F63-E3D5-9140-9893-1635237DE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49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[Screenshot / large picture]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7880CF-5688-4343-9670-F2C4C1D4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21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118" y="299456"/>
            <a:ext cx="1017118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18" y="2340245"/>
            <a:ext cx="10403657" cy="3852216"/>
          </a:xfrm>
        </p:spPr>
        <p:txBody>
          <a:bodyPr>
            <a:normAutofit/>
          </a:bodyPr>
          <a:lstStyle>
            <a:lvl1pPr marL="36576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3152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2pPr>
            <a:lvl3pPr marL="109728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3pPr>
            <a:lvl4pPr marL="146304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4pPr>
            <a:lvl5pPr marL="182880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903108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EE09EF7B-C049-8E47-BA30-CC787C41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0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3877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8" name="Graphic 7" descr="TPGi">
            <a:extLst>
              <a:ext uri="{FF2B5EF4-FFF2-40B4-BE49-F238E27FC236}">
                <a16:creationId xmlns:a16="http://schemas.microsoft.com/office/drawing/2014/main" id="{AE081D44-91E6-A045-861F-0348210A6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3" y="399324"/>
            <a:ext cx="2260229" cy="87074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CD563B8-9D34-DE4B-9511-868DB976E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79E38193-CC8D-6847-AC32-38019B61AC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6026E31-AB6E-8340-8261-80152C94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8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rgbClr val="D4E6F4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4070352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fff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6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monitor, electronics, display">
            <a:extLst>
              <a:ext uri="{FF2B5EF4-FFF2-40B4-BE49-F238E27FC236}">
                <a16:creationId xmlns:a16="http://schemas.microsoft.com/office/drawing/2014/main" id="{F812367A-7503-C34E-BDFB-5B878D3D9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142" y="1327505"/>
            <a:ext cx="8100142" cy="4674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5560" y="365125"/>
            <a:ext cx="6243485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35560" y="2254827"/>
            <a:ext cx="6243485" cy="3922136"/>
          </a:xfrm>
        </p:spPr>
        <p:txBody>
          <a:bodyPr numCol="1"/>
          <a:lstStyle>
            <a:lvl1pPr>
              <a:buClr>
                <a:srgbClr val="3877BB"/>
              </a:buClr>
              <a:defRPr/>
            </a:lvl1pPr>
            <a:lvl2pPr>
              <a:buClr>
                <a:srgbClr val="3877BB"/>
              </a:buClr>
              <a:defRPr/>
            </a:lvl2pPr>
            <a:lvl3pPr>
              <a:buClr>
                <a:srgbClr val="3877BB"/>
              </a:buClr>
              <a:defRPr/>
            </a:lvl3pPr>
            <a:lvl4pPr>
              <a:buClr>
                <a:srgbClr val="3877BB"/>
              </a:buClr>
              <a:defRPr/>
            </a:lvl4pPr>
            <a:lvl5pPr>
              <a:buClr>
                <a:srgbClr val="3877BB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FBA41FFF-7DFC-094C-96A5-36C884F2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1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3877BB"/>
              </a:buClr>
              <a:defRPr/>
            </a:lvl1pPr>
            <a:lvl2pPr>
              <a:buClr>
                <a:srgbClr val="3877BB"/>
              </a:buClr>
              <a:defRPr/>
            </a:lvl2pPr>
            <a:lvl3pPr>
              <a:buClr>
                <a:srgbClr val="3877BB"/>
              </a:buClr>
              <a:defRPr/>
            </a:lvl3pPr>
            <a:lvl4pPr>
              <a:buClr>
                <a:srgbClr val="3877BB"/>
              </a:buClr>
              <a:defRPr/>
            </a:lvl4pPr>
            <a:lvl5pPr>
              <a:buClr>
                <a:srgbClr val="3877BB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FBA41FFF-7DFC-094C-96A5-36C884F2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F4D2313D-445B-1749-9332-140F28D8F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CB8FB9-1DFE-DF48-B927-892C67DADE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799" y="2254827"/>
            <a:ext cx="8131791" cy="3922136"/>
          </a:xfrm>
        </p:spPr>
        <p:txBody>
          <a:bodyPr numCol="1"/>
          <a:lstStyle>
            <a:lvl1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8468F-6640-2043-896C-0F489B894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02147-2B19-F846-8342-4AB09A07B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1999" cy="1912139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4E6F4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339787-6830-C548-B652-89566B645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8364"/>
            <a:ext cx="9783170" cy="143301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</p:spTree>
    <p:extLst>
      <p:ext uri="{BB962C8B-B14F-4D97-AF65-F5344CB8AC3E}">
        <p14:creationId xmlns:p14="http://schemas.microsoft.com/office/powerpoint/2010/main" val="123812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6672-4053-40B2-8D5A-353AB70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[Click to edit Master title style]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E07F-966D-40C4-889D-88FA8BC1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54827"/>
            <a:ext cx="10058400" cy="39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2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4" r:id="rId8"/>
    <p:sldLayoutId id="2147483741" r:id="rId9"/>
    <p:sldLayoutId id="2147483742" r:id="rId10"/>
    <p:sldLayoutId id="2147483743" r:id="rId11"/>
    <p:sldLayoutId id="2147483734" r:id="rId12"/>
    <p:sldLayoutId id="2147483727" r:id="rId13"/>
    <p:sldLayoutId id="2147483724" r:id="rId14"/>
    <p:sldLayoutId id="2147483732" r:id="rId15"/>
    <p:sldLayoutId id="2147483712" r:id="rId16"/>
    <p:sldLayoutId id="2147483729" r:id="rId17"/>
    <p:sldLayoutId id="2147483730" r:id="rId18"/>
    <p:sldLayoutId id="2147483731" r:id="rId19"/>
    <p:sldLayoutId id="2147483721" r:id="rId20"/>
    <p:sldLayoutId id="2147483681" r:id="rId21"/>
    <p:sldLayoutId id="2147483682" r:id="rId22"/>
    <p:sldLayoutId id="2147483723" r:id="rId23"/>
    <p:sldLayoutId id="2147483714" r:id="rId24"/>
    <p:sldLayoutId id="2147483713" r:id="rId25"/>
    <p:sldLayoutId id="2147483719" r:id="rId26"/>
    <p:sldLayoutId id="2147483650" r:id="rId27"/>
    <p:sldLayoutId id="2147483679" r:id="rId28"/>
    <p:sldLayoutId id="2147483666" r:id="rId29"/>
    <p:sldLayoutId id="2147483662" r:id="rId30"/>
    <p:sldLayoutId id="2147483651" r:id="rId31"/>
    <p:sldLayoutId id="2147483692" r:id="rId32"/>
    <p:sldLayoutId id="2147483706" r:id="rId33"/>
    <p:sldLayoutId id="2147483653" r:id="rId34"/>
    <p:sldLayoutId id="2147483674" r:id="rId35"/>
    <p:sldLayoutId id="2147483684" r:id="rId36"/>
    <p:sldLayoutId id="2147483685" r:id="rId37"/>
    <p:sldLayoutId id="2147483688" r:id="rId38"/>
    <p:sldLayoutId id="2147483689" r:id="rId39"/>
    <p:sldLayoutId id="2147483686" r:id="rId40"/>
    <p:sldLayoutId id="2147483696" r:id="rId41"/>
    <p:sldLayoutId id="2147483702" r:id="rId42"/>
    <p:sldLayoutId id="2147483655" r:id="rId43"/>
    <p:sldLayoutId id="2147483718" r:id="rId44"/>
    <p:sldLayoutId id="2147483658" r:id="rId45"/>
    <p:sldLayoutId id="2147483659" r:id="rId46"/>
    <p:sldLayoutId id="2147483707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5D9B-E864-566D-5E42-1B976733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The Intrapreneur’s Guide to Leading Accessibility Change in Complex Organizations </a:t>
            </a:r>
          </a:p>
        </p:txBody>
      </p:sp>
      <p:pic>
        <p:nvPicPr>
          <p:cNvPr id="7" name="Picture 6" descr="Amanda Roper">
            <a:extLst>
              <a:ext uri="{FF2B5EF4-FFF2-40B4-BE49-F238E27FC236}">
                <a16:creationId xmlns:a16="http://schemas.microsoft.com/office/drawing/2014/main" id="{86D6D9D1-09CD-571A-3FA9-5BAC94BDA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80" y="4385311"/>
            <a:ext cx="1494664" cy="1494664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EB4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0348DEB-2C85-94D5-7560-9F715D9D04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Amanda Roper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C63B3-7015-C60E-878F-107D644F92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14285" y="5132643"/>
            <a:ext cx="3942057" cy="835466"/>
          </a:xfrm>
        </p:spPr>
        <p:txBody>
          <a:bodyPr>
            <a:normAutofit/>
          </a:bodyPr>
          <a:lstStyle/>
          <a:p>
            <a:r>
              <a:rPr lang="en-US"/>
              <a:t>Accessibility Program Manager at T. Rowe Price</a:t>
            </a:r>
          </a:p>
        </p:txBody>
      </p:sp>
    </p:spTree>
    <p:extLst>
      <p:ext uri="{BB962C8B-B14F-4D97-AF65-F5344CB8AC3E}">
        <p14:creationId xmlns:p14="http://schemas.microsoft.com/office/powerpoint/2010/main" val="49323804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56F88-17B1-CDB8-59A3-982CF9C43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252B-ED46-472B-5B00-1F27A2FA9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 good partner: go slow to go fast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6F004-46D0-0EC5-A319-7FB18A2D5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492" y="2011365"/>
            <a:ext cx="7139016" cy="414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2109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10911-E8CF-09ED-DFC6-C9797BB2F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CF78E-0063-19A7-8DE8-A532A4F99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D2DB3-22FA-E546-7706-69083D6E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an intrapreneur </a:t>
            </a:r>
          </a:p>
          <a:p>
            <a:r>
              <a:rPr lang="en-US"/>
              <a:t>How to identify partners inside your organization </a:t>
            </a:r>
          </a:p>
          <a:p>
            <a:r>
              <a:rPr lang="en-US"/>
              <a:t>How to think like an intrapreneur to drive change forward in your organization</a:t>
            </a:r>
          </a:p>
          <a:p>
            <a:r>
              <a:rPr lang="en-US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0434630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2C354-12E8-C914-5BF7-7547300B7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381B1-9200-8873-05F8-62165A9A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20751-08E4-258F-369D-802611888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an intrapreneur?</a:t>
            </a:r>
          </a:p>
          <a:p>
            <a:r>
              <a:rPr lang="en-US"/>
              <a:t>How to identify partners inside your organization</a:t>
            </a:r>
          </a:p>
          <a:p>
            <a:r>
              <a:rPr lang="en-US"/>
              <a:t>How to think like an intrapreneur to drive change forward in your organization</a:t>
            </a:r>
          </a:p>
        </p:txBody>
      </p:sp>
    </p:spTree>
    <p:extLst>
      <p:ext uri="{BB962C8B-B14F-4D97-AF65-F5344CB8AC3E}">
        <p14:creationId xmlns:p14="http://schemas.microsoft.com/office/powerpoint/2010/main" val="34158598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1FA9-34F7-8E16-606E-336A8867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an intrapreneur?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44A86-F4DB-654C-D46D-01FDD0D0B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ntrepreneurs, inside a company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D60FE-6AAF-3E84-EE0B-0856792BF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016" y="2254827"/>
            <a:ext cx="5241926" cy="292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129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EBDB7-5215-4AF1-4CED-9AC0706BB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272E-A48B-DB98-2CC9-BAC12AA9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an intrapreneur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1BAA3-7759-95DC-16BE-5239648B6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/>
              <a:t>Are you passionate about digital accessibility? 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/>
              <a:t>Do you frequently think about how things in your organization could operate ... better? 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/>
              <a:t>Are you comfortable not knowing all of the answers? 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/>
              <a:t>Do you actively seek out opportunities to improve processes within your organization? 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/>
              <a:t>Do you enjoy collaborating with other teams or colleagues? 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/>
              <a:t>Do you enjoy staying up to date on innovations, laws, trends and topics in the accessibility industry?  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/>
              <a:t>Do you consider yourself a lifelong learner? 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/>
              <a:t>Are you a risk taker? 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/>
              <a:t>Are you self-aware of your strengths and weaknesses? 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/>
              <a:t>Do you enjoy networking and building partnerships? 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/>
              <a:t>*BONUS* Have you read GRIT by Angela Duckworth? </a:t>
            </a:r>
          </a:p>
        </p:txBody>
      </p:sp>
      <p:pic>
        <p:nvPicPr>
          <p:cNvPr id="4" name="Picture 3" descr="Quiz">
            <a:extLst>
              <a:ext uri="{FF2B5EF4-FFF2-40B4-BE49-F238E27FC236}">
                <a16:creationId xmlns:a16="http://schemas.microsoft.com/office/drawing/2014/main" id="{9F86D54B-1EB2-601E-BC99-B0258CEC8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85" y="429602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88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D6221-D337-9ECB-6B60-8C5A85F90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F912-7F5E-5EB7-3C96-9BC17097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Identifying key departments in your organization</a:t>
            </a:r>
          </a:p>
        </p:txBody>
      </p:sp>
      <p:pic>
        <p:nvPicPr>
          <p:cNvPr id="6" name="Picture 5" descr="A person looking at a map.">
            <a:extLst>
              <a:ext uri="{FF2B5EF4-FFF2-40B4-BE49-F238E27FC236}">
                <a16:creationId xmlns:a16="http://schemas.microsoft.com/office/drawing/2014/main" id="{98103380-EFF4-C976-0A9D-51DBA59E0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111" y="1922750"/>
            <a:ext cx="6357778" cy="42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841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81535-6D01-B6BB-0A62-B14F7BC63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A37E-E8F1-6E5B-C75E-0A76E821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Maturity Model dimensions mapped to common departments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A8DFC-6A68-EEF0-7083-A3C6B744F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5196"/>
            <a:ext cx="4501662" cy="4345266"/>
          </a:xfrm>
        </p:spPr>
        <p:txBody>
          <a:bodyPr>
            <a:normAutofit/>
          </a:bodyPr>
          <a:lstStyle/>
          <a:p>
            <a:pPr algn="l" rtl="0" fontAlgn="base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Communications 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Knowledge and Skills 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Support 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ICT (Information and Communication Technology) Development Life Cycle 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Personnel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Procurement 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Culture 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BA9244-5CF1-F14A-1E05-2178AB72352C}"/>
              </a:ext>
            </a:extLst>
          </p:cNvPr>
          <p:cNvSpPr txBox="1">
            <a:spLocks/>
          </p:cNvSpPr>
          <p:nvPr/>
        </p:nvSpPr>
        <p:spPr>
          <a:xfrm>
            <a:off x="5662246" y="1985196"/>
            <a:ext cx="6353908" cy="434526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/>
              <a:t>Marketing, social media, Branding, sales </a:t>
            </a:r>
          </a:p>
          <a:p>
            <a:pPr marL="0" indent="0">
              <a:buNone/>
            </a:pPr>
            <a:r>
              <a:rPr lang="en-US" sz="1800" b="1"/>
              <a:t>Training, Human Resources, Operations, Directors </a:t>
            </a:r>
          </a:p>
          <a:p>
            <a:pPr marL="0" indent="0">
              <a:buNone/>
            </a:pPr>
            <a:r>
              <a:rPr lang="en-US" sz="1800" b="1"/>
              <a:t>Customer Service, Human Resources, Team Success </a:t>
            </a:r>
          </a:p>
          <a:p>
            <a:pPr marL="0" indent="0">
              <a:buNone/>
            </a:pPr>
            <a:r>
              <a:rPr lang="en-US" sz="1800" b="1"/>
              <a:t>Tech/ Development, Design, UX/UI</a:t>
            </a:r>
            <a:br>
              <a:rPr lang="en-US" sz="1800" b="1"/>
            </a:br>
            <a:endParaRPr lang="en-US" sz="1800" b="1"/>
          </a:p>
          <a:p>
            <a:pPr marL="0" indent="0">
              <a:buNone/>
            </a:pPr>
            <a:r>
              <a:rPr lang="en-US" sz="1800" b="1"/>
              <a:t>Recruiting, Staff Success, Employee Resource Groups </a:t>
            </a:r>
          </a:p>
          <a:p>
            <a:pPr marL="0" indent="0">
              <a:buNone/>
            </a:pPr>
            <a:r>
              <a:rPr lang="en-US" sz="1800" b="1"/>
              <a:t>Sourcing, Operations. </a:t>
            </a:r>
          </a:p>
          <a:p>
            <a:pPr marL="0" indent="0">
              <a:buNone/>
            </a:pPr>
            <a:r>
              <a:rPr lang="en-US" sz="1800" b="1"/>
              <a:t>Leadership committees, </a:t>
            </a:r>
            <a:r>
              <a:rPr lang="en-US" sz="1800" b="1" err="1"/>
              <a:t>SteerCo</a:t>
            </a:r>
            <a:r>
              <a:rPr lang="en-US" sz="1800" b="1"/>
              <a:t>, Legal, Risk 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DC29971-E8DA-F329-69B1-DFBEC4A95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04877" y="2071105"/>
            <a:ext cx="2278338" cy="253723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FA51706-C7C9-2662-3B92-47C19C924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0044" y="2631059"/>
            <a:ext cx="1883170" cy="253723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ED1C3BB-4F8B-7EE2-7832-A70B84D3A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5337" y="3219877"/>
            <a:ext cx="3242105" cy="230633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AD4E73-8905-4AD1-C6D0-F412EF875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3802922"/>
            <a:ext cx="196814" cy="253723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A285D66-D39F-70B3-B2C1-36D9B3F73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69681" y="4659852"/>
            <a:ext cx="3007762" cy="230633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9">
            <a:extLst>
              <a:ext uri="{FF2B5EF4-FFF2-40B4-BE49-F238E27FC236}">
                <a16:creationId xmlns:a16="http://schemas.microsoft.com/office/drawing/2014/main" id="{BA46B644-B144-DCC4-CC38-EF12DDBF8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05113" y="5221205"/>
            <a:ext cx="2723639" cy="230633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9">
            <a:extLst>
              <a:ext uri="{FF2B5EF4-FFF2-40B4-BE49-F238E27FC236}">
                <a16:creationId xmlns:a16="http://schemas.microsoft.com/office/drawing/2014/main" id="{53B6C595-DC0B-0955-6F9D-0BF37CCDE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0197" y="5824412"/>
            <a:ext cx="3348555" cy="230633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42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7E65F-E2D5-4422-854A-B56E78CD1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3BD7-9C83-C33A-505F-664E025B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your organization to drive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5CBE7-C887-3504-8912-7A30FD822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10058400" cy="4339937"/>
          </a:xfrm>
        </p:spPr>
        <p:txBody>
          <a:bodyPr numCol="2">
            <a:normAutofit/>
          </a:bodyPr>
          <a:lstStyle/>
          <a:p>
            <a:r>
              <a:rPr lang="en-US" sz="1800" i="0" dirty="0">
                <a:solidFill>
                  <a:srgbClr val="000000"/>
                </a:solidFill>
                <a:effectLst/>
              </a:rPr>
              <a:t>Company Goals and Vision</a:t>
            </a:r>
          </a:p>
          <a:p>
            <a:r>
              <a:rPr lang="en-US" sz="1800" i="0" dirty="0">
                <a:solidFill>
                  <a:srgbClr val="000000"/>
                </a:solidFill>
                <a:effectLst/>
              </a:rPr>
              <a:t>Organizational Structure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i="0" dirty="0">
                <a:solidFill>
                  <a:srgbClr val="000000"/>
                </a:solidFill>
                <a:effectLst/>
              </a:rPr>
              <a:t>Company Culture</a:t>
            </a:r>
          </a:p>
          <a:p>
            <a:r>
              <a:rPr lang="en-US" sz="1800" i="0" dirty="0">
                <a:solidFill>
                  <a:srgbClr val="000000"/>
                </a:solidFill>
                <a:effectLst/>
              </a:rPr>
              <a:t>Customer Needs and Feedback</a:t>
            </a:r>
          </a:p>
          <a:p>
            <a:r>
              <a:rPr lang="en-US" sz="1800" i="0" dirty="0">
                <a:solidFill>
                  <a:srgbClr val="000000"/>
                </a:solidFill>
                <a:effectLst/>
              </a:rPr>
              <a:t>Industry Trends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i="0" dirty="0">
                <a:solidFill>
                  <a:srgbClr val="000000"/>
                </a:solidFill>
                <a:effectLst/>
              </a:rPr>
              <a:t>Regulatory Environment</a:t>
            </a:r>
          </a:p>
          <a:p>
            <a:r>
              <a:rPr lang="en-US" sz="1800" i="0" dirty="0">
                <a:solidFill>
                  <a:srgbClr val="000000"/>
                </a:solidFill>
                <a:effectLst/>
              </a:rPr>
              <a:t>Financial Metrics</a:t>
            </a:r>
            <a:endParaRPr lang="en-US" dirty="0"/>
          </a:p>
        </p:txBody>
      </p:sp>
      <p:pic>
        <p:nvPicPr>
          <p:cNvPr id="1026" name="Picture 2" descr="Two women sitting in a conference room having a conversation with notebooks infront of them.">
            <a:extLst>
              <a:ext uri="{FF2B5EF4-FFF2-40B4-BE49-F238E27FC236}">
                <a16:creationId xmlns:a16="http://schemas.microsoft.com/office/drawing/2014/main" id="{DF2F8F54-ED06-4644-D9EE-8C9FAC616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68" y="2254827"/>
            <a:ext cx="514429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827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16070-32E1-79E0-120A-D895DB0E7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D027-F4DE-E059-8C8A-8ABF3F26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partnerships</a:t>
            </a:r>
          </a:p>
        </p:txBody>
      </p:sp>
      <p:graphicFrame>
        <p:nvGraphicFramePr>
          <p:cNvPr id="4" name="Content Placeholder 3" descr="A venn diagram of Grit, Passion, and Networking all intersecting.">
            <a:extLst>
              <a:ext uri="{FF2B5EF4-FFF2-40B4-BE49-F238E27FC236}">
                <a16:creationId xmlns:a16="http://schemas.microsoft.com/office/drawing/2014/main" id="{114D196F-034C-EEEE-8E06-2582EA3AF7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412195"/>
              </p:ext>
            </p:extLst>
          </p:nvPr>
        </p:nvGraphicFramePr>
        <p:xfrm>
          <a:off x="3713018" y="2011328"/>
          <a:ext cx="4765964" cy="4481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26586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44498-55A8-66F2-CB57-D7457F17E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AE85-47FC-D716-E32B-97827841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 good partner: transparency, trust, and honesty</a:t>
            </a:r>
          </a:p>
        </p:txBody>
      </p:sp>
      <p:pic>
        <p:nvPicPr>
          <p:cNvPr id="5" name="Picture 4" descr="A man pushing a giant bolder up a hill.">
            <a:extLst>
              <a:ext uri="{FF2B5EF4-FFF2-40B4-BE49-F238E27FC236}">
                <a16:creationId xmlns:a16="http://schemas.microsoft.com/office/drawing/2014/main" id="{8900ED0F-E4D3-1443-AEED-56013FC2B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832" y="2079437"/>
            <a:ext cx="6600336" cy="40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1914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TPG Colors">
      <a:dk1>
        <a:srgbClr val="1C75BC"/>
      </a:dk1>
      <a:lt1>
        <a:srgbClr val="FFFFFF"/>
      </a:lt1>
      <a:dk2>
        <a:srgbClr val="666666"/>
      </a:dk2>
      <a:lt2>
        <a:srgbClr val="FCB316"/>
      </a:lt2>
      <a:accent1>
        <a:srgbClr val="DFDFDF"/>
      </a:accent1>
      <a:accent2>
        <a:srgbClr val="DA1640"/>
      </a:accent2>
      <a:accent3>
        <a:srgbClr val="20B74A"/>
      </a:accent3>
      <a:accent4>
        <a:srgbClr val="46BFCE"/>
      </a:accent4>
      <a:accent5>
        <a:srgbClr val="8F2653"/>
      </a:accent5>
      <a:accent6>
        <a:srgbClr val="148790"/>
      </a:accent6>
      <a:hlink>
        <a:srgbClr val="1C75BC"/>
      </a:hlink>
      <a:folHlink>
        <a:srgbClr val="6239B4"/>
      </a:folHlink>
    </a:clrScheme>
    <a:fontScheme name="TPG Font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 New template TPGi (002)  -  Read-Only" id="{3A9E05F6-C963-4FDF-A049-A7878B522062}" vid="{E839ECBB-1FC0-4F1E-B943-1FB4B6E53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29F30C188C341993750ED0B177B2D" ma:contentTypeVersion="15" ma:contentTypeDescription="Create a new document." ma:contentTypeScope="" ma:versionID="d7ec7943c29b6b05f840e95d37408802">
  <xsd:schema xmlns:xsd="http://www.w3.org/2001/XMLSchema" xmlns:xs="http://www.w3.org/2001/XMLSchema" xmlns:p="http://schemas.microsoft.com/office/2006/metadata/properties" xmlns:ns2="4f58b0fc-628b-4a5b-870f-b13d511109f3" xmlns:ns3="e2fcfa81-6d3f-4d01-b6c7-b5bdb4db73d0" targetNamespace="http://schemas.microsoft.com/office/2006/metadata/properties" ma:root="true" ma:fieldsID="83d8035f28a5bee1fd252601167dbc7e" ns2:_="" ns3:_="">
    <xsd:import namespace="4f58b0fc-628b-4a5b-870f-b13d511109f3"/>
    <xsd:import namespace="e2fcfa81-6d3f-4d01-b6c7-b5bdb4db73d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8b0fc-628b-4a5b-870f-b13d511109f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83224ab1-8603-4046-9448-a29b883e1469}" ma:internalName="TaxCatchAll" ma:showField="CatchAllData" ma:web="4f58b0fc-628b-4a5b-870f-b13d511109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cfa81-6d3f-4d01-b6c7-b5bdb4db7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9df455f-ac17-476a-94c9-bef5d4aee7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58b0fc-628b-4a5b-870f-b13d511109f3">H3CUSPM23HH3-1628480572-197</_dlc_DocId>
    <_dlc_DocIdUrl xmlns="4f58b0fc-628b-4a5b-870f-b13d511109f3">
      <Url>https://visperoinc.sharepoint.com/sites/TPGInteractive/_layouts/15/DocIdRedir.aspx?ID=H3CUSPM23HH3-1628480572-197</Url>
      <Description>H3CUSPM23HH3-1628480572-197</Description>
    </_dlc_DocIdUrl>
    <TaxCatchAll xmlns="4f58b0fc-628b-4a5b-870f-b13d511109f3" xsi:nil="true"/>
    <lcf76f155ced4ddcb4097134ff3c332f xmlns="e2fcfa81-6d3f-4d01-b6c7-b5bdb4db73d0">
      <Terms xmlns="http://schemas.microsoft.com/office/infopath/2007/PartnerControls"/>
    </lcf76f155ced4ddcb4097134ff3c332f>
    <SharedWithUsers xmlns="4f58b0fc-628b-4a5b-870f-b13d511109f3">
      <UserInfo>
        <DisplayName>Stephanie Peterson</DisplayName>
        <AccountId>565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7CCD7A-8CD9-4771-88F9-D0DB56EB2B09}">
  <ds:schemaRefs>
    <ds:schemaRef ds:uri="4f58b0fc-628b-4a5b-870f-b13d511109f3"/>
    <ds:schemaRef ds:uri="e2fcfa81-6d3f-4d01-b6c7-b5bdb4db73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4B1D83E-5725-48A8-A493-AE63AA75A27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26F0403-C891-424C-84E1-6549F61C6382}">
  <ds:schemaRefs>
    <ds:schemaRef ds:uri="http://purl.org/dc/dcmitype/"/>
    <ds:schemaRef ds:uri="http://purl.org/dc/elements/1.1/"/>
    <ds:schemaRef ds:uri="e2fcfa81-6d3f-4d01-b6c7-b5bdb4db73d0"/>
    <ds:schemaRef ds:uri="http://schemas.microsoft.com/office/2006/documentManagement/types"/>
    <ds:schemaRef ds:uri="4f58b0fc-628b-4a5b-870f-b13d511109f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E17442B-577D-4F84-B92C-B5B80EA012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384</Words>
  <Application>Microsoft Office PowerPoint</Application>
  <PresentationFormat>Widescreen</PresentationFormat>
  <Paragraphs>62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HGGothicE</vt:lpstr>
      <vt:lpstr>Arial</vt:lpstr>
      <vt:lpstr>Calibri</vt:lpstr>
      <vt:lpstr>Courier New</vt:lpstr>
      <vt:lpstr>objektiv-mk1</vt:lpstr>
      <vt:lpstr>Open Sans</vt:lpstr>
      <vt:lpstr>Roboto Slab</vt:lpstr>
      <vt:lpstr>Wingdings</vt:lpstr>
      <vt:lpstr>Office Theme</vt:lpstr>
      <vt:lpstr>The Intrapreneur’s Guide to Leading Accessibility Change in Complex Organizations </vt:lpstr>
      <vt:lpstr>Today’s focus</vt:lpstr>
      <vt:lpstr>What is an intrapreneur?</vt:lpstr>
      <vt:lpstr>Characteristics of an intrapreneur </vt:lpstr>
      <vt:lpstr>Identifying key departments in your organization</vt:lpstr>
      <vt:lpstr>Maturity Model dimensions mapped to common departments</vt:lpstr>
      <vt:lpstr>Understanding your organization to drive change </vt:lpstr>
      <vt:lpstr>Building partnerships</vt:lpstr>
      <vt:lpstr>Being a good partner: transparency, trust, and honesty</vt:lpstr>
      <vt:lpstr>Being a good partner: go slow to go fast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Marketer’s Guide to Accessibility</dc:title>
  <dc:creator>Mike Mooney</dc:creator>
  <cp:lastModifiedBy>Anthony Priore</cp:lastModifiedBy>
  <cp:revision>2</cp:revision>
  <dcterms:created xsi:type="dcterms:W3CDTF">2021-01-11T20:23:06Z</dcterms:created>
  <dcterms:modified xsi:type="dcterms:W3CDTF">2025-05-13T13:16:50Z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0x01010009929F30C188C341993750ED0B177B2D</vt:lpwstr>
  </property>
  <property fmtid="{D5CDD505-2E9C-101B-9397-08002B2CF9AE}" pid="3" name="Order">
    <vt:r8>241500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dlc_DocIdItemGuid">
    <vt:lpwstr>e91ac8f5-d1f6-4125-85ee-3e1768591726</vt:lpwstr>
  </property>
  <property fmtid="{D5CDD505-2E9C-101B-9397-08002B2CF9AE}" pid="13" name="MediaServiceImageTags">
    <vt:lpwstr/>
  </property>
</Properties>
</file>