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735" r:id="rId2"/>
    <p:sldId id="694" r:id="rId3"/>
    <p:sldId id="1717" r:id="rId4"/>
    <p:sldId id="1719" r:id="rId5"/>
    <p:sldId id="1711" r:id="rId6"/>
    <p:sldId id="1712" r:id="rId7"/>
    <p:sldId id="1713" r:id="rId8"/>
    <p:sldId id="1715" r:id="rId9"/>
    <p:sldId id="1703" r:id="rId10"/>
    <p:sldId id="1725" r:id="rId11"/>
    <p:sldId id="1726" r:id="rId12"/>
    <p:sldId id="1727" r:id="rId13"/>
    <p:sldId id="1729" r:id="rId14"/>
    <p:sldId id="1728" r:id="rId15"/>
    <p:sldId id="1730" r:id="rId16"/>
    <p:sldId id="1732" r:id="rId17"/>
    <p:sldId id="1734" r:id="rId18"/>
    <p:sldId id="16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71430-453E-934D-A9F6-2A4D962261F1}">
          <p14:sldIdLst>
            <p14:sldId id="1735"/>
            <p14:sldId id="694"/>
            <p14:sldId id="1717"/>
            <p14:sldId id="1719"/>
            <p14:sldId id="1711"/>
            <p14:sldId id="1712"/>
            <p14:sldId id="1713"/>
            <p14:sldId id="1715"/>
            <p14:sldId id="1703"/>
            <p14:sldId id="1725"/>
            <p14:sldId id="1726"/>
            <p14:sldId id="1727"/>
            <p14:sldId id="1729"/>
            <p14:sldId id="1728"/>
            <p14:sldId id="1730"/>
            <p14:sldId id="1732"/>
            <p14:sldId id="1734"/>
          </p14:sldIdLst>
        </p14:section>
        <p14:section name="Untitled Section" id="{5DB6380B-7D97-6847-ADBA-11595E68E81F}">
          <p14:sldIdLst>
            <p14:sldId id="1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eldman" initials="MF" lastIdx="1" clrIdx="0"/>
  <p:cmAuthor id="2" name="Matt Feldman" initials="MF [2]" lastIdx="1" clrIdx="1"/>
  <p:cmAuthor id="3" name="Matt Feldman" initials="MF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F88"/>
    <a:srgbClr val="8CAFB0"/>
    <a:srgbClr val="F9B317"/>
    <a:srgbClr val="D91E18"/>
    <a:srgbClr val="00202D"/>
    <a:srgbClr val="F97A17"/>
    <a:srgbClr val="1A639E"/>
    <a:srgbClr val="003700"/>
    <a:srgbClr val="000000"/>
    <a:srgbClr val="E21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7" autoAdjust="0"/>
    <p:restoredTop sz="86394" autoAdjust="0"/>
  </p:normalViewPr>
  <p:slideViewPr>
    <p:cSldViewPr showGuides="1">
      <p:cViewPr varScale="1">
        <p:scale>
          <a:sx n="400" d="100"/>
          <a:sy n="400" d="100"/>
        </p:scale>
        <p:origin x="1792" y="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27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75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2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5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2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35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5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8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9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2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2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4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46050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8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A8B15F-409C-42C6-AFD3-76623F132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 dirty="0"/>
              <a:t>[Insert Picture &amp; send to back]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406323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91740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7556" y="2243641"/>
            <a:ext cx="4957643" cy="3922136"/>
          </a:xfr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5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5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5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5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860451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chemeClr val="accent6">
                  <a:lumMod val="40000"/>
                  <a:lumOff val="60000"/>
                </a:schemeClr>
              </a:buClr>
              <a:defRPr/>
            </a:lvl1pPr>
            <a:lvl2pPr>
              <a:buClr>
                <a:schemeClr val="accent6">
                  <a:lumMod val="40000"/>
                  <a:lumOff val="60000"/>
                </a:schemeClr>
              </a:buClr>
              <a:defRPr/>
            </a:lvl2pPr>
            <a:lvl3pPr>
              <a:buClr>
                <a:schemeClr val="accent6">
                  <a:lumMod val="40000"/>
                  <a:lumOff val="60000"/>
                </a:schemeClr>
              </a:buClr>
              <a:defRPr/>
            </a:lvl3pPr>
            <a:lvl4pPr>
              <a:buClr>
                <a:schemeClr val="accent6">
                  <a:lumMod val="40000"/>
                  <a:lumOff val="60000"/>
                </a:schemeClr>
              </a:buClr>
              <a:defRPr/>
            </a:lvl4pPr>
            <a:lvl5pPr>
              <a:buClr>
                <a:schemeClr val="accent6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183009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6239B4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78999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9940" y="2254827"/>
            <a:ext cx="4945260" cy="3922136"/>
          </a:xfrm>
        </p:spPr>
        <p:txBody>
          <a:bodyPr/>
          <a:lstStyle>
            <a:lvl1pPr>
              <a:buClr>
                <a:srgbClr val="B39CE0"/>
              </a:buClr>
              <a:defRPr/>
            </a:lvl1pPr>
            <a:lvl2pPr>
              <a:buClr>
                <a:srgbClr val="B39CE0"/>
              </a:buClr>
              <a:defRPr/>
            </a:lvl2pPr>
            <a:lvl3pPr>
              <a:buClr>
                <a:srgbClr val="B39CE0"/>
              </a:buClr>
              <a:defRPr/>
            </a:lvl3pPr>
            <a:lvl4pPr>
              <a:buClr>
                <a:srgbClr val="B39CE0"/>
              </a:buClr>
              <a:defRPr/>
            </a:lvl4pPr>
            <a:lvl5pPr>
              <a:buClr>
                <a:srgbClr val="B39CE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4861367"/>
            <a:ext cx="4678326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027514" y="1167419"/>
            <a:ext cx="6813387" cy="445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pto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76" y="1023940"/>
            <a:ext cx="8665761" cy="5116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9348" y="2967830"/>
            <a:ext cx="3583201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348" y="4513262"/>
            <a:ext cx="3583202" cy="1663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9800" y="1084262"/>
            <a:ext cx="2742347" cy="5092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2D9F27-699B-4CB3-8091-E1BB8E907C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381000"/>
            <a:ext cx="4431270" cy="27051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0" b="1" spc="-1000" baseline="0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[1.]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6" y="1308100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67418"/>
            <a:ext cx="12192000" cy="56905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810491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8" y="1259337"/>
            <a:ext cx="9399451" cy="54235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846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4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96783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 large image]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17C01-63E3-4FEA-9CA1-54BC56A3D7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66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250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200"/>
            </a:lvl1pPr>
            <a:lvl2pPr>
              <a:defRPr sz="1200" baseline="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Edit Master text</a:t>
            </a:r>
          </a:p>
          <a:p>
            <a:pPr lvl="2"/>
            <a:r>
              <a:rPr lang="en-US" dirty="0" err="1"/>
              <a:t>asdf</a:t>
            </a:r>
            <a:endParaRPr lang="en-US" dirty="0"/>
          </a:p>
          <a:p>
            <a:pPr lvl="1"/>
            <a:r>
              <a:rPr lang="en-US" dirty="0"/>
              <a:t>Edit Master text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589494-EC8D-4504-8D2F-17C8448B0B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34234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tex</a:t>
            </a:r>
            <a:endParaRPr lang="en-US" dirty="0"/>
          </a:p>
          <a:p>
            <a:pPr lvl="0"/>
            <a:r>
              <a:rPr lang="en-US" dirty="0"/>
              <a:t>t </a:t>
            </a:r>
          </a:p>
          <a:p>
            <a:pPr lvl="0"/>
            <a:r>
              <a:rPr lang="en-US" dirty="0"/>
              <a:t>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FF9F23-7F0F-4E95-A644-63AC2F1756B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8968" y="4407569"/>
            <a:ext cx="2882900" cy="1560095"/>
          </a:xfrm>
        </p:spPr>
        <p:txBody>
          <a:bodyPr>
            <a:normAutofit/>
          </a:bodyPr>
          <a:lstStyle>
            <a:lvl1pPr marL="274320" indent="-274320">
              <a:spcBef>
                <a:spcPts val="0"/>
              </a:spcBef>
              <a:spcAft>
                <a:spcPts val="300"/>
              </a:spcAft>
              <a:buClr>
                <a:schemeClr val="tx2">
                  <a:lumMod val="40000"/>
                  <a:lumOff val="60000"/>
                </a:schemeClr>
              </a:buClr>
              <a:buFont typeface="HGGothicE" panose="020B0909000000000000" pitchFamily="49" charset="-128"/>
              <a:buChar char="-"/>
              <a:defRPr sz="1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F11A52-956A-48E7-9C6F-6B32C38B7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1250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192E43-9513-4DB5-A297-528634179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1250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4CADEDC-F8D4-4DD8-8478-A4FC5A4C9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0109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A77D906-9B6B-4F5C-BE94-3403E836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0109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32EFEC2-1D65-4ADF-9A90-74C0299FB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968" y="2784699"/>
            <a:ext cx="2882900" cy="1091265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14BEB65-7C0C-4FAA-9C16-ECDA4D4769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968" y="3849380"/>
            <a:ext cx="2882900" cy="403894"/>
          </a:xfrm>
        </p:spPr>
        <p:txBody>
          <a:bodyPr>
            <a:norm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 dirty="0"/>
              <a:t>[Section Title]</a:t>
            </a:r>
          </a:p>
        </p:txBody>
      </p:sp>
    </p:spTree>
    <p:extLst>
      <p:ext uri="{BB962C8B-B14F-4D97-AF65-F5344CB8AC3E}">
        <p14:creationId xmlns:p14="http://schemas.microsoft.com/office/powerpoint/2010/main" val="1259851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639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 rot="2024431">
            <a:off x="-2964761" y="-2358190"/>
            <a:ext cx="9496926" cy="9496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-898358" y="2100150"/>
            <a:ext cx="7603958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537" y="609112"/>
            <a:ext cx="5358063" cy="1325563"/>
          </a:xfrm>
        </p:spPr>
        <p:txBody>
          <a:bodyPr anchor="b" anchorCtr="0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[Insert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1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21615" y="-2106432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725568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herr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37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rgbClr val="6239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3797300" y="-1181100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54605" y="305649"/>
            <a:ext cx="3778989" cy="377898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67310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tx1"/>
                </a:solidFill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/>
          <p:nvPr userDrawn="1"/>
        </p:nvCxnSpPr>
        <p:spPr>
          <a:xfrm>
            <a:off x="6883400" y="5410200"/>
            <a:ext cx="53086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3543300" y="4205863"/>
            <a:ext cx="32131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200" baseline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829143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149834">
            <a:off x="-14179718" y="-13158694"/>
            <a:ext cx="19863846" cy="19863846"/>
          </a:xfrm>
          <a:prstGeom prst="roundRect">
            <a:avLst>
              <a:gd name="adj" fmla="val 1041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8BEBB0-3E6F-48CF-A3CA-EE44C6CB9D55}"/>
              </a:ext>
            </a:extLst>
          </p:cNvPr>
          <p:cNvSpPr txBox="1">
            <a:spLocks/>
          </p:cNvSpPr>
          <p:nvPr userDrawn="1"/>
        </p:nvSpPr>
        <p:spPr>
          <a:xfrm>
            <a:off x="8107612" y="870492"/>
            <a:ext cx="3860774" cy="23229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tx1"/>
                </a:solidFill>
                <a:latin typeface="+mn-lt"/>
              </a:rPr>
              <a:t>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B89E22-610E-4B02-9F73-96AF944634A2}"/>
              </a:ext>
            </a:extLst>
          </p:cNvPr>
          <p:cNvCxnSpPr>
            <a:cxnSpLocks/>
          </p:cNvCxnSpPr>
          <p:nvPr userDrawn="1"/>
        </p:nvCxnSpPr>
        <p:spPr>
          <a:xfrm>
            <a:off x="7410450" y="4758611"/>
            <a:ext cx="478155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ABA6F14-9A64-4D60-8217-24F5F1B7B89B}"/>
              </a:ext>
            </a:extLst>
          </p:cNvPr>
          <p:cNvSpPr txBox="1">
            <a:spLocks/>
          </p:cNvSpPr>
          <p:nvPr userDrawn="1"/>
        </p:nvSpPr>
        <p:spPr>
          <a:xfrm>
            <a:off x="1689573" y="589910"/>
            <a:ext cx="6565900" cy="260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b="1" spc="-400" baseline="0" dirty="0">
                <a:solidFill>
                  <a:schemeClr val="bg1"/>
                </a:solidFill>
                <a:latin typeface="+mn-lt"/>
              </a:rPr>
              <a:t>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46ABE-86D7-4258-9CA4-4123D141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450" y="3336796"/>
            <a:ext cx="4102100" cy="1325563"/>
          </a:xfrm>
        </p:spPr>
        <p:txBody>
          <a:bodyPr anchor="b" anchorCtr="0">
            <a:normAutofit/>
          </a:bodyPr>
          <a:lstStyle>
            <a:lvl1pPr>
              <a:defRPr sz="3000" b="0" spc="-100" baseline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</a:t>
            </a:r>
            <a:r>
              <a:rPr lang="en-US"/>
              <a:t>edit title]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4FDFDF-07C4-47C9-B9D5-403DCA0A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450" y="5042648"/>
            <a:ext cx="4102100" cy="140627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65760" indent="0">
              <a:buNone/>
              <a:defRPr sz="1800"/>
            </a:lvl2pPr>
            <a:lvl3pPr marL="731520" indent="0">
              <a:buNone/>
              <a:defRPr sz="1800"/>
            </a:lvl3pPr>
            <a:lvl4pPr marL="1097280" indent="0">
              <a:buNone/>
              <a:defRPr sz="1800"/>
            </a:lvl4pPr>
            <a:lvl5pPr marL="146304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3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EF842-4555-4F3D-9F3D-A480EC491A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89828-D38F-45A8-9D14-6F25D3927D92}"/>
              </a:ext>
            </a:extLst>
          </p:cNvPr>
          <p:cNvSpPr/>
          <p:nvPr userDrawn="1"/>
        </p:nvSpPr>
        <p:spPr>
          <a:xfrm rot="20041295">
            <a:off x="-8301061" y="-293995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6B713E-7D2E-46A8-AFB0-AC09027BE22C}"/>
              </a:ext>
            </a:extLst>
          </p:cNvPr>
          <p:cNvSpPr/>
          <p:nvPr userDrawn="1"/>
        </p:nvSpPr>
        <p:spPr>
          <a:xfrm rot="20041295">
            <a:off x="8201359" y="-5505164"/>
            <a:ext cx="9448800" cy="944880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4620AA-FD6F-4F48-98D5-9604157C5E7C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736600" y="546100"/>
            <a:ext cx="10631488" cy="5800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[Media Placeholder]</a:t>
            </a:r>
          </a:p>
        </p:txBody>
      </p:sp>
    </p:spTree>
    <p:extLst>
      <p:ext uri="{BB962C8B-B14F-4D97-AF65-F5344CB8AC3E}">
        <p14:creationId xmlns:p14="http://schemas.microsoft.com/office/powerpoint/2010/main" val="1065405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647FF2-2FB4-4D82-953D-3525FB00B75E}"/>
              </a:ext>
            </a:extLst>
          </p:cNvPr>
          <p:cNvSpPr/>
          <p:nvPr userDrawn="1"/>
        </p:nvSpPr>
        <p:spPr>
          <a:xfrm>
            <a:off x="0" y="2417029"/>
            <a:ext cx="3061252" cy="2229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10101847" cy="1325563"/>
          </a:xfrm>
        </p:spPr>
        <p:txBody>
          <a:bodyPr anchor="b" anchorCtr="0"/>
          <a:lstStyle>
            <a:lvl1pPr algn="ctr">
              <a:defRPr b="0">
                <a:solidFill>
                  <a:schemeClr val="tx2"/>
                </a:solidFill>
                <a:latin typeface="+mj-lt"/>
                <a:ea typeface="Roboto Slab Light" pitchFamily="2" charset="0"/>
              </a:defRPr>
            </a:lvl1pPr>
          </a:lstStyle>
          <a:p>
            <a:r>
              <a:rPr lang="en-US" dirty="0"/>
              <a:t>[Headline]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902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01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2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[Blue icon placeholder]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0DCE8-FA1F-4DBE-80BD-4E521253F6D7}"/>
              </a:ext>
            </a:extLst>
          </p:cNvPr>
          <p:cNvSpPr/>
          <p:nvPr userDrawn="1"/>
        </p:nvSpPr>
        <p:spPr>
          <a:xfrm>
            <a:off x="3061252" y="4646646"/>
            <a:ext cx="3034748" cy="22298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2BA73-4DA1-4A59-8CBE-7B506274FDE0}"/>
              </a:ext>
            </a:extLst>
          </p:cNvPr>
          <p:cNvSpPr/>
          <p:nvPr userDrawn="1"/>
        </p:nvSpPr>
        <p:spPr>
          <a:xfrm>
            <a:off x="6096000" y="2417029"/>
            <a:ext cx="3061252" cy="22298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403B9-A0C9-4FFC-8624-F9F0F841E859}"/>
              </a:ext>
            </a:extLst>
          </p:cNvPr>
          <p:cNvSpPr/>
          <p:nvPr userDrawn="1"/>
        </p:nvSpPr>
        <p:spPr>
          <a:xfrm>
            <a:off x="9157252" y="4646646"/>
            <a:ext cx="3034748" cy="2229855"/>
          </a:xfrm>
          <a:prstGeom prst="rect">
            <a:avLst/>
          </a:prstGeom>
          <a:solidFill>
            <a:srgbClr val="623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5CBDD2C-7987-4AD6-8C8F-E5B2F055EC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333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22F68B-F067-42C0-8893-E2338346DD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8332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D30CE7-FE38-4B3D-92D0-E29DC18681C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41878" y="3163285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736882-11FC-4BA7-AE17-93400A7D2C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41877" y="2579822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110704-E585-4742-B277-5D24B1DDA63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11081" y="5465873"/>
            <a:ext cx="2313277" cy="1209932"/>
          </a:xfrm>
        </p:spPr>
        <p:txBody>
          <a:bodyPr numCol="1" spcCol="0">
            <a:norm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[content]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B8B233-2E29-450E-94D3-0B82D636F13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11080" y="4882410"/>
            <a:ext cx="2313277" cy="445980"/>
          </a:xfrm>
        </p:spPr>
        <p:txBody>
          <a:bodyPr numCol="1" spcCol="0" anchor="b" anchorCtr="0">
            <a:norm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180685-817C-4328-B330-DBFD1DF85F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24605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[Cherry icon placeholder]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D33A34-514E-4982-9BAF-24B88B7274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72576" y="51054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[Aqua icon placeholder]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A70E4BD-CC6A-402C-98C0-1CAC1095185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20576" y="277495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[Purple icon placeholder]</a:t>
            </a:r>
          </a:p>
        </p:txBody>
      </p:sp>
    </p:spTree>
    <p:extLst>
      <p:ext uri="{BB962C8B-B14F-4D97-AF65-F5344CB8AC3E}">
        <p14:creationId xmlns:p14="http://schemas.microsoft.com/office/powerpoint/2010/main" val="383040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7163" y="1712495"/>
            <a:ext cx="4102100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2446" y="11670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130279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tx1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accent1">
                    <a:lumMod val="50000"/>
                  </a:schemeClr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/ 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2500" y="1712495"/>
            <a:ext cx="8926763" cy="27479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83246" y="681038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4655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11149"/>
            <a:ext cx="10058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022475"/>
            <a:ext cx="12192000" cy="48641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71500" y="2424987"/>
            <a:ext cx="10941050" cy="1954212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71500" y="4655781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71500" y="5702299"/>
            <a:ext cx="10941050" cy="769936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31A2F1"/>
                </a:solidFill>
              </a:defRPr>
            </a:lvl1pPr>
            <a:lvl2pPr marL="365760" indent="0">
              <a:buNone/>
              <a:defRPr sz="4000">
                <a:solidFill>
                  <a:schemeClr val="bg1"/>
                </a:solidFill>
              </a:defRPr>
            </a:lvl2pPr>
            <a:lvl3pPr marL="731520" indent="0">
              <a:buNone/>
              <a:defRPr sz="4000">
                <a:solidFill>
                  <a:schemeClr val="bg1"/>
                </a:solidFill>
              </a:defRPr>
            </a:lvl3pPr>
            <a:lvl4pPr marL="1097280" indent="0">
              <a:buNone/>
              <a:defRPr sz="4000">
                <a:solidFill>
                  <a:schemeClr val="bg1"/>
                </a:solidFill>
              </a:defRPr>
            </a:lvl4pPr>
            <a:lvl5pPr marL="146304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[Insert Text Here]</a:t>
            </a:r>
          </a:p>
        </p:txBody>
      </p:sp>
    </p:spTree>
    <p:extLst>
      <p:ext uri="{BB962C8B-B14F-4D97-AF65-F5344CB8AC3E}">
        <p14:creationId xmlns:p14="http://schemas.microsoft.com/office/powerpoint/2010/main" val="1503097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32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7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90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5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89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11_Title Slide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40532" y="1167419"/>
            <a:ext cx="4237795" cy="34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Helvetica Neue"/>
              <a:buNone/>
              <a:defRPr sz="5467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4810326"/>
            <a:ext cx="12192000" cy="20476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Shape 122"/>
          <p:cNvSpPr/>
          <p:nvPr/>
        </p:nvSpPr>
        <p:spPr>
          <a:xfrm rot="10800000" flipH="1">
            <a:off x="-11576" y="4725568"/>
            <a:ext cx="12292315" cy="87941"/>
          </a:xfrm>
          <a:custGeom>
            <a:avLst/>
            <a:gdLst/>
            <a:ahLst/>
            <a:cxnLst/>
            <a:rect l="0" t="0" r="0" b="0"/>
            <a:pathLst>
              <a:path w="10010" h="10000" extrusionOk="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40532" y="5117011"/>
            <a:ext cx="3345656" cy="36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Noto Sans Symbols"/>
              <a:buNone/>
              <a:defRPr sz="1467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40532" y="5529967"/>
            <a:ext cx="3345656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716069" y="0"/>
            <a:ext cx="3504377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138" y="1433191"/>
            <a:ext cx="8048625" cy="474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4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1999" cy="489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942" y="1610257"/>
            <a:ext cx="4201610" cy="2802085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24928" y="5186460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869408"/>
            <a:ext cx="12292315" cy="92601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4928" y="5622565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329948" y="1925147"/>
            <a:ext cx="3642852" cy="493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11" r:id="rId3"/>
    <p:sldLayoutId id="2147483726" r:id="rId4"/>
    <p:sldLayoutId id="2147483725" r:id="rId5"/>
    <p:sldLayoutId id="2147483727" r:id="rId6"/>
    <p:sldLayoutId id="2147483724" r:id="rId7"/>
    <p:sldLayoutId id="2147483728" r:id="rId8"/>
    <p:sldLayoutId id="2147483720" r:id="rId9"/>
    <p:sldLayoutId id="2147483721" r:id="rId10"/>
    <p:sldLayoutId id="2147483681" r:id="rId11"/>
    <p:sldLayoutId id="2147483682" r:id="rId12"/>
    <p:sldLayoutId id="2147483712" r:id="rId13"/>
    <p:sldLayoutId id="2147483723" r:id="rId14"/>
    <p:sldLayoutId id="2147483714" r:id="rId15"/>
    <p:sldLayoutId id="2147483736" r:id="rId16"/>
    <p:sldLayoutId id="2147483713" r:id="rId17"/>
    <p:sldLayoutId id="2147483719" r:id="rId18"/>
    <p:sldLayoutId id="2147483650" r:id="rId19"/>
    <p:sldLayoutId id="2147483679" r:id="rId20"/>
    <p:sldLayoutId id="2147483666" r:id="rId21"/>
    <p:sldLayoutId id="2147483667" r:id="rId22"/>
    <p:sldLayoutId id="2147483680" r:id="rId23"/>
    <p:sldLayoutId id="2147483668" r:id="rId24"/>
    <p:sldLayoutId id="2147483691" r:id="rId25"/>
    <p:sldLayoutId id="2147483669" r:id="rId26"/>
    <p:sldLayoutId id="2147483690" r:id="rId27"/>
    <p:sldLayoutId id="2147483662" r:id="rId28"/>
    <p:sldLayoutId id="2147483651" r:id="rId29"/>
    <p:sldLayoutId id="2147483692" r:id="rId30"/>
    <p:sldLayoutId id="2147483706" r:id="rId31"/>
    <p:sldLayoutId id="2147483652" r:id="rId32"/>
    <p:sldLayoutId id="2147483717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97" r:id="rId40"/>
    <p:sldLayoutId id="2147483698" r:id="rId41"/>
    <p:sldLayoutId id="2147483686" r:id="rId42"/>
    <p:sldLayoutId id="2147483654" r:id="rId43"/>
    <p:sldLayoutId id="2147483675" r:id="rId44"/>
    <p:sldLayoutId id="2147483660" r:id="rId45"/>
    <p:sldLayoutId id="2147483661" r:id="rId46"/>
    <p:sldLayoutId id="2147483670" r:id="rId47"/>
    <p:sldLayoutId id="2147483696" r:id="rId48"/>
    <p:sldLayoutId id="2147483702" r:id="rId49"/>
    <p:sldLayoutId id="2147483671" r:id="rId50"/>
    <p:sldLayoutId id="2147483701" r:id="rId51"/>
    <p:sldLayoutId id="2147483672" r:id="rId52"/>
    <p:sldLayoutId id="2147483700" r:id="rId53"/>
    <p:sldLayoutId id="2147483673" r:id="rId54"/>
    <p:sldLayoutId id="2147483699" r:id="rId55"/>
    <p:sldLayoutId id="2147483656" r:id="rId56"/>
    <p:sldLayoutId id="2147483657" r:id="rId57"/>
    <p:sldLayoutId id="2147483655" r:id="rId58"/>
    <p:sldLayoutId id="2147483718" r:id="rId59"/>
    <p:sldLayoutId id="2147483658" r:id="rId60"/>
    <p:sldLayoutId id="2147483659" r:id="rId61"/>
    <p:sldLayoutId id="2147483676" r:id="rId62"/>
    <p:sldLayoutId id="2147483663" r:id="rId63"/>
    <p:sldLayoutId id="2147483664" r:id="rId64"/>
    <p:sldLayoutId id="2147483665" r:id="rId65"/>
    <p:sldLayoutId id="2147483678" r:id="rId66"/>
    <p:sldLayoutId id="2147483705" r:id="rId67"/>
    <p:sldLayoutId id="2147483704" r:id="rId68"/>
    <p:sldLayoutId id="2147483703" r:id="rId69"/>
    <p:sldLayoutId id="2147483677" r:id="rId70"/>
    <p:sldLayoutId id="2147483683" r:id="rId71"/>
    <p:sldLayoutId id="2147483707" r:id="rId72"/>
    <p:sldLayoutId id="2147483708" r:id="rId73"/>
    <p:sldLayoutId id="2147483715" r:id="rId74"/>
    <p:sldLayoutId id="2147483729" r:id="rId75"/>
    <p:sldLayoutId id="2147483731" r:id="rId76"/>
    <p:sldLayoutId id="2147483732" r:id="rId77"/>
    <p:sldLayoutId id="2147483734" r:id="rId7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D01B047-1FD6-4F00-A286-8192B2233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63" y="5289528"/>
            <a:ext cx="789468" cy="8487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87F63A-105B-4550-8C62-B6DABEAEE886}"/>
              </a:ext>
            </a:extLst>
          </p:cNvPr>
          <p:cNvSpPr txBox="1"/>
          <p:nvPr/>
        </p:nvSpPr>
        <p:spPr>
          <a:xfrm>
            <a:off x="1413791" y="5747178"/>
            <a:ext cx="295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r>
              <a:rPr lang="en-US" sz="12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cpike@tpgi.com</a:t>
            </a: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8567ED05-9E9F-4F89-94D8-9531167F3D53}"/>
              </a:ext>
            </a:extLst>
          </p:cNvPr>
          <p:cNvSpPr txBox="1">
            <a:spLocks/>
          </p:cNvSpPr>
          <p:nvPr/>
        </p:nvSpPr>
        <p:spPr>
          <a:xfrm>
            <a:off x="1409102" y="5519907"/>
            <a:ext cx="4572000" cy="42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  <p:sp>
        <p:nvSpPr>
          <p:cNvPr id="28" name="Subtitle 19">
            <a:extLst>
              <a:ext uri="{FF2B5EF4-FFF2-40B4-BE49-F238E27FC236}">
                <a16:creationId xmlns:a16="http://schemas.microsoft.com/office/drawing/2014/main" id="{86D595DA-4B86-4EDA-803F-42FDC0078826}"/>
              </a:ext>
            </a:extLst>
          </p:cNvPr>
          <p:cNvSpPr txBox="1">
            <a:spLocks/>
          </p:cNvSpPr>
          <p:nvPr/>
        </p:nvSpPr>
        <p:spPr>
          <a:xfrm>
            <a:off x="1387282" y="5276831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pic>
        <p:nvPicPr>
          <p:cNvPr id="35" name="Picture 34" descr="TPGi logo">
            <a:extLst>
              <a:ext uri="{FF2B5EF4-FFF2-40B4-BE49-F238E27FC236}">
                <a16:creationId xmlns:a16="http://schemas.microsoft.com/office/drawing/2014/main" id="{001207E1-DB7B-4568-AF9E-C6985056C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9073" y="609600"/>
            <a:ext cx="2200058" cy="847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35F4D-91D2-5642-9A14-1D53B730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966" y="1676400"/>
            <a:ext cx="6275634" cy="384350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B78933-EE2D-45DD-7B30-7E487169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20" y="609600"/>
            <a:ext cx="4572000" cy="3451891"/>
          </a:xfrm>
        </p:spPr>
        <p:txBody>
          <a:bodyPr>
            <a:normAutofit/>
          </a:bodyPr>
          <a:lstStyle/>
          <a:p>
            <a:r>
              <a:rPr lang="en-IE" sz="2400" b="1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Using Screen Reader Testing Tools to Evaluate the Accessibility of a User Journey - Part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6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438400"/>
            <a:ext cx="4294606" cy="1325563"/>
          </a:xfrm>
        </p:spPr>
        <p:txBody>
          <a:bodyPr anchor="ctr" anchorCtr="0"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User Journeys</a:t>
            </a:r>
          </a:p>
        </p:txBody>
      </p:sp>
    </p:spTree>
    <p:extLst>
      <p:ext uri="{BB962C8B-B14F-4D97-AF65-F5344CB8AC3E}">
        <p14:creationId xmlns:p14="http://schemas.microsoft.com/office/powerpoint/2010/main" val="276770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Why User Journeys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User centered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Better identify user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Build useful software and websites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10000"/>
                  </a:schemeClr>
                </a:solidFill>
              </a:rPr>
              <a:t>User Journeys in JAWS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Focus on core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Task completion and efficiency, not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Cross-section of UI and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4294606" cy="1325563"/>
          </a:xfrm>
        </p:spPr>
        <p:txBody>
          <a:bodyPr anchor="ctr" anchorCtr="0"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Building User Journeys</a:t>
            </a:r>
          </a:p>
        </p:txBody>
      </p:sp>
    </p:spTree>
    <p:extLst>
      <p:ext uri="{BB962C8B-B14F-4D97-AF65-F5344CB8AC3E}">
        <p14:creationId xmlns:p14="http://schemas.microsoft.com/office/powerpoint/2010/main" val="230716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10000"/>
                  </a:schemeClr>
                </a:solidFill>
              </a:rPr>
              <a:t>Personas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Goals/Motivations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Pain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Technologies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50637-EE46-A2D5-670C-76CE5E7133B7}"/>
              </a:ext>
            </a:extLst>
          </p:cNvPr>
          <p:cNvSpPr txBox="1"/>
          <p:nvPr/>
        </p:nvSpPr>
        <p:spPr>
          <a:xfrm>
            <a:off x="5375275" y="431800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graduate, legal training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Shares an apartment with a friend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Paralegal, reviews cases and writes case summaries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Laptop, braille display,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E8251-9E7E-C642-3955-7155D2DCE553}"/>
              </a:ext>
            </a:extLst>
          </p:cNvPr>
          <p:cNvSpPr txBox="1"/>
          <p:nvPr/>
        </p:nvSpPr>
        <p:spPr>
          <a:xfrm>
            <a:off x="8763000" y="2819400"/>
            <a:ext cx="297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Blind since birth with some light perception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Aptitude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Skilled technology user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Attitude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Digital native, early adopter, persists until she gets it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Assistive Technology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Screen reader, audio note-taker, Braille display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2289B-45B3-B16D-7481-350B3037B73C}"/>
              </a:ext>
            </a:extLst>
          </p:cNvPr>
          <p:cNvSpPr txBox="1"/>
          <p:nvPr/>
        </p:nvSpPr>
        <p:spPr>
          <a:xfrm>
            <a:off x="8724900" y="2020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“The right technology lets me do anything.”</a:t>
            </a:r>
          </a:p>
        </p:txBody>
      </p:sp>
      <p:pic>
        <p:nvPicPr>
          <p:cNvPr id="1026" name="Picture 2" descr="Photo of Brenda Simms using a braile display&#10;">
            <a:extLst>
              <a:ext uri="{FF2B5EF4-FFF2-40B4-BE49-F238E27FC236}">
                <a16:creationId xmlns:a16="http://schemas.microsoft.com/office/drawing/2014/main" id="{8D4DBAC7-3AF8-6FB7-1ED3-3857865B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3617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35F22-8016-5E62-D448-A59E68A024F3}"/>
              </a:ext>
            </a:extLst>
          </p:cNvPr>
          <p:cNvSpPr txBox="1"/>
          <p:nvPr/>
        </p:nvSpPr>
        <p:spPr>
          <a:xfrm>
            <a:off x="5410200" y="4006165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Victoria Aquino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8DA09-50B7-AC59-1BB0-C50668EC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58200" y="2109390"/>
            <a:ext cx="0" cy="37537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9DBCA5-97F9-673B-AEEF-6B44E918A07A}"/>
              </a:ext>
            </a:extLst>
          </p:cNvPr>
          <p:cNvSpPr txBox="1"/>
          <p:nvPr/>
        </p:nvSpPr>
        <p:spPr>
          <a:xfrm>
            <a:off x="8839201" y="4724400"/>
            <a:ext cx="2743200" cy="113877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Pain Points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Unclear navigation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useful descriptions for products and images</a:t>
            </a:r>
          </a:p>
        </p:txBody>
      </p:sp>
    </p:spTree>
    <p:extLst>
      <p:ext uri="{BB962C8B-B14F-4D97-AF65-F5344CB8AC3E}">
        <p14:creationId xmlns:p14="http://schemas.microsoft.com/office/powerpoint/2010/main" val="259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10000"/>
                  </a:schemeClr>
                </a:solidFill>
              </a:rPr>
              <a:t>User Journeys in UX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List core tasks to perform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Capture functionality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C29F6-2E4D-A101-CCF1-4FDE16EC93D3}"/>
              </a:ext>
            </a:extLst>
          </p:cNvPr>
          <p:cNvSpPr txBox="1"/>
          <p:nvPr/>
        </p:nvSpPr>
        <p:spPr>
          <a:xfrm>
            <a:off x="7608880" y="2040909"/>
            <a:ext cx="286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1 Add Uses and Assign Roles</a:t>
            </a:r>
          </a:p>
          <a:p>
            <a:pPr algn="ctr"/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User 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87977-A7E7-F8F3-D04F-7EADB42EAC0B}"/>
              </a:ext>
            </a:extLst>
          </p:cNvPr>
          <p:cNvSpPr/>
          <p:nvPr/>
        </p:nvSpPr>
        <p:spPr>
          <a:xfrm>
            <a:off x="6886577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Create new role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66003-79FD-E440-81EA-34C2C627C6A4}"/>
              </a:ext>
            </a:extLst>
          </p:cNvPr>
          <p:cNvSpPr/>
          <p:nvPr/>
        </p:nvSpPr>
        <p:spPr>
          <a:xfrm>
            <a:off x="8610600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Invite a new user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E1048-BDFC-91B4-87C9-343D53C64D95}"/>
              </a:ext>
            </a:extLst>
          </p:cNvPr>
          <p:cNvSpPr/>
          <p:nvPr/>
        </p:nvSpPr>
        <p:spPr>
          <a:xfrm>
            <a:off x="10325100" y="2895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Associate user with role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3E0601-DAC6-2AD9-1E76-AE4286B45C31}"/>
              </a:ext>
            </a:extLst>
          </p:cNvPr>
          <p:cNvSpPr/>
          <p:nvPr/>
        </p:nvSpPr>
        <p:spPr>
          <a:xfrm>
            <a:off x="6899277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roles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9FC42-1613-6BA6-907E-C7E1FC66A6A7}"/>
              </a:ext>
            </a:extLst>
          </p:cNvPr>
          <p:cNvSpPr/>
          <p:nvPr/>
        </p:nvSpPr>
        <p:spPr>
          <a:xfrm>
            <a:off x="6899277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Edit role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19E1-8E71-9ACA-EC5F-E91EFA8E2AFE}"/>
              </a:ext>
            </a:extLst>
          </p:cNvPr>
          <p:cNvSpPr/>
          <p:nvPr/>
        </p:nvSpPr>
        <p:spPr>
          <a:xfrm>
            <a:off x="6899277" y="397715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Archive/Unarchive role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0AD5FF-C2CA-A85C-31F8-45E9920F87F6}"/>
              </a:ext>
            </a:extLst>
          </p:cNvPr>
          <p:cNvSpPr/>
          <p:nvPr/>
        </p:nvSpPr>
        <p:spPr>
          <a:xfrm>
            <a:off x="6899277" y="427853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Delete role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311DA-D7B1-818A-9F25-FBEBDEEC6FB5}"/>
              </a:ext>
            </a:extLst>
          </p:cNvPr>
          <p:cNvSpPr/>
          <p:nvPr/>
        </p:nvSpPr>
        <p:spPr>
          <a:xfrm>
            <a:off x="8610600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users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7E2B0-5CC2-524F-9506-338B9B0DF64A}"/>
              </a:ext>
            </a:extLst>
          </p:cNvPr>
          <p:cNvSpPr/>
          <p:nvPr/>
        </p:nvSpPr>
        <p:spPr>
          <a:xfrm>
            <a:off x="8610600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Edit user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7F759-96DC-AA49-032F-167439F440A6}"/>
              </a:ext>
            </a:extLst>
          </p:cNvPr>
          <p:cNvSpPr/>
          <p:nvPr/>
        </p:nvSpPr>
        <p:spPr>
          <a:xfrm>
            <a:off x="8610600" y="397715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Archive/Unarchive user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658834-833A-2B16-DB88-9614CB97E36B}"/>
              </a:ext>
            </a:extLst>
          </p:cNvPr>
          <p:cNvSpPr/>
          <p:nvPr/>
        </p:nvSpPr>
        <p:spPr>
          <a:xfrm>
            <a:off x="8610600" y="427853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Delete user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67FF7-6294-FF01-FE23-13484C388B6C}"/>
              </a:ext>
            </a:extLst>
          </p:cNvPr>
          <p:cNvSpPr/>
          <p:nvPr/>
        </p:nvSpPr>
        <p:spPr>
          <a:xfrm>
            <a:off x="8610600" y="4591597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Reset password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BC9428-0029-1D74-6C16-13B98AB61EF0}"/>
              </a:ext>
            </a:extLst>
          </p:cNvPr>
          <p:cNvSpPr/>
          <p:nvPr/>
        </p:nvSpPr>
        <p:spPr>
          <a:xfrm>
            <a:off x="8626475" y="4892718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Forgot password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1E82A-D604-B5E0-77A1-14D094CE8564}"/>
              </a:ext>
            </a:extLst>
          </p:cNvPr>
          <p:cNvSpPr/>
          <p:nvPr/>
        </p:nvSpPr>
        <p:spPr>
          <a:xfrm>
            <a:off x="10321923" y="3374409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roles by user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1F030-5949-068C-AD2B-DD4872BE72E8}"/>
              </a:ext>
            </a:extLst>
          </p:cNvPr>
          <p:cNvSpPr/>
          <p:nvPr/>
        </p:nvSpPr>
        <p:spPr>
          <a:xfrm>
            <a:off x="10321923" y="3675783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>
                    <a:lumMod val="10000"/>
                  </a:schemeClr>
                </a:solidFill>
                <a:latin typeface="Dreaming Outloud Pro" panose="03050502040302030504" pitchFamily="66" charset="77"/>
                <a:ea typeface="Libian SC" panose="02010600040101010101" pitchFamily="2" charset="-122"/>
                <a:cs typeface="Dreaming Outloud Pro" panose="03050502040302030504" pitchFamily="66" charset="77"/>
              </a:rPr>
              <a:t>View list of users by role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D7D885-5EAE-CCD8-1E83-99D4847542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6705600" y="2743200"/>
            <a:ext cx="5334000" cy="0"/>
          </a:xfrm>
          <a:prstGeom prst="straightConnector1">
            <a:avLst/>
          </a:prstGeom>
          <a:ln w="2540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6893CA-3329-42A0-9025-CDA9DB47B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05600" y="2743200"/>
            <a:ext cx="0" cy="2743200"/>
          </a:xfrm>
          <a:prstGeom prst="straightConnector1">
            <a:avLst/>
          </a:prstGeom>
          <a:ln w="2540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437CA5-69FE-DE70-D541-DAC3A7D49CA1}"/>
              </a:ext>
            </a:extLst>
          </p:cNvPr>
          <p:cNvCxnSpPr/>
          <p:nvPr/>
        </p:nvCxnSpPr>
        <p:spPr>
          <a:xfrm>
            <a:off x="6705600" y="3276600"/>
            <a:ext cx="5334000" cy="0"/>
          </a:xfrm>
          <a:prstGeom prst="straightConnector1">
            <a:avLst/>
          </a:prstGeom>
          <a:ln w="25400">
            <a:solidFill>
              <a:schemeClr val="accent1">
                <a:lumMod val="1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10000"/>
                  </a:schemeClr>
                </a:solidFill>
              </a:rPr>
              <a:t>Sample User Journey</a:t>
            </a:r>
          </a:p>
        </p:txBody>
      </p:sp>
      <p:pic>
        <p:nvPicPr>
          <p:cNvPr id="13" name="Content Placeholder 12" descr="A shopping user journey showing tasks and emotions engaged with them.">
            <a:extLst>
              <a:ext uri="{FF2B5EF4-FFF2-40B4-BE49-F238E27FC236}">
                <a16:creationId xmlns:a16="http://schemas.microsoft.com/office/drawing/2014/main" id="{12DCCD74-4F17-9679-D2B2-416CBB2E1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" y="2286000"/>
            <a:ext cx="12292924" cy="4343400"/>
          </a:xfrm>
        </p:spPr>
      </p:pic>
    </p:spTree>
    <p:extLst>
      <p:ext uri="{BB962C8B-B14F-4D97-AF65-F5344CB8AC3E}">
        <p14:creationId xmlns:p14="http://schemas.microsoft.com/office/powerpoint/2010/main" val="56485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263176-3B2E-C1FF-6CB2-5C72C4CD9900}"/>
              </a:ext>
            </a:extLst>
          </p:cNvPr>
          <p:cNvSpPr txBox="1"/>
          <p:nvPr/>
        </p:nvSpPr>
        <p:spPr>
          <a:xfrm>
            <a:off x="685800" y="2362200"/>
            <a:ext cx="10714200" cy="1200329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txBody>
          <a:bodyPr wrap="square" numCol="2" spcCol="720000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Victoria Aquino</a:t>
            </a:r>
            <a:b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200" b="1" dirty="0">
              <a:solidFill>
                <a:schemeClr val="accent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Victoria needs to buy new sneakers for her son. She is price sensitive but prefers sites that provide detailed information about their products</a:t>
            </a:r>
          </a:p>
          <a:p>
            <a:b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range, easy to browse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Ability to compare brands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pricing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672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>
                    <a:lumMod val="10000"/>
                  </a:schemeClr>
                </a:solidFill>
              </a:rPr>
              <a:t>User Journey for JAWS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4710BD-C773-455F-A84F-31D5E6B38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238691"/>
              </p:ext>
            </p:extLst>
          </p:nvPr>
        </p:nvGraphicFramePr>
        <p:xfrm>
          <a:off x="685800" y="3425137"/>
          <a:ext cx="10714200" cy="217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5700">
                  <a:extLst>
                    <a:ext uri="{9D8B030D-6E8A-4147-A177-3AD203B41FA5}">
                      <a16:colId xmlns:a16="http://schemas.microsoft.com/office/drawing/2014/main" val="430057348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129443094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844311707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047409682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1240151556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368250120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Stages</a:t>
                      </a: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Browses the site</a:t>
                      </a:r>
                    </a:p>
                  </a:txBody>
                  <a:tcPr marL="180000" marR="180000" marT="72000" anchor="ctr">
                    <a:solidFill>
                      <a:srgbClr val="8EAF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lnL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Evaluates Products</a:t>
                      </a:r>
                    </a:p>
                  </a:txBody>
                  <a:tcPr marL="180000" marR="180000" marT="7200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 anchor="ctr">
                    <a:lnL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Pays</a:t>
                      </a:r>
                    </a:p>
                  </a:txBody>
                  <a:tcPr marL="180000" marR="180000" marT="7200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4276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Activities</a:t>
                      </a:r>
                    </a:p>
                    <a:p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Checks out deals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Browses categories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Selects product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Adds product to cart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n cmpd="thinThick"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Completes checkout process</a:t>
                      </a: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0869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Actions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home page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Shop Sale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Sale Item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‘Men’ from Shop menu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‘Men’ Category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Filter results</a:t>
                      </a: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Choose ‘Sneaker’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Browse images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Read Description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Select size, color and quantity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to cart</a:t>
                      </a: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Fill out ‘check out’ step 1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‘check out’ step 2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800" dirty="0">
                          <a:ln>
                            <a:solidFill>
                              <a:schemeClr val="accent1">
                                <a:lumMod val="10000"/>
                                <a:alpha val="0"/>
                              </a:schemeClr>
                            </a:solidFill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 and complete checkout</a:t>
                      </a: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9291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Notes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accent1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rgbClr val="8EAF8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n>
                          <a:solidFill>
                            <a:schemeClr val="accent1">
                              <a:lumMod val="10000"/>
                              <a:alpha val="0"/>
                            </a:schemeClr>
                          </a:solidFill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0000" marR="180000" marT="72000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07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43400" y="540489"/>
            <a:ext cx="2743200" cy="1708718"/>
          </a:xfrm>
          <a:prstGeom prst="wedgeRectCallout">
            <a:avLst>
              <a:gd name="adj1" fmla="val 91423"/>
              <a:gd name="adj2" fmla="val 45993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>
            <a:softEdge rad="72446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1">
                    <a:lumMod val="10000"/>
                  </a:schemeClr>
                </a:solidFill>
                <a:latin typeface="Roboto Slab" charset="0"/>
                <a:ea typeface="Roboto Slab" charset="0"/>
                <a:cs typeface="Roboto Slab" charset="0"/>
              </a:rPr>
              <a:t>Thank You!</a:t>
            </a:r>
            <a:endParaRPr lang="en-US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D27D5-961A-1D41-9FBE-6CC95F23D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-1453699"/>
            <a:ext cx="100584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E56784-0FBB-6542-A4E3-94E97351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390">
            <a:off x="7415891" y="1130284"/>
            <a:ext cx="6299376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AE5E98-E024-4ED8-9F1D-EBFDEC83266E}"/>
              </a:ext>
            </a:extLst>
          </p:cNvPr>
          <p:cNvSpPr txBox="1"/>
          <p:nvPr/>
        </p:nvSpPr>
        <p:spPr>
          <a:xfrm>
            <a:off x="4214731" y="3429000"/>
            <a:ext cx="3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10000"/>
                  </a:schemeClr>
                </a:solidFill>
              </a:rPr>
              <a:t>Charlie Pike</a:t>
            </a:r>
          </a:p>
          <a:p>
            <a:pPr algn="ctr"/>
            <a:r>
              <a:rPr lang="en-US" dirty="0" err="1">
                <a:solidFill>
                  <a:schemeClr val="accent1">
                    <a:lumMod val="10000"/>
                  </a:schemeClr>
                </a:solidFill>
              </a:rPr>
              <a:t>cpike@tpgi.com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05" y="2981581"/>
            <a:ext cx="7006389" cy="317708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Inspect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When and how to test with JAWS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User Journeys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User Journeys with JAWS testing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Demonstration</a:t>
            </a:r>
          </a:p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Q&amp;A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684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4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6093995" cy="317708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Job Access with Speech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World’s most popular Windows screen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Enables a blind or visually impaired user to read the text that is displayed on the computer screen with a speech synthesizer or braille display</a:t>
            </a: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What is JAWS?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026" name="Picture 2" descr="JAWS Software">
            <a:extLst>
              <a:ext uri="{FF2B5EF4-FFF2-40B4-BE49-F238E27FC236}">
                <a16:creationId xmlns:a16="http://schemas.microsoft.com/office/drawing/2014/main" id="{C197DD5B-3087-B4AF-01D8-E97D077C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24200"/>
            <a:ext cx="3733800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71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05" y="2981581"/>
            <a:ext cx="7006389" cy="3177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compatibility with screen readers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Evaluate the user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Go past guidelines to grasp accessibility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User challenges are easy to understand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It may be technically accessible, but is it usable?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Why test with JAWS?</a:t>
            </a:r>
          </a:p>
        </p:txBody>
      </p:sp>
    </p:spTree>
    <p:extLst>
      <p:ext uri="{BB962C8B-B14F-4D97-AF65-F5344CB8AC3E}">
        <p14:creationId xmlns:p14="http://schemas.microsoft.com/office/powerpoint/2010/main" val="21432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99873"/>
            <a:ext cx="9677400" cy="317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JAWS Inspect vastly simplifies accessibility and JAWS compatibility testing. Without the distraction of speech or the complex feature set of the end-user product, Inspect uses transcripts of JAWS output to help diagnose issues and share them easily across quality control and compliance systems.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480AC830-BC89-2A1D-3060-BA71218C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934" b="-78934"/>
          <a:stretch>
            <a:fillRect/>
          </a:stretch>
        </p:blipFill>
        <p:spPr>
          <a:xfrm>
            <a:off x="4215127" y="-533400"/>
            <a:ext cx="4014473" cy="31770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602"/>
              </a:srgbClr>
            </a:outerShdw>
          </a:effectLst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646640B-B585-941F-61FC-DC341D70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JAWS Inspect</a:t>
            </a:r>
          </a:p>
        </p:txBody>
      </p:sp>
    </p:spTree>
    <p:extLst>
      <p:ext uri="{BB962C8B-B14F-4D97-AF65-F5344CB8AC3E}">
        <p14:creationId xmlns:p14="http://schemas.microsoft.com/office/powerpoint/2010/main" val="37385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Benefits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1E095-3D88-F907-A5C2-C439DDDB0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667000"/>
            <a:ext cx="9753600" cy="4038599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Simplifies JAWS use for testers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Text transcript of JAWS output for use in bug tracking and compliance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Helps with the identification of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Rapid rollout with limited training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</a:rPr>
              <a:t>Demonstrates impact of accessibility on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Further Benefits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AB5B9C-AC2E-16FB-F49D-3A6CD59AE9CF}"/>
              </a:ext>
            </a:extLst>
          </p:cNvPr>
          <p:cNvSpPr>
            <a:spLocks noGrp="1"/>
          </p:cNvSpPr>
          <p:nvPr/>
        </p:nvSpPr>
        <p:spPr>
          <a:xfrm>
            <a:off x="381000" y="2590800"/>
            <a:ext cx="10058400" cy="39221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clear visual illustration of what JAWS users experience on your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No need for accessibility expertise to read and understand reports</a:t>
            </a:r>
          </a:p>
        </p:txBody>
      </p:sp>
      <p:pic>
        <p:nvPicPr>
          <p:cNvPr id="5" name="Picture 4" descr="Product image from Amazon.com">
            <a:extLst>
              <a:ext uri="{FF2B5EF4-FFF2-40B4-BE49-F238E27FC236}">
                <a16:creationId xmlns:a16="http://schemas.microsoft.com/office/drawing/2014/main" id="{886AE873-6AF9-B78C-3F2C-437764C9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5213985" cy="28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053" y="2103437"/>
            <a:ext cx="3133893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10000"/>
                  </a:schemeClr>
                </a:solidFill>
              </a:rPr>
              <a:t>When and How to Test with JAWS</a:t>
            </a:r>
          </a:p>
        </p:txBody>
      </p:sp>
    </p:spTree>
    <p:extLst>
      <p:ext uri="{BB962C8B-B14F-4D97-AF65-F5344CB8AC3E}">
        <p14:creationId xmlns:p14="http://schemas.microsoft.com/office/powerpoint/2010/main" val="63290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FB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E1D78B86-7078-CD43-81C0-2FB5FBF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0163"/>
            <a:ext cx="4294606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>
                    <a:lumMod val="10000"/>
                  </a:schemeClr>
                </a:solidFill>
              </a:rPr>
              <a:t>Peeling the Onion</a:t>
            </a:r>
          </a:p>
        </p:txBody>
      </p:sp>
      <p:pic>
        <p:nvPicPr>
          <p:cNvPr id="8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3226926F-40B8-89DC-5C4C-3C7AED89E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18" y="2438400"/>
            <a:ext cx="5468964" cy="3922713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013C5A-14CA-26B6-3A5E-C43BDE484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71800" y="4742798"/>
            <a:ext cx="43434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8FF5F510-A129-E5FB-30CA-68A64CFC8475}"/>
              </a:ext>
            </a:extLst>
          </p:cNvPr>
          <p:cNvSpPr txBox="1"/>
          <p:nvPr/>
        </p:nvSpPr>
        <p:spPr>
          <a:xfrm>
            <a:off x="1066800" y="4356261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AT Testing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Feedback</a:t>
            </a:r>
          </a:p>
          <a:p>
            <a:r>
              <a:rPr lang="en-US" b="1" dirty="0">
                <a:solidFill>
                  <a:srgbClr val="000000"/>
                </a:solidFill>
              </a:rPr>
              <a:t>User Research</a:t>
            </a:r>
          </a:p>
        </p:txBody>
      </p:sp>
      <p:sp>
        <p:nvSpPr>
          <p:cNvPr id="12" name="TextBox 11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1EFA6FAC-A905-B443-F3CA-D5E14D3D98A4}"/>
              </a:ext>
            </a:extLst>
          </p:cNvPr>
          <p:cNvSpPr txBox="1"/>
          <p:nvPr/>
        </p:nvSpPr>
        <p:spPr>
          <a:xfrm>
            <a:off x="7657475" y="238326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Domain Scans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2F2C31-A29B-2C6F-090F-B9AE603BC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50536" y="2676397"/>
            <a:ext cx="762000" cy="9906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72D9D4-F77B-4886-3652-27A6BFBC5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8497" y="4383511"/>
            <a:ext cx="1447800" cy="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5BC9CB5B-D437-871F-6BF3-D4EEAE6C22FC}"/>
              </a:ext>
            </a:extLst>
          </p:cNvPr>
          <p:cNvSpPr txBox="1"/>
          <p:nvPr/>
        </p:nvSpPr>
        <p:spPr>
          <a:xfrm>
            <a:off x="9576701" y="41988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User Flows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4ADF8D-B106-F6EB-EC4E-EAEC752E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657475" y="5017667"/>
            <a:ext cx="1182472" cy="1351411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1A93E083-A749-08D3-C5F0-0E75DE45484E}"/>
              </a:ext>
            </a:extLst>
          </p:cNvPr>
          <p:cNvSpPr txBox="1"/>
          <p:nvPr/>
        </p:nvSpPr>
        <p:spPr>
          <a:xfrm>
            <a:off x="7657475" y="6369078"/>
            <a:ext cx="23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Manual Expert Audits</a:t>
            </a:r>
          </a:p>
        </p:txBody>
      </p:sp>
    </p:spTree>
    <p:extLst>
      <p:ext uri="{BB962C8B-B14F-4D97-AF65-F5344CB8AC3E}">
        <p14:creationId xmlns:p14="http://schemas.microsoft.com/office/powerpoint/2010/main" val="264073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77763</TotalTime>
  <Words>632</Words>
  <Application>Microsoft Macintosh PowerPoint</Application>
  <PresentationFormat>Widescreen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HGGothicE</vt:lpstr>
      <vt:lpstr>Arial</vt:lpstr>
      <vt:lpstr>Calibri</vt:lpstr>
      <vt:lpstr>Courier New</vt:lpstr>
      <vt:lpstr>Dreaming Outloud Pro</vt:lpstr>
      <vt:lpstr>Helvetica</vt:lpstr>
      <vt:lpstr>Helvetica Neue</vt:lpstr>
      <vt:lpstr>Lucida Grande</vt:lpstr>
      <vt:lpstr>Noto Sans Symbols</vt:lpstr>
      <vt:lpstr>Open Sans</vt:lpstr>
      <vt:lpstr>Open Sans Semibold</vt:lpstr>
      <vt:lpstr>Roboto Slab</vt:lpstr>
      <vt:lpstr>Wingdings</vt:lpstr>
      <vt:lpstr>Office Theme</vt:lpstr>
      <vt:lpstr>Using Screen Reader Testing Tools to Evaluate the Accessibility of a User Journey - Part 1</vt:lpstr>
      <vt:lpstr>Agenda</vt:lpstr>
      <vt:lpstr>What is JAWS?</vt:lpstr>
      <vt:lpstr>Why test with JAWS?</vt:lpstr>
      <vt:lpstr>JAWS Inspect</vt:lpstr>
      <vt:lpstr>Benefits</vt:lpstr>
      <vt:lpstr>Further Benefits</vt:lpstr>
      <vt:lpstr>When and How to Test with JAWS</vt:lpstr>
      <vt:lpstr>Peeling the Onion</vt:lpstr>
      <vt:lpstr>User Journeys</vt:lpstr>
      <vt:lpstr>Why User Journeys</vt:lpstr>
      <vt:lpstr>User Journeys in JAWS Testing</vt:lpstr>
      <vt:lpstr>Building User Journeys</vt:lpstr>
      <vt:lpstr>Personas</vt:lpstr>
      <vt:lpstr>User Journeys in UX Design</vt:lpstr>
      <vt:lpstr>Sample User Journey</vt:lpstr>
      <vt:lpstr>User Journey for JAWS Testing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Toolkit Webinar</dc:title>
  <dc:subject/>
  <dc:creator>TPG</dc:creator>
  <cp:keywords/>
  <dc:description/>
  <cp:lastModifiedBy>Charlie Pike</cp:lastModifiedBy>
  <cp:revision>828</cp:revision>
  <dcterms:created xsi:type="dcterms:W3CDTF">2017-07-29T17:41:18Z</dcterms:created>
  <dcterms:modified xsi:type="dcterms:W3CDTF">2024-01-12T18:14:32Z</dcterms:modified>
  <cp:category/>
</cp:coreProperties>
</file>