
<file path=[Content_Types].xml><?xml version="1.0" encoding="utf-8"?>
<Types xmlns="http://schemas.openxmlformats.org/package/2006/content-types">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theme/themeOverride1.xml" ContentType="application/vnd.openxmlformats-officedocument.themeOverr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comments/modernComment_465_FB5634E5.xml" ContentType="application/vnd.ms-powerpoint.comments+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48"/>
  </p:notesMasterIdLst>
  <p:sldIdLst>
    <p:sldId id="364" r:id="rId5"/>
    <p:sldId id="1163" r:id="rId6"/>
    <p:sldId id="1164" r:id="rId7"/>
    <p:sldId id="1064" r:id="rId8"/>
    <p:sldId id="1160" r:id="rId9"/>
    <p:sldId id="1161" r:id="rId10"/>
    <p:sldId id="1162" r:id="rId11"/>
    <p:sldId id="1130" r:id="rId12"/>
    <p:sldId id="1133" r:id="rId13"/>
    <p:sldId id="1135" r:id="rId14"/>
    <p:sldId id="1131" r:id="rId15"/>
    <p:sldId id="1134" r:id="rId16"/>
    <p:sldId id="1132" r:id="rId17"/>
    <p:sldId id="1138" r:id="rId18"/>
    <p:sldId id="1150" r:id="rId19"/>
    <p:sldId id="1167" r:id="rId20"/>
    <p:sldId id="1137" r:id="rId21"/>
    <p:sldId id="1142" r:id="rId22"/>
    <p:sldId id="1144" r:id="rId23"/>
    <p:sldId id="1168" r:id="rId24"/>
    <p:sldId id="1169" r:id="rId25"/>
    <p:sldId id="1143" r:id="rId26"/>
    <p:sldId id="1145" r:id="rId27"/>
    <p:sldId id="1151" r:id="rId28"/>
    <p:sldId id="1152" r:id="rId29"/>
    <p:sldId id="1153" r:id="rId30"/>
    <p:sldId id="1154" r:id="rId31"/>
    <p:sldId id="1155" r:id="rId32"/>
    <p:sldId id="1156" r:id="rId33"/>
    <p:sldId id="1157" r:id="rId34"/>
    <p:sldId id="1158" r:id="rId35"/>
    <p:sldId id="1159" r:id="rId36"/>
    <p:sldId id="1124" r:id="rId37"/>
    <p:sldId id="1146" r:id="rId38"/>
    <p:sldId id="1147" r:id="rId39"/>
    <p:sldId id="1128" r:id="rId40"/>
    <p:sldId id="1171" r:id="rId41"/>
    <p:sldId id="1149" r:id="rId42"/>
    <p:sldId id="1125" r:id="rId43"/>
    <p:sldId id="1126" r:id="rId44"/>
    <p:sldId id="1170" r:id="rId45"/>
    <p:sldId id="1014" r:id="rId46"/>
    <p:sldId id="1166"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0A3A9328-B50F-74B8-3649-9710437B95ED}" name="Rachele DiTullio" initials="RD" userId="S::rditullio@tpgi.com::d71d3e2d-b507-4bb0-a6e9-3c8b900f2817" providerId="AD"/>
  <p188:author id="{1B23DB9D-A1AD-0E87-182D-FD90D563C785}" name="Alicia Evans" initials="AE" userId="S::aevans@tpgi.com::3445db6d-ddc3-4059-a846-bf5dead9d93d" providerId="AD"/>
  <p188:author id="{9AF612D5-5A69-1D46-C83E-8FF6FA2DC036}" name="Carolina Crespo" initials="CC" userId="S::ccrespo@tpgi.com::b835c86b-33c5-4b21-a528-b4bc7c905782" providerId="AD"/>
</p188:authorLst>
</file>

<file path=ppt/commentAuthors.xml><?xml version="1.0" encoding="utf-8"?>
<p:cmAuthorLst xmlns:a="http://schemas.openxmlformats.org/drawingml/2006/main" xmlns:r="http://schemas.openxmlformats.org/officeDocument/2006/relationships" xmlns:p="http://schemas.openxmlformats.org/presentationml/2006/main">
  <p:cmAuthor id="7" name="Travis Brown" initials="TB" lastIdx="14" clrIdx="6">
    <p:extLst>
      <p:ext uri="{19B8F6BF-5375-455C-9EA6-DF929625EA0E}">
        <p15:presenceInfo xmlns:p15="http://schemas.microsoft.com/office/powerpoint/2012/main" userId="S::tbrown@tpgi.com::b4a28253-2f7f-4f55-a8bc-05cd32e81a84" providerId="AD"/>
      </p:ext>
    </p:extLst>
  </p:cmAuthor>
  <p:cmAuthor id="1" name="Matt Feldman" initials="MF" lastIdx="1" clrIdx="0"/>
  <p:cmAuthor id="8" name="Brad Henry" initials="BH" lastIdx="4" clrIdx="7">
    <p:extLst>
      <p:ext uri="{19B8F6BF-5375-455C-9EA6-DF929625EA0E}">
        <p15:presenceInfo xmlns:p15="http://schemas.microsoft.com/office/powerpoint/2012/main" userId="S::bhenry@paciellogroup.onmicrosoft.com::4c2f4af8-75e4-4a56-bfc5-8095413d36a6" providerId="AD"/>
      </p:ext>
    </p:extLst>
  </p:cmAuthor>
  <p:cmAuthor id="2" name="Matt Feldman" initials="MF [2]" lastIdx="1" clrIdx="1"/>
  <p:cmAuthor id="3" name="Matt Feldman" initials="MF [3]" lastIdx="1" clrIdx="2"/>
  <p:cmAuthor id="4" name="Marissa Sapega" initials="MS" lastIdx="1" clrIdx="3">
    <p:extLst>
      <p:ext uri="{19B8F6BF-5375-455C-9EA6-DF929625EA0E}">
        <p15:presenceInfo xmlns:p15="http://schemas.microsoft.com/office/powerpoint/2012/main" userId="S::msapega@paciellogroup.onmicrosoft.com::2e4a50be-ddbe-47b0-91e7-d802e67350d0" providerId="AD"/>
      </p:ext>
    </p:extLst>
  </p:cmAuthor>
  <p:cmAuthor id="5" name="Marissa Sapega" initials="MS [2]" lastIdx="1" clrIdx="4">
    <p:extLst>
      <p:ext uri="{19B8F6BF-5375-455C-9EA6-DF929625EA0E}">
        <p15:presenceInfo xmlns:p15="http://schemas.microsoft.com/office/powerpoint/2012/main" userId="S::msapega@tpgi.com::0ec66201-f55b-4757-8792-6d236d6d6d24" providerId="AD"/>
      </p:ext>
    </p:extLst>
  </p:cmAuthor>
  <p:cmAuthor id="6" name="Hans Hillen" initials="HH" lastIdx="9" clrIdx="5">
    <p:extLst>
      <p:ext uri="{19B8F6BF-5375-455C-9EA6-DF929625EA0E}">
        <p15:presenceInfo xmlns:p15="http://schemas.microsoft.com/office/powerpoint/2012/main" userId="S::hhillen@tpgi.com::9f5ea6c4-68ba-48e2-baa1-68285eca040e"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0000"/>
    <a:srgbClr val="D4E6F4"/>
    <a:srgbClr val="EB4D00"/>
    <a:srgbClr val="090B35"/>
    <a:srgbClr val="1A3B5B"/>
    <a:srgbClr val="FE663B"/>
    <a:srgbClr val="941100"/>
    <a:srgbClr val="3877BB"/>
    <a:srgbClr val="F9B317"/>
    <a:srgbClr val="31A2F1"/>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5262F135-E9E2-4CDE-A8BB-EF2BFF07B357}" v="2" dt="2023-09-14T17:33:23.50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B4B98B0-60AC-42C2-AFA5-B58CD77FA1E5}" styleName="Light Style 1 - Accent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69CF1AB2-1976-4502-BF36-3FF5EA218861}" styleName="Medium Style 4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solidFill>
            <a:schemeClr val="accent1">
              <a:tint val="20000"/>
            </a:schemeClr>
          </a:solidFill>
        </a:fill>
      </a:tcStyle>
    </a:wholeTbl>
    <a:band1H>
      <a:tcStyle>
        <a:tcBdr/>
        <a:fill>
          <a:solidFill>
            <a:schemeClr val="accent1">
              <a:tint val="40000"/>
            </a:schemeClr>
          </a:solidFill>
        </a:fill>
      </a:tcStyle>
    </a:band1H>
    <a:band1V>
      <a:tcStyle>
        <a:tcBdr/>
        <a:fill>
          <a:solidFill>
            <a:schemeClr val="accent1">
              <a:tint val="40000"/>
            </a:schemeClr>
          </a:solidFill>
        </a:fill>
      </a:tcStyle>
    </a:band1V>
    <a:lastCol>
      <a:tcTxStyle b="on"/>
      <a:tcStyle>
        <a:tcBdr/>
      </a:tcStyle>
    </a:lastCol>
    <a:firstCol>
      <a:tcTxStyle b="on"/>
      <a:tcStyle>
        <a:tcBdr/>
      </a:tcStyle>
    </a:firstCol>
    <a:lastRow>
      <a:tcTxStyle b="on"/>
      <a:tcStyle>
        <a:tcBdr>
          <a:top>
            <a:ln w="25400" cmpd="sng">
              <a:solidFill>
                <a:schemeClr val="accent1"/>
              </a:solidFill>
            </a:ln>
          </a:top>
        </a:tcBdr>
        <a:fill>
          <a:solidFill>
            <a:schemeClr val="accent1">
              <a:tint val="20000"/>
            </a:schemeClr>
          </a:solidFill>
        </a:fill>
      </a:tcStyle>
    </a:lastRow>
    <a:firstRow>
      <a:tcTxStyle b="on"/>
      <a:tcStyle>
        <a:tcBdr/>
        <a:fill>
          <a:solidFill>
            <a:schemeClr val="accent1">
              <a:tint val="20000"/>
            </a:schemeClr>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01" d="100"/>
          <a:sy n="101" d="100"/>
        </p:scale>
        <p:origin x="144" y="258"/>
      </p:cViewPr>
      <p:guideLst>
        <p:guide orient="horz" pos="2160"/>
        <p:guide pos="3840"/>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presProps" Target="presProps.xml"/><Relationship Id="rId55"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tableStyles" Target="tableStyles.xml"/><Relationship Id="rId5" Type="http://schemas.openxmlformats.org/officeDocument/2006/relationships/slide" Target="slides/slide1.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theme" Target="theme/theme1.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notesMaster" Target="notesMasters/notesMaster1.xml"/><Relationship Id="rId56" Type="http://schemas.microsoft.com/office/2018/10/relationships/authors" Target="authors.xml"/><Relationship Id="rId8" Type="http://schemas.openxmlformats.org/officeDocument/2006/relationships/slide" Target="slides/slide4.xml"/><Relationship Id="rId51" Type="http://schemas.openxmlformats.org/officeDocument/2006/relationships/viewProps" Target="viewProps.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20" Type="http://schemas.openxmlformats.org/officeDocument/2006/relationships/slide" Target="slides/slide16.xml"/><Relationship Id="rId41" Type="http://schemas.openxmlformats.org/officeDocument/2006/relationships/slide" Target="slides/slide37.xml"/><Relationship Id="rId54" Type="http://schemas.microsoft.com/office/2016/11/relationships/changesInfo" Target="changesInfos/changesInfo1.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commentAuthors" Target="commentAuthor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Alicia Evans" userId="3445db6d-ddc3-4059-a846-bf5dead9d93d" providerId="ADAL" clId="{5262F135-E9E2-4CDE-A8BB-EF2BFF07B357}"/>
    <pc:docChg chg="undo custSel modSld">
      <pc:chgData name="Alicia Evans" userId="3445db6d-ddc3-4059-a846-bf5dead9d93d" providerId="ADAL" clId="{5262F135-E9E2-4CDE-A8BB-EF2BFF07B357}" dt="2023-09-14T17:40:00.997" v="279" actId="20577"/>
      <pc:docMkLst>
        <pc:docMk/>
      </pc:docMkLst>
      <pc:sldChg chg="modSp mod">
        <pc:chgData name="Alicia Evans" userId="3445db6d-ddc3-4059-a846-bf5dead9d93d" providerId="ADAL" clId="{5262F135-E9E2-4CDE-A8BB-EF2BFF07B357}" dt="2023-09-12T17:28:47.042" v="14" actId="20577"/>
        <pc:sldMkLst>
          <pc:docMk/>
          <pc:sldMk cId="2842554971" sldId="1124"/>
        </pc:sldMkLst>
        <pc:spChg chg="mod">
          <ac:chgData name="Alicia Evans" userId="3445db6d-ddc3-4059-a846-bf5dead9d93d" providerId="ADAL" clId="{5262F135-E9E2-4CDE-A8BB-EF2BFF07B357}" dt="2023-09-12T17:28:47.042" v="14" actId="20577"/>
          <ac:spMkLst>
            <pc:docMk/>
            <pc:sldMk cId="2842554971" sldId="1124"/>
            <ac:spMk id="2" creationId="{AF3D9374-6E55-4BFA-D7F5-2D12925C2659}"/>
          </ac:spMkLst>
        </pc:spChg>
      </pc:sldChg>
      <pc:sldChg chg="modSp mod">
        <pc:chgData name="Alicia Evans" userId="3445db6d-ddc3-4059-a846-bf5dead9d93d" providerId="ADAL" clId="{5262F135-E9E2-4CDE-A8BB-EF2BFF07B357}" dt="2023-09-14T17:40:00.997" v="279" actId="20577"/>
        <pc:sldMkLst>
          <pc:docMk/>
          <pc:sldMk cId="4216730853" sldId="1125"/>
        </pc:sldMkLst>
        <pc:spChg chg="mod">
          <ac:chgData name="Alicia Evans" userId="3445db6d-ddc3-4059-a846-bf5dead9d93d" providerId="ADAL" clId="{5262F135-E9E2-4CDE-A8BB-EF2BFF07B357}" dt="2023-09-14T17:40:00.997" v="279" actId="20577"/>
          <ac:spMkLst>
            <pc:docMk/>
            <pc:sldMk cId="4216730853" sldId="1125"/>
            <ac:spMk id="8" creationId="{62A1A78B-9C12-630C-D671-04DA3D42A822}"/>
          </ac:spMkLst>
        </pc:spChg>
      </pc:sldChg>
      <pc:sldChg chg="modSp mod">
        <pc:chgData name="Alicia Evans" userId="3445db6d-ddc3-4059-a846-bf5dead9d93d" providerId="ADAL" clId="{5262F135-E9E2-4CDE-A8BB-EF2BFF07B357}" dt="2023-09-14T17:32:37.780" v="275" actId="20577"/>
        <pc:sldMkLst>
          <pc:docMk/>
          <pc:sldMk cId="2978495212" sldId="1137"/>
        </pc:sldMkLst>
        <pc:spChg chg="mod">
          <ac:chgData name="Alicia Evans" userId="3445db6d-ddc3-4059-a846-bf5dead9d93d" providerId="ADAL" clId="{5262F135-E9E2-4CDE-A8BB-EF2BFF07B357}" dt="2023-09-14T17:32:37.780" v="275" actId="20577"/>
          <ac:spMkLst>
            <pc:docMk/>
            <pc:sldMk cId="2978495212" sldId="1137"/>
            <ac:spMk id="7" creationId="{FE0FEAA2-8D72-46D6-9B28-9B78D257A7E6}"/>
          </ac:spMkLst>
        </pc:spChg>
      </pc:sldChg>
      <pc:sldChg chg="addSp delSp modSp mod">
        <pc:chgData name="Alicia Evans" userId="3445db6d-ddc3-4059-a846-bf5dead9d93d" providerId="ADAL" clId="{5262F135-E9E2-4CDE-A8BB-EF2BFF07B357}" dt="2023-09-12T17:30:11.804" v="221" actId="962"/>
        <pc:sldMkLst>
          <pc:docMk/>
          <pc:sldMk cId="2003247600" sldId="1155"/>
        </pc:sldMkLst>
        <pc:picChg chg="del mod">
          <ac:chgData name="Alicia Evans" userId="3445db6d-ddc3-4059-a846-bf5dead9d93d" providerId="ADAL" clId="{5262F135-E9E2-4CDE-A8BB-EF2BFF07B357}" dt="2023-09-12T17:29:46.194" v="23" actId="478"/>
          <ac:picMkLst>
            <pc:docMk/>
            <pc:sldMk cId="2003247600" sldId="1155"/>
            <ac:picMk id="2" creationId="{FEB054DD-257E-76F2-892A-9048728A5CD3}"/>
          </ac:picMkLst>
        </pc:picChg>
        <pc:picChg chg="add mod">
          <ac:chgData name="Alicia Evans" userId="3445db6d-ddc3-4059-a846-bf5dead9d93d" providerId="ADAL" clId="{5262F135-E9E2-4CDE-A8BB-EF2BFF07B357}" dt="2023-09-12T17:30:11.804" v="221" actId="962"/>
          <ac:picMkLst>
            <pc:docMk/>
            <pc:sldMk cId="2003247600" sldId="1155"/>
            <ac:picMk id="9" creationId="{7173B509-6CDD-7FFF-177D-7C72CCE71E78}"/>
          </ac:picMkLst>
        </pc:picChg>
      </pc:sldChg>
      <pc:sldChg chg="delSp modSp mod">
        <pc:chgData name="Alicia Evans" userId="3445db6d-ddc3-4059-a846-bf5dead9d93d" providerId="ADAL" clId="{5262F135-E9E2-4CDE-A8BB-EF2BFF07B357}" dt="2023-09-14T17:30:13.453" v="225"/>
        <pc:sldMkLst>
          <pc:docMk/>
          <pc:sldMk cId="865506417" sldId="1168"/>
        </pc:sldMkLst>
        <pc:spChg chg="del mod">
          <ac:chgData name="Alicia Evans" userId="3445db6d-ddc3-4059-a846-bf5dead9d93d" providerId="ADAL" clId="{5262F135-E9E2-4CDE-A8BB-EF2BFF07B357}" dt="2023-09-14T17:30:13.453" v="225"/>
          <ac:spMkLst>
            <pc:docMk/>
            <pc:sldMk cId="865506417" sldId="1168"/>
            <ac:spMk id="9" creationId="{E766DF8B-9D92-792C-2C53-B1C491DCA2A9}"/>
          </ac:spMkLst>
        </pc:spChg>
        <pc:cxnChg chg="del">
          <ac:chgData name="Alicia Evans" userId="3445db6d-ddc3-4059-a846-bf5dead9d93d" providerId="ADAL" clId="{5262F135-E9E2-4CDE-A8BB-EF2BFF07B357}" dt="2023-09-14T17:30:13.451" v="223" actId="478"/>
          <ac:cxnSpMkLst>
            <pc:docMk/>
            <pc:sldMk cId="865506417" sldId="1168"/>
            <ac:cxnSpMk id="2" creationId="{239848B3-4A49-66E8-1925-F8FFDE920BF1}"/>
          </ac:cxnSpMkLst>
        </pc:cxnChg>
      </pc:sldChg>
      <pc:sldChg chg="modSp mod">
        <pc:chgData name="Alicia Evans" userId="3445db6d-ddc3-4059-a846-bf5dead9d93d" providerId="ADAL" clId="{5262F135-E9E2-4CDE-A8BB-EF2BFF07B357}" dt="2023-09-12T17:26:15.562" v="9" actId="20577"/>
        <pc:sldMkLst>
          <pc:docMk/>
          <pc:sldMk cId="1463134724" sldId="1170"/>
        </pc:sldMkLst>
        <pc:spChg chg="mod">
          <ac:chgData name="Alicia Evans" userId="3445db6d-ddc3-4059-a846-bf5dead9d93d" providerId="ADAL" clId="{5262F135-E9E2-4CDE-A8BB-EF2BFF07B357}" dt="2023-09-12T17:26:15.562" v="9" actId="20577"/>
          <ac:spMkLst>
            <pc:docMk/>
            <pc:sldMk cId="1463134724" sldId="1170"/>
            <ac:spMk id="8" creationId="{62A1A78B-9C12-630C-D671-04DA3D42A822}"/>
          </ac:spMkLst>
        </pc:spChg>
      </pc:sldChg>
    </pc:docChg>
  </pc:docChgLst>
</pc:chgInfo>
</file>

<file path=ppt/comments/modernComment_465_FB5634E5.xml><?xml version="1.0" encoding="utf-8"?>
<p188:cmLst xmlns:a="http://schemas.openxmlformats.org/drawingml/2006/main" xmlns:r="http://schemas.openxmlformats.org/officeDocument/2006/relationships" xmlns:p188="http://schemas.microsoft.com/office/powerpoint/2018/8/main">
  <p188:cm id="{F79DA033-6EDB-486C-A45B-2A1385E0E509}" authorId="{9AF612D5-5A69-1D46-C83E-8FF6FA2DC036}" status="resolved" created="2022-09-24T14:19:40.635" complete="100000">
    <ac:txMkLst xmlns:ac="http://schemas.microsoft.com/office/drawing/2013/main/command">
      <pc:docMk xmlns:pc="http://schemas.microsoft.com/office/powerpoint/2013/main/command"/>
      <pc:sldMk xmlns:pc="http://schemas.microsoft.com/office/powerpoint/2013/main/command" cId="4216730853" sldId="1125"/>
      <ac:spMk id="2" creationId="{E32D8DD6-F534-4484-8D40-102AF1AB0E96}"/>
      <ac:txMk cp="0" len="9">
        <ac:context len="19" hash="2026342769"/>
      </ac:txMk>
    </ac:txMkLst>
    <p188:pos x="2590800" y="1145487"/>
    <p188:txBody>
      <a:bodyPr/>
      <a:lstStyle/>
      <a:p>
        <a:r>
          <a:rPr lang="en-US"/>
          <a:t>Not sure if this is your idea of checklist. Let's discuss Monday</a:t>
        </a:r>
      </a:p>
    </p188:txBody>
  </p188:cm>
</p188:cmLst>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7F488D9-06FB-6543-BBFF-1738237CD9EF}" type="datetimeFigureOut">
              <a:rPr lang="en-US" smtClean="0"/>
              <a:t>9/13/2023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F455CA1-8AB9-7F4B-8B56-30FA76A0413A}" type="slidenum">
              <a:rPr lang="en-US" smtClean="0"/>
              <a:t>‹#›</a:t>
            </a:fld>
            <a:endParaRPr lang="en-US"/>
          </a:p>
        </p:txBody>
      </p:sp>
    </p:spTree>
    <p:extLst>
      <p:ext uri="{BB962C8B-B14F-4D97-AF65-F5344CB8AC3E}">
        <p14:creationId xmlns:p14="http://schemas.microsoft.com/office/powerpoint/2010/main" val="13958915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3" Type="http://schemas.openxmlformats.org/officeDocument/2006/relationships/hyperlink" Target="https://html.spec.whatwg.org/multipage/input.html#the-required-attribute" TargetMode="External"/><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455CA1-8AB9-7F4B-8B56-30FA76A0413A}" type="slidenum">
              <a:rPr lang="en-US" smtClean="0"/>
              <a:t>1</a:t>
            </a:fld>
            <a:endParaRPr lang="en-US"/>
          </a:p>
        </p:txBody>
      </p:sp>
    </p:spTree>
    <p:extLst>
      <p:ext uri="{BB962C8B-B14F-4D97-AF65-F5344CB8AC3E}">
        <p14:creationId xmlns:p14="http://schemas.microsoft.com/office/powerpoint/2010/main" val="3618370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Changes are easy, we only change the color, and yet is the most popular issue in accessibility. The errors one specially because is not a label we see when we first land in the form. We will include here the message when the form has been submitted. </a:t>
            </a:r>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10</a:t>
            </a:fld>
            <a:endParaRPr lang="en-US"/>
          </a:p>
        </p:txBody>
      </p:sp>
    </p:spTree>
    <p:extLst>
      <p:ext uri="{BB962C8B-B14F-4D97-AF65-F5344CB8AC3E}">
        <p14:creationId xmlns:p14="http://schemas.microsoft.com/office/powerpoint/2010/main" val="273826108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Applies to: Borders, Focus Indicator, Selected Vs Unselected, Graphic objects used in controls </a:t>
            </a:r>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11</a:t>
            </a:fld>
            <a:endParaRPr lang="en-US"/>
          </a:p>
        </p:txBody>
      </p:sp>
    </p:spTree>
    <p:extLst>
      <p:ext uri="{BB962C8B-B14F-4D97-AF65-F5344CB8AC3E}">
        <p14:creationId xmlns:p14="http://schemas.microsoft.com/office/powerpoint/2010/main" val="96589167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Due to browser changes, the radio button changes the border, so it won’t be a failure, but let’s imagine the border didn’t change. The difference is color change which is less than 3:1 </a:t>
            </a:r>
          </a:p>
          <a:p>
            <a:endParaRPr lang="en-CA"/>
          </a:p>
          <a:p>
            <a:r>
              <a:rPr lang="en-CA" b="1"/>
              <a:t>QUESTION FOR STEVE and TEAM: </a:t>
            </a:r>
            <a:r>
              <a:rPr lang="en-CA"/>
              <a:t>by any chance, do you know how to remove the border behavior, or it is fine if I explain it?</a:t>
            </a:r>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12</a:t>
            </a:fld>
            <a:endParaRPr lang="en-US"/>
          </a:p>
        </p:txBody>
      </p:sp>
    </p:spTree>
    <p:extLst>
      <p:ext uri="{BB962C8B-B14F-4D97-AF65-F5344CB8AC3E}">
        <p14:creationId xmlns:p14="http://schemas.microsoft.com/office/powerpoint/2010/main" val="1671781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Changing colors and adding the vertical pointer to the inputs</a:t>
            </a:r>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13</a:t>
            </a:fld>
            <a:endParaRPr lang="en-US"/>
          </a:p>
        </p:txBody>
      </p:sp>
    </p:spTree>
    <p:extLst>
      <p:ext uri="{BB962C8B-B14F-4D97-AF65-F5344CB8AC3E}">
        <p14:creationId xmlns:p14="http://schemas.microsoft.com/office/powerpoint/2010/main" val="3365434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14</a:t>
            </a:fld>
            <a:endParaRPr lang="en-US"/>
          </a:p>
        </p:txBody>
      </p:sp>
    </p:spTree>
    <p:extLst>
      <p:ext uri="{BB962C8B-B14F-4D97-AF65-F5344CB8AC3E}">
        <p14:creationId xmlns:p14="http://schemas.microsoft.com/office/powerpoint/2010/main" val="242596283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r>
              <a:rPr lang="en-US" sz="1200" b="0" i="0">
                <a:solidFill>
                  <a:srgbClr val="121313"/>
                </a:solidFill>
                <a:effectLst/>
                <a:latin typeface="alda"/>
              </a:rPr>
              <a:t>People who have difficulty completing forms requesting personal data will benefit. This may be due to cognitive or mobility impairments. Everyone benefits when they can save time and eliminate typing or spelling errors.</a:t>
            </a:r>
          </a:p>
        </p:txBody>
      </p:sp>
      <p:sp>
        <p:nvSpPr>
          <p:cNvPr id="4" name="Slide Number Placeholder 3"/>
          <p:cNvSpPr>
            <a:spLocks noGrp="1"/>
          </p:cNvSpPr>
          <p:nvPr>
            <p:ph type="sldNum" sz="quarter" idx="5"/>
          </p:nvPr>
        </p:nvSpPr>
        <p:spPr/>
        <p:txBody>
          <a:bodyPr/>
          <a:lstStyle/>
          <a:p>
            <a:fld id="{2F455CA1-8AB9-7F4B-8B56-30FA76A0413A}" type="slidenum">
              <a:rPr lang="en-US" smtClean="0"/>
              <a:t>15</a:t>
            </a:fld>
            <a:endParaRPr lang="en-US"/>
          </a:p>
        </p:txBody>
      </p:sp>
    </p:spTree>
    <p:extLst>
      <p:ext uri="{BB962C8B-B14F-4D97-AF65-F5344CB8AC3E}">
        <p14:creationId xmlns:p14="http://schemas.microsoft.com/office/powerpoint/2010/main" val="295159185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gn="l"/>
            <a:endParaRPr lang="en-US" sz="1200" b="0" i="0">
              <a:solidFill>
                <a:srgbClr val="121313"/>
              </a:solidFill>
              <a:effectLst/>
              <a:latin typeface="alda"/>
            </a:endParaRPr>
          </a:p>
        </p:txBody>
      </p:sp>
      <p:sp>
        <p:nvSpPr>
          <p:cNvPr id="4" name="Slide Number Placeholder 3"/>
          <p:cNvSpPr>
            <a:spLocks noGrp="1"/>
          </p:cNvSpPr>
          <p:nvPr>
            <p:ph type="sldNum" sz="quarter" idx="5"/>
          </p:nvPr>
        </p:nvSpPr>
        <p:spPr/>
        <p:txBody>
          <a:bodyPr/>
          <a:lstStyle/>
          <a:p>
            <a:fld id="{2F455CA1-8AB9-7F4B-8B56-30FA76A0413A}" type="slidenum">
              <a:rPr lang="en-US" smtClean="0"/>
              <a:t>16</a:t>
            </a:fld>
            <a:endParaRPr lang="en-US"/>
          </a:p>
        </p:txBody>
      </p:sp>
    </p:spTree>
    <p:extLst>
      <p:ext uri="{BB962C8B-B14F-4D97-AF65-F5344CB8AC3E}">
        <p14:creationId xmlns:p14="http://schemas.microsoft.com/office/powerpoint/2010/main" val="132160559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a:t>
            </a:r>
          </a:p>
        </p:txBody>
      </p:sp>
      <p:sp>
        <p:nvSpPr>
          <p:cNvPr id="4" name="Slide Number Placeholder 3"/>
          <p:cNvSpPr>
            <a:spLocks noGrp="1"/>
          </p:cNvSpPr>
          <p:nvPr>
            <p:ph type="sldNum" sz="quarter" idx="5"/>
          </p:nvPr>
        </p:nvSpPr>
        <p:spPr/>
        <p:txBody>
          <a:bodyPr/>
          <a:lstStyle/>
          <a:p>
            <a:fld id="{2F455CA1-8AB9-7F4B-8B56-30FA76A0413A}" type="slidenum">
              <a:rPr lang="en-US" smtClean="0"/>
              <a:t>17</a:t>
            </a:fld>
            <a:endParaRPr lang="en-US"/>
          </a:p>
        </p:txBody>
      </p:sp>
    </p:spTree>
    <p:extLst>
      <p:ext uri="{BB962C8B-B14F-4D97-AF65-F5344CB8AC3E}">
        <p14:creationId xmlns:p14="http://schemas.microsoft.com/office/powerpoint/2010/main" val="217373678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18</a:t>
            </a:fld>
            <a:endParaRPr lang="en-US"/>
          </a:p>
        </p:txBody>
      </p:sp>
    </p:spTree>
    <p:extLst>
      <p:ext uri="{BB962C8B-B14F-4D97-AF65-F5344CB8AC3E}">
        <p14:creationId xmlns:p14="http://schemas.microsoft.com/office/powerpoint/2010/main" val="64819119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Adding the information by label- COMMUNICATED VISUALLY</a:t>
            </a:r>
          </a:p>
        </p:txBody>
      </p:sp>
      <p:sp>
        <p:nvSpPr>
          <p:cNvPr id="4" name="Slide Number Placeholder 3"/>
          <p:cNvSpPr>
            <a:spLocks noGrp="1"/>
          </p:cNvSpPr>
          <p:nvPr>
            <p:ph type="sldNum" sz="quarter" idx="5"/>
          </p:nvPr>
        </p:nvSpPr>
        <p:spPr/>
        <p:txBody>
          <a:bodyPr/>
          <a:lstStyle/>
          <a:p>
            <a:fld id="{2F455CA1-8AB9-7F4B-8B56-30FA76A0413A}" type="slidenum">
              <a:rPr lang="en-US" smtClean="0"/>
              <a:t>19</a:t>
            </a:fld>
            <a:endParaRPr lang="en-US"/>
          </a:p>
        </p:txBody>
      </p:sp>
    </p:spTree>
    <p:extLst>
      <p:ext uri="{BB962C8B-B14F-4D97-AF65-F5344CB8AC3E}">
        <p14:creationId xmlns:p14="http://schemas.microsoft.com/office/powerpoint/2010/main" val="346404637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endParaRPr lang="en-US">
              <a:cs typeface="Calibri" panose="020F0502020204030204"/>
            </a:endParaRPr>
          </a:p>
        </p:txBody>
      </p:sp>
      <p:sp>
        <p:nvSpPr>
          <p:cNvPr id="4" name="Slide Number Placeholder 3"/>
          <p:cNvSpPr>
            <a:spLocks noGrp="1"/>
          </p:cNvSpPr>
          <p:nvPr>
            <p:ph type="sldNum" sz="quarter" idx="5"/>
          </p:nvPr>
        </p:nvSpPr>
        <p:spPr/>
        <p:txBody>
          <a:bodyPr/>
          <a:lstStyle/>
          <a:p>
            <a:fld id="{2F455CA1-8AB9-7F4B-8B56-30FA76A0413A}" type="slidenum">
              <a:rPr lang="en-US" smtClean="0"/>
              <a:t>2</a:t>
            </a:fld>
            <a:endParaRPr lang="en-US"/>
          </a:p>
        </p:txBody>
      </p:sp>
    </p:spTree>
    <p:extLst>
      <p:ext uri="{BB962C8B-B14F-4D97-AF65-F5344CB8AC3E}">
        <p14:creationId xmlns:p14="http://schemas.microsoft.com/office/powerpoint/2010/main" val="186818821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NOW COMMUNICATED PROGRAMMATICALLY.</a:t>
            </a:r>
          </a:p>
          <a:p>
            <a:endParaRPr lang="en-US"/>
          </a:p>
          <a:p>
            <a:r>
              <a:rPr lang="en-US"/>
              <a:t>EXPLAIN</a:t>
            </a:r>
          </a:p>
          <a:p>
            <a:endParaRPr lang="en-US" b="0" i="0">
              <a:solidFill>
                <a:srgbClr val="202124"/>
              </a:solidFill>
              <a:effectLst/>
              <a:latin typeface="arial" panose="020B0604020202020204" pitchFamily="34" charset="0"/>
            </a:endParaRPr>
          </a:p>
          <a:p>
            <a:r>
              <a:rPr lang="en-US" b="0" i="0">
                <a:solidFill>
                  <a:srgbClr val="202124"/>
                </a:solidFill>
                <a:effectLst/>
                <a:latin typeface="arial" panose="020B0604020202020204" pitchFamily="34" charset="0"/>
              </a:rPr>
              <a:t>The required attribute, if present, indicates that the user must specify a value for the input before the owning form can be submitted.</a:t>
            </a:r>
          </a:p>
          <a:p>
            <a:r>
              <a:rPr lang="en-US" b="0" i="0">
                <a:solidFill>
                  <a:srgbClr val="202124"/>
                </a:solidFill>
                <a:effectLst/>
                <a:latin typeface="arial" panose="020B0604020202020204" pitchFamily="34" charset="0"/>
              </a:rPr>
              <a:t>&lt;input required type="radio" name="age" value="yes"&gt;</a:t>
            </a:r>
          </a:p>
          <a:p>
            <a:r>
              <a:rPr lang="en-US" b="1" i="0">
                <a:solidFill>
                  <a:srgbClr val="202124"/>
                </a:solidFill>
                <a:effectLst/>
                <a:latin typeface="arial" panose="020B0604020202020204" pitchFamily="34" charset="0"/>
              </a:rPr>
              <a:t>The aria-required attribute indicates that user input is required on the element before a form may be submitted</a:t>
            </a:r>
            <a:r>
              <a:rPr lang="en-US" b="0" i="0">
                <a:solidFill>
                  <a:srgbClr val="202124"/>
                </a:solidFill>
                <a:effectLst/>
                <a:latin typeface="arial" panose="020B0604020202020204" pitchFamily="34" charset="0"/>
              </a:rPr>
              <a:t>.</a:t>
            </a:r>
          </a:p>
          <a:p>
            <a:endParaRPr lang="en-US" b="0" i="0">
              <a:solidFill>
                <a:srgbClr val="202124"/>
              </a:solidFill>
              <a:effectLst/>
              <a:latin typeface="arial" panose="020B0604020202020204" pitchFamily="34" charset="0"/>
            </a:endParaRPr>
          </a:p>
          <a:p>
            <a:r>
              <a:rPr lang="en-US" b="0" i="0">
                <a:solidFill>
                  <a:srgbClr val="333333"/>
                </a:solidFill>
                <a:effectLst/>
                <a:latin typeface="Calibri" panose="020F0502020204030204" pitchFamily="34" charset="0"/>
              </a:rPr>
              <a:t>Although the use of the HTML </a:t>
            </a:r>
            <a:r>
              <a:rPr lang="en-US" b="0" i="0" u="none" strike="noStrike">
                <a:solidFill>
                  <a:srgbClr val="1B75BC"/>
                </a:solidFill>
                <a:effectLst/>
                <a:latin typeface="Calibri" panose="020F0502020204030204" pitchFamily="34" charset="0"/>
                <a:hlinkClick r:id="rId3"/>
              </a:rPr>
              <a:t>required</a:t>
            </a:r>
            <a:r>
              <a:rPr lang="en-US" b="0" i="0">
                <a:solidFill>
                  <a:srgbClr val="333333"/>
                </a:solidFill>
                <a:effectLst/>
                <a:latin typeface="Calibri" panose="020F0502020204030204" pitchFamily="34" charset="0"/>
              </a:rPr>
              <a:t> attribute is valid HTML, it does not result in accessible form validation, since the native validation feedback provided by browsers is not accessible to all users. If </a:t>
            </a:r>
            <a:r>
              <a:rPr lang="en-US"/>
              <a:t>required</a:t>
            </a:r>
            <a:r>
              <a:rPr lang="en-US" b="0" i="0">
                <a:solidFill>
                  <a:srgbClr val="333333"/>
                </a:solidFill>
                <a:effectLst/>
                <a:latin typeface="Calibri" panose="020F0502020204030204" pitchFamily="34" charset="0"/>
              </a:rPr>
              <a:t> is used, we recommend removing the </a:t>
            </a:r>
            <a:r>
              <a:rPr lang="en-US"/>
              <a:t>required</a:t>
            </a:r>
            <a:r>
              <a:rPr lang="en-US" b="0" i="0">
                <a:solidFill>
                  <a:srgbClr val="333333"/>
                </a:solidFill>
                <a:effectLst/>
                <a:latin typeface="Calibri" panose="020F0502020204030204" pitchFamily="34" charset="0"/>
              </a:rPr>
              <a:t> attribute (replacing it with </a:t>
            </a:r>
            <a:r>
              <a:rPr lang="en-US"/>
              <a:t>aria-required="true"</a:t>
            </a:r>
            <a:r>
              <a:rPr lang="en-US" b="0" i="0">
                <a:solidFill>
                  <a:srgbClr val="333333"/>
                </a:solidFill>
                <a:effectLst/>
                <a:latin typeface="Calibri" panose="020F0502020204030204" pitchFamily="34" charset="0"/>
              </a:rPr>
              <a:t> to convey this requirement to assistive technologies), if this is not practical add the </a:t>
            </a:r>
            <a:r>
              <a:rPr lang="en-US" err="1"/>
              <a:t>novalidate</a:t>
            </a:r>
            <a:r>
              <a:rPr lang="en-US" b="0" i="0">
                <a:solidFill>
                  <a:srgbClr val="333333"/>
                </a:solidFill>
                <a:effectLst/>
                <a:latin typeface="Calibri" panose="020F0502020204030204" pitchFamily="34" charset="0"/>
              </a:rPr>
              <a:t> attribute to the </a:t>
            </a:r>
            <a:r>
              <a:rPr lang="en-US"/>
              <a:t>&lt;form&gt;</a:t>
            </a:r>
            <a:r>
              <a:rPr lang="en-US" b="0" i="0">
                <a:solidFill>
                  <a:srgbClr val="333333"/>
                </a:solidFill>
                <a:effectLst/>
                <a:latin typeface="Calibri" panose="020F0502020204030204" pitchFamily="34" charset="0"/>
              </a:rPr>
              <a:t> so that native validation does not occur. In either case, use JavaScript to implement client-side form validation rather than relying on browser native behavior.</a:t>
            </a:r>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20</a:t>
            </a:fld>
            <a:endParaRPr lang="en-US"/>
          </a:p>
        </p:txBody>
      </p:sp>
    </p:spTree>
    <p:extLst>
      <p:ext uri="{BB962C8B-B14F-4D97-AF65-F5344CB8AC3E}">
        <p14:creationId xmlns:p14="http://schemas.microsoft.com/office/powerpoint/2010/main" val="377318717"/>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Programmatically AND VISUALLY.</a:t>
            </a:r>
          </a:p>
          <a:p>
            <a:r>
              <a:rPr lang="en-US"/>
              <a:t>For and ID – but, Alicia would explain that in detail later</a:t>
            </a:r>
          </a:p>
          <a:p>
            <a:endParaRPr lang="en-US"/>
          </a:p>
          <a:p>
            <a:r>
              <a:rPr lang="en-US"/>
              <a:t>No need aria-required: It would announced twice</a:t>
            </a:r>
          </a:p>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21</a:t>
            </a:fld>
            <a:endParaRPr lang="en-US"/>
          </a:p>
        </p:txBody>
      </p:sp>
    </p:spTree>
    <p:extLst>
      <p:ext uri="{BB962C8B-B14F-4D97-AF65-F5344CB8AC3E}">
        <p14:creationId xmlns:p14="http://schemas.microsoft.com/office/powerpoint/2010/main" val="263706960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A</a:t>
            </a:r>
            <a:r>
              <a:rPr lang="en-US" err="1"/>
              <a:t>dding</a:t>
            </a:r>
            <a:r>
              <a:rPr lang="en-US"/>
              <a:t> that information at the beginning! Make sure the inputs have accessible names!!!!</a:t>
            </a:r>
          </a:p>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22</a:t>
            </a:fld>
            <a:endParaRPr lang="en-US"/>
          </a:p>
        </p:txBody>
      </p:sp>
    </p:spTree>
    <p:extLst>
      <p:ext uri="{BB962C8B-B14F-4D97-AF65-F5344CB8AC3E}">
        <p14:creationId xmlns:p14="http://schemas.microsoft.com/office/powerpoint/2010/main" val="209664232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With the famous asterisk And aria REQUIRED. </a:t>
            </a:r>
          </a:p>
          <a:p>
            <a:endParaRPr lang="en-CA"/>
          </a:p>
        </p:txBody>
      </p:sp>
      <p:sp>
        <p:nvSpPr>
          <p:cNvPr id="4" name="Slide Number Placeholder 3"/>
          <p:cNvSpPr>
            <a:spLocks noGrp="1"/>
          </p:cNvSpPr>
          <p:nvPr>
            <p:ph type="sldNum" sz="quarter" idx="5"/>
          </p:nvPr>
        </p:nvSpPr>
        <p:spPr/>
        <p:txBody>
          <a:bodyPr/>
          <a:lstStyle/>
          <a:p>
            <a:fld id="{2F455CA1-8AB9-7F4B-8B56-30FA76A0413A}" type="slidenum">
              <a:rPr lang="en-US" smtClean="0"/>
              <a:t>23</a:t>
            </a:fld>
            <a:endParaRPr lang="en-US"/>
          </a:p>
        </p:txBody>
      </p:sp>
    </p:spTree>
    <p:extLst>
      <p:ext uri="{BB962C8B-B14F-4D97-AF65-F5344CB8AC3E}">
        <p14:creationId xmlns:p14="http://schemas.microsoft.com/office/powerpoint/2010/main" val="248660352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a:t>
            </a:r>
          </a:p>
        </p:txBody>
      </p:sp>
      <p:sp>
        <p:nvSpPr>
          <p:cNvPr id="4" name="Slide Number Placeholder 3"/>
          <p:cNvSpPr>
            <a:spLocks noGrp="1"/>
          </p:cNvSpPr>
          <p:nvPr>
            <p:ph type="sldNum" sz="quarter" idx="5"/>
          </p:nvPr>
        </p:nvSpPr>
        <p:spPr/>
        <p:txBody>
          <a:bodyPr/>
          <a:lstStyle/>
          <a:p>
            <a:fld id="{2F455CA1-8AB9-7F4B-8B56-30FA76A0413A}" type="slidenum">
              <a:rPr lang="en-US" smtClean="0"/>
              <a:t>24</a:t>
            </a:fld>
            <a:endParaRPr lang="en-US"/>
          </a:p>
        </p:txBody>
      </p:sp>
    </p:spTree>
    <p:extLst>
      <p:ext uri="{BB962C8B-B14F-4D97-AF65-F5344CB8AC3E}">
        <p14:creationId xmlns:p14="http://schemas.microsoft.com/office/powerpoint/2010/main" val="2276499407"/>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
              <a:buChar char="•"/>
            </a:pPr>
            <a:r>
              <a:rPr lang="en-US">
                <a:cs typeface="Calibri"/>
              </a:rPr>
              <a:t>Most commonly seen for placeholders only</a:t>
            </a:r>
          </a:p>
        </p:txBody>
      </p:sp>
      <p:sp>
        <p:nvSpPr>
          <p:cNvPr id="4" name="Slide Number Placeholder 3"/>
          <p:cNvSpPr>
            <a:spLocks noGrp="1"/>
          </p:cNvSpPr>
          <p:nvPr>
            <p:ph type="sldNum" sz="quarter" idx="5"/>
          </p:nvPr>
        </p:nvSpPr>
        <p:spPr/>
        <p:txBody>
          <a:bodyPr/>
          <a:lstStyle/>
          <a:p>
            <a:fld id="{2F455CA1-8AB9-7F4B-8B56-30FA76A0413A}" type="slidenum">
              <a:rPr lang="en-US" smtClean="0"/>
              <a:t>25</a:t>
            </a:fld>
            <a:endParaRPr lang="en-US"/>
          </a:p>
        </p:txBody>
      </p:sp>
    </p:spTree>
    <p:extLst>
      <p:ext uri="{BB962C8B-B14F-4D97-AF65-F5344CB8AC3E}">
        <p14:creationId xmlns:p14="http://schemas.microsoft.com/office/powerpoint/2010/main" val="286274588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F455CA1-8AB9-7F4B-8B56-30FA76A0413A}" type="slidenum">
              <a:rPr lang="en-US" smtClean="0"/>
              <a:t>26</a:t>
            </a:fld>
            <a:endParaRPr lang="en-US"/>
          </a:p>
        </p:txBody>
      </p:sp>
    </p:spTree>
    <p:extLst>
      <p:ext uri="{BB962C8B-B14F-4D97-AF65-F5344CB8AC3E}">
        <p14:creationId xmlns:p14="http://schemas.microsoft.com/office/powerpoint/2010/main" val="1344308177"/>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a:t>
            </a:r>
          </a:p>
        </p:txBody>
      </p:sp>
      <p:sp>
        <p:nvSpPr>
          <p:cNvPr id="4" name="Slide Number Placeholder 3"/>
          <p:cNvSpPr>
            <a:spLocks noGrp="1"/>
          </p:cNvSpPr>
          <p:nvPr>
            <p:ph type="sldNum" sz="quarter" idx="5"/>
          </p:nvPr>
        </p:nvSpPr>
        <p:spPr/>
        <p:txBody>
          <a:bodyPr/>
          <a:lstStyle/>
          <a:p>
            <a:fld id="{2F455CA1-8AB9-7F4B-8B56-30FA76A0413A}" type="slidenum">
              <a:rPr lang="en-US" smtClean="0"/>
              <a:t>27</a:t>
            </a:fld>
            <a:endParaRPr lang="en-US"/>
          </a:p>
        </p:txBody>
      </p:sp>
    </p:spTree>
    <p:extLst>
      <p:ext uri="{BB962C8B-B14F-4D97-AF65-F5344CB8AC3E}">
        <p14:creationId xmlns:p14="http://schemas.microsoft.com/office/powerpoint/2010/main" val="3359869423"/>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Out of context, these fields would be Month, Day, Year and Yes, No. The grouping and group label provide extra context.</a:t>
            </a:r>
          </a:p>
        </p:txBody>
      </p:sp>
      <p:sp>
        <p:nvSpPr>
          <p:cNvPr id="4" name="Slide Number Placeholder 3"/>
          <p:cNvSpPr>
            <a:spLocks noGrp="1"/>
          </p:cNvSpPr>
          <p:nvPr>
            <p:ph type="sldNum" sz="quarter" idx="5"/>
          </p:nvPr>
        </p:nvSpPr>
        <p:spPr/>
        <p:txBody>
          <a:bodyPr/>
          <a:lstStyle/>
          <a:p>
            <a:fld id="{2F455CA1-8AB9-7F4B-8B56-30FA76A0413A}" type="slidenum">
              <a:rPr lang="en-US" smtClean="0"/>
              <a:t>28</a:t>
            </a:fld>
            <a:endParaRPr lang="en-US"/>
          </a:p>
        </p:txBody>
      </p:sp>
    </p:spTree>
    <p:extLst>
      <p:ext uri="{BB962C8B-B14F-4D97-AF65-F5344CB8AC3E}">
        <p14:creationId xmlns:p14="http://schemas.microsoft.com/office/powerpoint/2010/main" val="15169649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All</a:t>
            </a:r>
          </a:p>
        </p:txBody>
      </p:sp>
      <p:sp>
        <p:nvSpPr>
          <p:cNvPr id="4" name="Slide Number Placeholder 3"/>
          <p:cNvSpPr>
            <a:spLocks noGrp="1"/>
          </p:cNvSpPr>
          <p:nvPr>
            <p:ph type="sldNum" sz="quarter" idx="5"/>
          </p:nvPr>
        </p:nvSpPr>
        <p:spPr/>
        <p:txBody>
          <a:bodyPr/>
          <a:lstStyle/>
          <a:p>
            <a:fld id="{2F455CA1-8AB9-7F4B-8B56-30FA76A0413A}" type="slidenum">
              <a:rPr lang="en-US" smtClean="0"/>
              <a:t>29</a:t>
            </a:fld>
            <a:endParaRPr lang="en-US"/>
          </a:p>
        </p:txBody>
      </p:sp>
    </p:spTree>
    <p:extLst>
      <p:ext uri="{BB962C8B-B14F-4D97-AF65-F5344CB8AC3E}">
        <p14:creationId xmlns:p14="http://schemas.microsoft.com/office/powerpoint/2010/main" val="24759732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1450" indent="-171450">
              <a:buFont typeface="Arial,Sans-Serif"/>
              <a:buChar char="•"/>
            </a:pPr>
            <a:r>
              <a:rPr lang="en-US"/>
              <a:t>By the end of this, we'll provide you with an actual checklist</a:t>
            </a:r>
          </a:p>
          <a:p>
            <a:pPr marL="171450" indent="-171450">
              <a:buFont typeface="Arial,Sans-Serif"/>
              <a:buChar char="•"/>
            </a:pPr>
            <a:r>
              <a:rPr lang="en-US"/>
              <a:t>We will include some things on our checklist that we won't cover in-depth today. </a:t>
            </a:r>
          </a:p>
          <a:p>
            <a:pPr lvl="1" indent="-171450">
              <a:buFont typeface="Arial,Sans-Serif"/>
              <a:buChar char="•"/>
            </a:pPr>
            <a:r>
              <a:rPr lang="en-US"/>
              <a:t>Today we'll focus on the accessibility errors we see most often in forms.</a:t>
            </a:r>
            <a:endParaRPr lang="en-US">
              <a:cs typeface="Calibri"/>
            </a:endParaRPr>
          </a:p>
          <a:p>
            <a:pPr marL="171450" indent="-171450">
              <a:buFont typeface="Arial,Sans-Serif"/>
              <a:buChar char="•"/>
            </a:pPr>
            <a:r>
              <a:rPr lang="en-US">
                <a:cs typeface="Calibri"/>
              </a:rPr>
              <a:t>And we can't cover everything. Test forms the way you'd test any other page. </a:t>
            </a:r>
          </a:p>
          <a:p>
            <a:pPr lvl="1" indent="-171450">
              <a:buFont typeface="Arial,Sans-Serif"/>
              <a:buChar char="•"/>
            </a:pPr>
            <a:r>
              <a:rPr lang="en-US">
                <a:cs typeface="Calibri"/>
              </a:rPr>
              <a:t>For example, we don't have 2.1.1 Keyboard on our checklist, but you should of course be testing for keyboard on every webpage.</a:t>
            </a:r>
          </a:p>
          <a:p>
            <a:pPr indent="-171450">
              <a:buFont typeface="Arial,Sans-Serif"/>
              <a:buChar char="•"/>
            </a:pPr>
            <a:r>
              <a:rPr lang="en-US">
                <a:cs typeface="Calibri"/>
              </a:rPr>
              <a:t>However, Carolina and I have a deep love for a11y and talking about a11y, and if you come find us after the presentation, we'll be happy to talk your ear off about every little thing</a:t>
            </a:r>
          </a:p>
          <a:p>
            <a:pPr marL="171450" indent="-171450">
              <a:buFont typeface="Arial,Sans-Serif"/>
              <a:buChar char="•"/>
            </a:pPr>
            <a:endParaRPr lang="en-US">
              <a:cs typeface="Calibri"/>
            </a:endParaRPr>
          </a:p>
        </p:txBody>
      </p:sp>
      <p:sp>
        <p:nvSpPr>
          <p:cNvPr id="4" name="Slide Number Placeholder 3"/>
          <p:cNvSpPr>
            <a:spLocks noGrp="1"/>
          </p:cNvSpPr>
          <p:nvPr>
            <p:ph type="sldNum" sz="quarter" idx="5"/>
          </p:nvPr>
        </p:nvSpPr>
        <p:spPr/>
        <p:txBody>
          <a:bodyPr/>
          <a:lstStyle/>
          <a:p>
            <a:fld id="{2F455CA1-8AB9-7F4B-8B56-30FA76A0413A}" type="slidenum">
              <a:rPr lang="en-US" smtClean="0"/>
              <a:t>3</a:t>
            </a:fld>
            <a:endParaRPr lang="en-US"/>
          </a:p>
        </p:txBody>
      </p:sp>
    </p:spTree>
    <p:extLst>
      <p:ext uri="{BB962C8B-B14F-4D97-AF65-F5344CB8AC3E}">
        <p14:creationId xmlns:p14="http://schemas.microsoft.com/office/powerpoint/2010/main" val="2933505429"/>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F455CA1-8AB9-7F4B-8B56-30FA76A0413A}" type="slidenum">
              <a:rPr lang="en-US" smtClean="0"/>
              <a:t>30</a:t>
            </a:fld>
            <a:endParaRPr lang="en-US"/>
          </a:p>
        </p:txBody>
      </p:sp>
    </p:spTree>
    <p:extLst>
      <p:ext uri="{BB962C8B-B14F-4D97-AF65-F5344CB8AC3E}">
        <p14:creationId xmlns:p14="http://schemas.microsoft.com/office/powerpoint/2010/main" val="2278708818"/>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T</a:t>
            </a:r>
            <a:r>
              <a:rPr lang="en-US"/>
              <a:t>o redo the </a:t>
            </a:r>
            <a:r>
              <a:rPr lang="en-US" err="1"/>
              <a:t>codePEN</a:t>
            </a:r>
            <a:r>
              <a:rPr lang="en-US"/>
              <a:t> (missing URL) </a:t>
            </a:r>
          </a:p>
        </p:txBody>
      </p:sp>
      <p:sp>
        <p:nvSpPr>
          <p:cNvPr id="4" name="Slide Number Placeholder 3"/>
          <p:cNvSpPr>
            <a:spLocks noGrp="1"/>
          </p:cNvSpPr>
          <p:nvPr>
            <p:ph type="sldNum" sz="quarter" idx="5"/>
          </p:nvPr>
        </p:nvSpPr>
        <p:spPr/>
        <p:txBody>
          <a:bodyPr/>
          <a:lstStyle/>
          <a:p>
            <a:fld id="{2F455CA1-8AB9-7F4B-8B56-30FA76A0413A}" type="slidenum">
              <a:rPr lang="en-US" smtClean="0"/>
              <a:t>31</a:t>
            </a:fld>
            <a:endParaRPr lang="en-US"/>
          </a:p>
        </p:txBody>
      </p:sp>
    </p:spTree>
    <p:extLst>
      <p:ext uri="{BB962C8B-B14F-4D97-AF65-F5344CB8AC3E}">
        <p14:creationId xmlns:p14="http://schemas.microsoft.com/office/powerpoint/2010/main" val="432659971"/>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cs typeface="Calibri"/>
            </a:endParaRPr>
          </a:p>
        </p:txBody>
      </p:sp>
      <p:sp>
        <p:nvSpPr>
          <p:cNvPr id="4" name="Slide Number Placeholder 3"/>
          <p:cNvSpPr>
            <a:spLocks noGrp="1"/>
          </p:cNvSpPr>
          <p:nvPr>
            <p:ph type="sldNum" sz="quarter" idx="5"/>
          </p:nvPr>
        </p:nvSpPr>
        <p:spPr/>
        <p:txBody>
          <a:bodyPr/>
          <a:lstStyle/>
          <a:p>
            <a:fld id="{2F455CA1-8AB9-7F4B-8B56-30FA76A0413A}" type="slidenum">
              <a:rPr lang="en-US" smtClean="0"/>
              <a:t>32</a:t>
            </a:fld>
            <a:endParaRPr lang="en-US"/>
          </a:p>
        </p:txBody>
      </p:sp>
    </p:spTree>
    <p:extLst>
      <p:ext uri="{BB962C8B-B14F-4D97-AF65-F5344CB8AC3E}">
        <p14:creationId xmlns:p14="http://schemas.microsoft.com/office/powerpoint/2010/main" val="687578516"/>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cs typeface="Calibri"/>
              </a:rPr>
              <a:t>Adding the size directly to the input</a:t>
            </a:r>
          </a:p>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34</a:t>
            </a:fld>
            <a:endParaRPr lang="en-US"/>
          </a:p>
        </p:txBody>
      </p:sp>
    </p:spTree>
    <p:extLst>
      <p:ext uri="{BB962C8B-B14F-4D97-AF65-F5344CB8AC3E}">
        <p14:creationId xmlns:p14="http://schemas.microsoft.com/office/powerpoint/2010/main" val="97669417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Target size increased by adding padding to the label </a:t>
            </a:r>
            <a:r>
              <a:rPr lang="en-CA" dirty="0" err="1"/>
              <a:t>css</a:t>
            </a:r>
            <a:r>
              <a:rPr lang="en-CA" dirty="0"/>
              <a:t>. More info in the </a:t>
            </a:r>
            <a:r>
              <a:rPr lang="en-CA" dirty="0" err="1"/>
              <a:t>CodePen</a:t>
            </a:r>
            <a:r>
              <a:rPr lang="en-CA" dirty="0"/>
              <a:t> </a:t>
            </a:r>
            <a:r>
              <a:rPr lang="en-CA" dirty="0" err="1"/>
              <a:t>url</a:t>
            </a:r>
            <a:endParaRPr lang="en-US" dirty="0" err="1"/>
          </a:p>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35</a:t>
            </a:fld>
            <a:endParaRPr lang="en-US"/>
          </a:p>
        </p:txBody>
      </p:sp>
    </p:spTree>
    <p:extLst>
      <p:ext uri="{BB962C8B-B14F-4D97-AF65-F5344CB8AC3E}">
        <p14:creationId xmlns:p14="http://schemas.microsoft.com/office/powerpoint/2010/main" val="1013341079"/>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CA"/>
          </a:p>
          <a:p>
            <a:pPr>
              <a:defRPr/>
            </a:pPr>
            <a:r>
              <a:rPr lang="en-CA" b="1" dirty="0"/>
              <a:t> </a:t>
            </a:r>
            <a:endParaRPr lang="en-US" dirty="0"/>
          </a:p>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36</a:t>
            </a:fld>
            <a:endParaRPr lang="en-US"/>
          </a:p>
        </p:txBody>
      </p:sp>
    </p:spTree>
    <p:extLst>
      <p:ext uri="{BB962C8B-B14F-4D97-AF65-F5344CB8AC3E}">
        <p14:creationId xmlns:p14="http://schemas.microsoft.com/office/powerpoint/2010/main" val="76898799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There is a lot of things for the CAPTCHA but I am not going to get to that. Let’s talk about a few examples: Multifactor authentication AND login credentials </a:t>
            </a:r>
            <a:endParaRPr lang="en-CA" dirty="0">
              <a:cs typeface="Calibri"/>
            </a:endParaRPr>
          </a:p>
          <a:p>
            <a:endParaRPr lang="en-CA"/>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cs typeface="Calibri"/>
            </a:endParaRPr>
          </a:p>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37</a:t>
            </a:fld>
            <a:endParaRPr lang="en-US"/>
          </a:p>
        </p:txBody>
      </p:sp>
    </p:spTree>
    <p:extLst>
      <p:ext uri="{BB962C8B-B14F-4D97-AF65-F5344CB8AC3E}">
        <p14:creationId xmlns:p14="http://schemas.microsoft.com/office/powerpoint/2010/main" val="3978434776"/>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dirty="0"/>
              <a:t>Autocomplete is NOT necessary, although a good idea</a:t>
            </a:r>
          </a:p>
          <a:p>
            <a:endParaRPr lang="en-CA"/>
          </a:p>
          <a:p>
            <a:pPr marL="0" marR="0" lvl="0" indent="0" algn="l" defTabSz="914400" rtl="0" eaLnBrk="1" fontAlgn="auto" latinLnBrk="0" hangingPunct="1">
              <a:lnSpc>
                <a:spcPct val="100000"/>
              </a:lnSpc>
              <a:spcBef>
                <a:spcPts val="0"/>
              </a:spcBef>
              <a:spcAft>
                <a:spcPts val="0"/>
              </a:spcAft>
              <a:buClrTx/>
              <a:buSzTx/>
              <a:buFontTx/>
              <a:buNone/>
              <a:tabLst/>
              <a:defRPr/>
            </a:pPr>
            <a:endParaRPr lang="en-CA" b="1" dirty="0">
              <a:cs typeface="Calibri"/>
            </a:endParaRPr>
          </a:p>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38</a:t>
            </a:fld>
            <a:endParaRPr lang="en-US"/>
          </a:p>
        </p:txBody>
      </p:sp>
    </p:spTree>
    <p:extLst>
      <p:ext uri="{BB962C8B-B14F-4D97-AF65-F5344CB8AC3E}">
        <p14:creationId xmlns:p14="http://schemas.microsoft.com/office/powerpoint/2010/main" val="3887229470"/>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42</a:t>
            </a:fld>
            <a:endParaRPr lang="en-US"/>
          </a:p>
        </p:txBody>
      </p:sp>
    </p:spTree>
    <p:extLst>
      <p:ext uri="{BB962C8B-B14F-4D97-AF65-F5344CB8AC3E}">
        <p14:creationId xmlns:p14="http://schemas.microsoft.com/office/powerpoint/2010/main" val="1186029714"/>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2F455CA1-8AB9-7F4B-8B56-30FA76A0413A}" type="slidenum">
              <a:rPr lang="en-US" smtClean="0"/>
              <a:t>43</a:t>
            </a:fld>
            <a:endParaRPr lang="en-US"/>
          </a:p>
        </p:txBody>
      </p:sp>
    </p:spTree>
    <p:extLst>
      <p:ext uri="{BB962C8B-B14F-4D97-AF65-F5344CB8AC3E}">
        <p14:creationId xmlns:p14="http://schemas.microsoft.com/office/powerpoint/2010/main" val="130777609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The </a:t>
            </a:r>
            <a:r>
              <a:rPr lang="en-US" err="1">
                <a:cs typeface="Calibri"/>
              </a:rPr>
              <a:t>codepen</a:t>
            </a:r>
            <a:r>
              <a:rPr lang="en-US">
                <a:cs typeface="Calibri"/>
              </a:rPr>
              <a:t> included in the heading has the full checklist. These slides are available... where?</a:t>
            </a:r>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4</a:t>
            </a:fld>
            <a:endParaRPr lang="en-US"/>
          </a:p>
        </p:txBody>
      </p:sp>
    </p:spTree>
    <p:extLst>
      <p:ext uri="{BB962C8B-B14F-4D97-AF65-F5344CB8AC3E}">
        <p14:creationId xmlns:p14="http://schemas.microsoft.com/office/powerpoint/2010/main" val="1407481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5</a:t>
            </a:fld>
            <a:endParaRPr lang="en-US"/>
          </a:p>
        </p:txBody>
      </p:sp>
    </p:spTree>
    <p:extLst>
      <p:ext uri="{BB962C8B-B14F-4D97-AF65-F5344CB8AC3E}">
        <p14:creationId xmlns:p14="http://schemas.microsoft.com/office/powerpoint/2010/main" val="5222671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6</a:t>
            </a:fld>
            <a:endParaRPr lang="en-US"/>
          </a:p>
        </p:txBody>
      </p:sp>
    </p:spTree>
    <p:extLst>
      <p:ext uri="{BB962C8B-B14F-4D97-AF65-F5344CB8AC3E}">
        <p14:creationId xmlns:p14="http://schemas.microsoft.com/office/powerpoint/2010/main" val="261765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7</a:t>
            </a:fld>
            <a:endParaRPr lang="en-US"/>
          </a:p>
        </p:txBody>
      </p:sp>
    </p:spTree>
    <p:extLst>
      <p:ext uri="{BB962C8B-B14F-4D97-AF65-F5344CB8AC3E}">
        <p14:creationId xmlns:p14="http://schemas.microsoft.com/office/powerpoint/2010/main" val="2059281021"/>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lvl="1"/>
            <a:r>
              <a:rPr lang="en-CA"/>
              <a:t>Applies to: Labels  - Instructions - Placeholder text - Error text - Success messages</a:t>
            </a:r>
            <a:endParaRPr lang="en-US"/>
          </a:p>
          <a:p>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8</a:t>
            </a:fld>
            <a:endParaRPr lang="en-US"/>
          </a:p>
        </p:txBody>
      </p:sp>
    </p:spTree>
    <p:extLst>
      <p:ext uri="{BB962C8B-B14F-4D97-AF65-F5344CB8AC3E}">
        <p14:creationId xmlns:p14="http://schemas.microsoft.com/office/powerpoint/2010/main" val="517695549"/>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CA"/>
              <a:t>I have chosen light blue for label, a pure red for errors the default for the placeholder and a light grey as a part of a label for the optional field. It is hard to read the label, I am sure people on the back cannot see it well. And just one reason why accessibility is not only important to people with disability but everybody depending on the context. </a:t>
            </a:r>
            <a:endParaRPr lang="en-US"/>
          </a:p>
        </p:txBody>
      </p:sp>
      <p:sp>
        <p:nvSpPr>
          <p:cNvPr id="4" name="Slide Number Placeholder 3"/>
          <p:cNvSpPr>
            <a:spLocks noGrp="1"/>
          </p:cNvSpPr>
          <p:nvPr>
            <p:ph type="sldNum" sz="quarter" idx="5"/>
          </p:nvPr>
        </p:nvSpPr>
        <p:spPr/>
        <p:txBody>
          <a:bodyPr/>
          <a:lstStyle/>
          <a:p>
            <a:fld id="{2F455CA1-8AB9-7F4B-8B56-30FA76A0413A}" type="slidenum">
              <a:rPr lang="en-US" smtClean="0"/>
              <a:t>9</a:t>
            </a:fld>
            <a:endParaRPr lang="en-US"/>
          </a:p>
        </p:txBody>
      </p:sp>
    </p:spTree>
    <p:extLst>
      <p:ext uri="{BB962C8B-B14F-4D97-AF65-F5344CB8AC3E}">
        <p14:creationId xmlns:p14="http://schemas.microsoft.com/office/powerpoint/2010/main" val="2012984457"/>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svg"/><Relationship Id="rId5" Type="http://schemas.openxmlformats.org/officeDocument/2006/relationships/image" Target="../media/image4.png"/><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7.svg"/><Relationship Id="rId7" Type="http://schemas.openxmlformats.org/officeDocument/2006/relationships/image" Target="../media/image11.svg"/><Relationship Id="rId2" Type="http://schemas.openxmlformats.org/officeDocument/2006/relationships/image" Target="../media/image6.png"/><Relationship Id="rId1" Type="http://schemas.openxmlformats.org/officeDocument/2006/relationships/slideMaster" Target="../slideMasters/slideMaster1.xml"/><Relationship Id="rId6" Type="http://schemas.openxmlformats.org/officeDocument/2006/relationships/image" Target="../media/image10.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2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19.svg"/></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5.svg"/></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1.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5.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20.png"/><Relationship Id="rId1" Type="http://schemas.openxmlformats.org/officeDocument/2006/relationships/slideMaster" Target="../slideMasters/slideMaster1.xml"/><Relationship Id="rId4" Type="http://schemas.openxmlformats.org/officeDocument/2006/relationships/image" Target="../media/image9.sv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38.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39.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2.svg"/><Relationship Id="rId2" Type="http://schemas.openxmlformats.org/officeDocument/2006/relationships/image" Target="../media/image1.png"/><Relationship Id="rId1" Type="http://schemas.openxmlformats.org/officeDocument/2006/relationships/slideMaster" Target="../slideMasters/slideMaster1.xml"/><Relationship Id="rId5" Type="http://schemas.openxmlformats.org/officeDocument/2006/relationships/image" Target="../media/image5.svg"/><Relationship Id="rId4" Type="http://schemas.openxmlformats.org/officeDocument/2006/relationships/image" Target="../media/image4.png"/></Relationships>
</file>

<file path=ppt/slideLayouts/_rels/slideLayout40.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1.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2.xml.rels><?xml version="1.0" encoding="UTF-8" standalone="yes"?>
<Relationships xmlns="http://schemas.openxmlformats.org/package/2006/relationships"><Relationship Id="rId3" Type="http://schemas.openxmlformats.org/officeDocument/2006/relationships/image" Target="../media/image19.svg"/><Relationship Id="rId2" Type="http://schemas.openxmlformats.org/officeDocument/2006/relationships/image" Target="../media/image18.png"/><Relationship Id="rId1" Type="http://schemas.openxmlformats.org/officeDocument/2006/relationships/slideMaster" Target="../slideMasters/slideMaster1.xml"/></Relationships>
</file>

<file path=ppt/slideLayouts/_rels/slideLayout43.xml.rels><?xml version="1.0" encoding="UTF-8" standalone="yes"?>
<Relationships xmlns="http://schemas.openxmlformats.org/package/2006/relationships"><Relationship Id="rId3" Type="http://schemas.openxmlformats.org/officeDocument/2006/relationships/image" Target="../media/image9.svg"/><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2.svg"/><Relationship Id="rId7" Type="http://schemas.openxmlformats.org/officeDocument/2006/relationships/image" Target="../media/image5.sv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openxmlformats.org/officeDocument/2006/relationships/image" Target="../media/image9.svg"/><Relationship Id="rId4" Type="http://schemas.openxmlformats.org/officeDocument/2006/relationships/image" Target="../media/image8.png"/></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7_Custom Layou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EB146D3-C2CA-114D-AFBB-6BE6BD3840A4}"/>
              </a:ext>
            </a:extLst>
          </p:cNvPr>
          <p:cNvSpPr/>
          <p:nvPr userDrawn="1"/>
        </p:nvSpPr>
        <p:spPr>
          <a:xfrm>
            <a:off x="0" y="0"/>
            <a:ext cx="8621486"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5A710E25-E809-7243-9D58-76156D7B143F}"/>
              </a:ext>
            </a:extLst>
          </p:cNvPr>
          <p:cNvSpPr>
            <a:spLocks noGrp="1"/>
          </p:cNvSpPr>
          <p:nvPr>
            <p:ph type="subTitle" idx="1" hasCustomPrompt="1"/>
          </p:nvPr>
        </p:nvSpPr>
        <p:spPr>
          <a:xfrm>
            <a:off x="1915883" y="4618041"/>
            <a:ext cx="3840460" cy="369459"/>
          </a:xfrm>
        </p:spPr>
        <p:txBody>
          <a:bodyPr>
            <a:noAutofit/>
          </a:bodyPr>
          <a:lstStyle>
            <a:lvl1pPr marL="0" indent="0" algn="l">
              <a:buNone/>
              <a:defRPr sz="2000"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3" name="Text Placeholder 26">
            <a:extLst>
              <a:ext uri="{FF2B5EF4-FFF2-40B4-BE49-F238E27FC236}">
                <a16:creationId xmlns:a16="http://schemas.microsoft.com/office/drawing/2014/main" id="{669678ED-4BE6-5B40-B90A-F1DCBF910A07}"/>
              </a:ext>
            </a:extLst>
          </p:cNvPr>
          <p:cNvSpPr>
            <a:spLocks noGrp="1"/>
          </p:cNvSpPr>
          <p:nvPr>
            <p:ph type="body" sz="quarter" idx="11" hasCustomPrompt="1"/>
          </p:nvPr>
        </p:nvSpPr>
        <p:spPr>
          <a:xfrm>
            <a:off x="1915881" y="5132643"/>
            <a:ext cx="3840461" cy="422275"/>
          </a:xfrm>
        </p:spPr>
        <p:txBody>
          <a:bodyPr>
            <a:normAutofit/>
          </a:bodyPr>
          <a:lstStyle>
            <a:lvl1pPr marL="0" indent="0">
              <a:buNone/>
              <a:defRPr sz="16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7" name="Graphic 6">
            <a:extLst>
              <a:ext uri="{FF2B5EF4-FFF2-40B4-BE49-F238E27FC236}">
                <a16:creationId xmlns:a16="http://schemas.microsoft.com/office/drawing/2014/main" id="{48A7D4F1-6B69-3343-9061-E645B995C588}"/>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874782" y="344634"/>
            <a:ext cx="6168732" cy="6168732"/>
          </a:xfrm>
          <a:prstGeom prst="rect">
            <a:avLst/>
          </a:prstGeom>
        </p:spPr>
      </p:pic>
      <p:pic>
        <p:nvPicPr>
          <p:cNvPr id="10" name="Picture 9" descr="Logo&#10;&#10;Description automatically generated">
            <a:extLst>
              <a:ext uri="{FF2B5EF4-FFF2-40B4-BE49-F238E27FC236}">
                <a16:creationId xmlns:a16="http://schemas.microsoft.com/office/drawing/2014/main" id="{0B6DD8C9-F29A-994C-BABD-DD7A451571FC}"/>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1038650" y="719402"/>
            <a:ext cx="2257268" cy="874229"/>
          </a:xfrm>
          <a:prstGeom prst="rect">
            <a:avLst/>
          </a:prstGeom>
        </p:spPr>
      </p:pic>
      <p:pic>
        <p:nvPicPr>
          <p:cNvPr id="12" name="Graphic 11" descr="User outline">
            <a:extLst>
              <a:ext uri="{FF2B5EF4-FFF2-40B4-BE49-F238E27FC236}">
                <a16:creationId xmlns:a16="http://schemas.microsoft.com/office/drawing/2014/main" id="{98B39284-94E1-D84A-B46B-C1AF674ED0EE}"/>
              </a:ext>
            </a:extLst>
          </p:cNvPr>
          <p:cNvPicPr>
            <a:picLocks noChangeAspect="1"/>
          </p:cNvPicPr>
          <p:nvPr userDrawn="1"/>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483" y="4583949"/>
            <a:ext cx="914400" cy="914400"/>
          </a:xfrm>
          <a:prstGeom prst="rect">
            <a:avLst/>
          </a:prstGeom>
        </p:spPr>
      </p:pic>
    </p:spTree>
    <p:extLst>
      <p:ext uri="{BB962C8B-B14F-4D97-AF65-F5344CB8AC3E}">
        <p14:creationId xmlns:p14="http://schemas.microsoft.com/office/powerpoint/2010/main" val="6411933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About Me - 2 ">
    <p:spTree>
      <p:nvGrpSpPr>
        <p:cNvPr id="1" name=""/>
        <p:cNvGrpSpPr/>
        <p:nvPr/>
      </p:nvGrpSpPr>
      <p:grpSpPr>
        <a:xfrm>
          <a:off x="0" y="0"/>
          <a:ext cx="0" cy="0"/>
          <a:chOff x="0" y="0"/>
          <a:chExt cx="0" cy="0"/>
        </a:xfrm>
      </p:grpSpPr>
      <p:pic>
        <p:nvPicPr>
          <p:cNvPr id="3" name="Picture 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80441" y="566744"/>
            <a:ext cx="4368392" cy="2696431"/>
          </a:xfrm>
          <a:prstGeom prst="rect">
            <a:avLst/>
          </a:prstGeom>
        </p:spPr>
      </p:pic>
      <p:pic>
        <p:nvPicPr>
          <p:cNvPr id="5" name="Content Placeholder 3"/>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rot="3102814">
            <a:off x="4143010" y="4135827"/>
            <a:ext cx="2633779" cy="3168091"/>
          </a:xfrm>
          <a:prstGeom prst="rect">
            <a:avLst/>
          </a:prstGeom>
        </p:spPr>
      </p:pic>
      <p:sp>
        <p:nvSpPr>
          <p:cNvPr id="6" name="Title 1"/>
          <p:cNvSpPr>
            <a:spLocks noGrp="1"/>
          </p:cNvSpPr>
          <p:nvPr>
            <p:ph type="title" hasCustomPrompt="1"/>
          </p:nvPr>
        </p:nvSpPr>
        <p:spPr>
          <a:xfrm>
            <a:off x="7159399" y="1529251"/>
            <a:ext cx="4289434" cy="922361"/>
          </a:xfrm>
        </p:spPr>
        <p:txBody>
          <a:bodyPr>
            <a:normAutofit/>
          </a:bodyPr>
          <a:lstStyle>
            <a:lvl1pPr algn="ctr">
              <a:defRPr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a:t>
            </a:r>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rot="1636993">
            <a:off x="-827136" y="788610"/>
            <a:ext cx="5724870" cy="7143933"/>
          </a:xfrm>
        </p:spPr>
        <p:txBody>
          <a:bodyPr/>
          <a:lstStyle>
            <a:lvl1pPr marL="0" indent="0">
              <a:buNone/>
              <a:defRPr/>
            </a:lvl1pPr>
          </a:lstStyle>
          <a:p>
            <a:r>
              <a:rPr lang="en-US"/>
              <a:t>[Insert Avatar Picture]</a:t>
            </a:r>
          </a:p>
        </p:txBody>
      </p:sp>
    </p:spTree>
    <p:extLst>
      <p:ext uri="{BB962C8B-B14F-4D97-AF65-F5344CB8AC3E}">
        <p14:creationId xmlns:p14="http://schemas.microsoft.com/office/powerpoint/2010/main" val="37072216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About Me - 3">
    <p:bg>
      <p:bgPr>
        <a:solidFill>
          <a:schemeClr val="tx1"/>
        </a:solidFill>
        <a:effectLst/>
      </p:bgPr>
    </p:bg>
    <p:spTree>
      <p:nvGrpSpPr>
        <p:cNvPr id="1" name=""/>
        <p:cNvGrpSpPr/>
        <p:nvPr/>
      </p:nvGrpSpPr>
      <p:grpSpPr>
        <a:xfrm>
          <a:off x="0" y="0"/>
          <a:ext cx="0" cy="0"/>
          <a:chOff x="0" y="0"/>
          <a:chExt cx="0" cy="0"/>
        </a:xfrm>
      </p:grpSpPr>
      <p:sp>
        <p:nvSpPr>
          <p:cNvPr id="3"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6820426" y="881498"/>
            <a:ext cx="4489404" cy="4641478"/>
          </a:xfrm>
        </p:spPr>
        <p:txBody>
          <a:bodyPr/>
          <a:lstStyle>
            <a:lvl1pPr marL="0" indent="0">
              <a:buNone/>
              <a:defRPr>
                <a:solidFill>
                  <a:schemeClr val="bg1"/>
                </a:solidFill>
              </a:defRPr>
            </a:lvl1pPr>
          </a:lstStyle>
          <a:p>
            <a:r>
              <a:rPr lang="en-US"/>
              <a:t>[Insert Avatar Picture]</a:t>
            </a:r>
          </a:p>
        </p:txBody>
      </p:sp>
      <p:sp>
        <p:nvSpPr>
          <p:cNvPr id="6" name="Rectangular Callout 5"/>
          <p:cNvSpPr/>
          <p:nvPr userDrawn="1"/>
        </p:nvSpPr>
        <p:spPr>
          <a:xfrm>
            <a:off x="1757620" y="881498"/>
            <a:ext cx="4294710" cy="2675141"/>
          </a:xfrm>
          <a:prstGeom prst="wedgeRectCallout">
            <a:avLst>
              <a:gd name="adj1" fmla="val 64042"/>
              <a:gd name="adj2" fmla="val 32615"/>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8800" b="1">
                <a:solidFill>
                  <a:schemeClr val="tx1">
                    <a:lumMod val="50000"/>
                  </a:schemeClr>
                </a:solidFill>
                <a:latin typeface="Open Sans" panose="020B0606030504020204" pitchFamily="34" charset="0"/>
                <a:ea typeface="Open Sans" panose="020B0606030504020204" pitchFamily="34" charset="0"/>
                <a:cs typeface="Open Sans" panose="020B0606030504020204" pitchFamily="34" charset="0"/>
              </a:rPr>
              <a:t>Hi!</a:t>
            </a:r>
            <a:r>
              <a:rPr lang="en-US">
                <a:latin typeface="Open Sans" panose="020B0606030504020204" pitchFamily="34" charset="0"/>
                <a:ea typeface="Open Sans" panose="020B0606030504020204" pitchFamily="34" charset="0"/>
                <a:cs typeface="Open Sans" panose="020B0606030504020204" pitchFamily="34" charset="0"/>
              </a:rPr>
              <a:t>i</a:t>
            </a:r>
          </a:p>
        </p:txBody>
      </p:sp>
      <p:sp>
        <p:nvSpPr>
          <p:cNvPr id="7" name="Rectangle 6"/>
          <p:cNvSpPr/>
          <p:nvPr userDrawn="1"/>
        </p:nvSpPr>
        <p:spPr>
          <a:xfrm>
            <a:off x="6547104" y="5522976"/>
            <a:ext cx="5644896" cy="1072896"/>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title" hasCustomPrompt="1"/>
          </p:nvPr>
        </p:nvSpPr>
        <p:spPr>
          <a:xfrm>
            <a:off x="6820426" y="5522976"/>
            <a:ext cx="5286230" cy="959168"/>
          </a:xfrm>
        </p:spPr>
        <p:txBody>
          <a:bodyPr/>
          <a:lstStyle>
            <a:lvl1pP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a:t>
            </a:r>
          </a:p>
        </p:txBody>
      </p:sp>
    </p:spTree>
    <p:extLst>
      <p:ext uri="{BB962C8B-B14F-4D97-AF65-F5344CB8AC3E}">
        <p14:creationId xmlns:p14="http://schemas.microsoft.com/office/powerpoint/2010/main" val="24407900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About Me - 4">
    <p:spTree>
      <p:nvGrpSpPr>
        <p:cNvPr id="1" name=""/>
        <p:cNvGrpSpPr/>
        <p:nvPr/>
      </p:nvGrpSpPr>
      <p:grpSpPr>
        <a:xfrm>
          <a:off x="0" y="0"/>
          <a:ext cx="0" cy="0"/>
          <a:chOff x="0" y="0"/>
          <a:chExt cx="0" cy="0"/>
        </a:xfrm>
      </p:grpSpPr>
      <p:grpSp>
        <p:nvGrpSpPr>
          <p:cNvPr id="3" name="Group 2"/>
          <p:cNvGrpSpPr/>
          <p:nvPr userDrawn="1"/>
        </p:nvGrpSpPr>
        <p:grpSpPr>
          <a:xfrm rot="10800000">
            <a:off x="-20317" y="-21"/>
            <a:ext cx="12212317" cy="5493997"/>
            <a:chOff x="-20317" y="-21"/>
            <a:chExt cx="12744735" cy="5493997"/>
          </a:xfrm>
        </p:grpSpPr>
        <p:sp>
          <p:nvSpPr>
            <p:cNvPr id="4" name="Rectangle 3"/>
            <p:cNvSpPr/>
            <p:nvPr/>
          </p:nvSpPr>
          <p:spPr>
            <a:xfrm rot="10800000">
              <a:off x="-20317"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Rectangle 4"/>
            <p:cNvSpPr/>
            <p:nvPr/>
          </p:nvSpPr>
          <p:spPr>
            <a:xfrm rot="10800000">
              <a:off x="821741"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Rectangle 5"/>
            <p:cNvSpPr/>
            <p:nvPr/>
          </p:nvSpPr>
          <p:spPr>
            <a:xfrm rot="10800000">
              <a:off x="1678686"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p:cNvSpPr/>
            <p:nvPr/>
          </p:nvSpPr>
          <p:spPr>
            <a:xfrm rot="10800000">
              <a:off x="2520744"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rot="10800000">
              <a:off x="3377589"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rot="10800000">
              <a:off x="4219647" y="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rot="10800000">
              <a:off x="5076491"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rot="10800000">
              <a:off x="5918549" y="-1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rot="10800000">
              <a:off x="6775494"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p:cNvSpPr/>
            <p:nvPr/>
          </p:nvSpPr>
          <p:spPr>
            <a:xfrm rot="10800000">
              <a:off x="7617552"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p:cNvSpPr/>
            <p:nvPr/>
          </p:nvSpPr>
          <p:spPr>
            <a:xfrm rot="10800000">
              <a:off x="8474397" y="-5"/>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rot="10800000">
              <a:off x="9316455" y="-10"/>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rot="10800000">
              <a:off x="10158411" y="-21"/>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p:cNvSpPr/>
            <p:nvPr/>
          </p:nvSpPr>
          <p:spPr>
            <a:xfrm rot="10800000">
              <a:off x="11015256" y="-16"/>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rot="10800000">
              <a:off x="11857314" y="-21"/>
              <a:ext cx="867104" cy="5493971"/>
            </a:xfrm>
            <a:prstGeom prst="rect">
              <a:avLst/>
            </a:prstGeom>
            <a:gradFill flip="none" rotWithShape="1">
              <a:gsLst>
                <a:gs pos="44000">
                  <a:srgbClr val="C00000"/>
                </a:gs>
                <a:gs pos="88000">
                  <a:srgbClr val="941100"/>
                </a:gs>
                <a:gs pos="100000">
                  <a:srgbClr val="941100"/>
                </a:gs>
              </a:gsLst>
              <a:lin ang="2700000" scaled="1"/>
              <a:tileRect/>
            </a:gradFill>
            <a:ln w="158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24" name="Picture 2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320454" y="3253181"/>
            <a:ext cx="3374136" cy="3731660"/>
          </a:xfrm>
          <a:prstGeom prst="rect">
            <a:avLst/>
          </a:prstGeom>
        </p:spPr>
      </p:pic>
      <p:sp>
        <p:nvSpPr>
          <p:cNvPr id="21" name="Rectangle 20"/>
          <p:cNvSpPr/>
          <p:nvPr userDrawn="1"/>
        </p:nvSpPr>
        <p:spPr>
          <a:xfrm>
            <a:off x="0" y="5493971"/>
            <a:ext cx="12192000" cy="149087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4396674" y="320990"/>
            <a:ext cx="3228311" cy="2932192"/>
          </a:xfrm>
        </p:spPr>
        <p:txBody>
          <a:bodyPr/>
          <a:lstStyle>
            <a:lvl1pPr marL="0" indent="0">
              <a:buNone/>
              <a:defRPr>
                <a:solidFill>
                  <a:schemeClr val="bg1"/>
                </a:solidFill>
              </a:defRPr>
            </a:lvl1pPr>
          </a:lstStyle>
          <a:p>
            <a:r>
              <a:rPr lang="en-US"/>
              <a:t>[Insert Avatar Picture]</a:t>
            </a:r>
          </a:p>
        </p:txBody>
      </p:sp>
      <p:sp>
        <p:nvSpPr>
          <p:cNvPr id="27" name="Title 1"/>
          <p:cNvSpPr>
            <a:spLocks noGrp="1"/>
          </p:cNvSpPr>
          <p:nvPr>
            <p:ph type="title" hasCustomPrompt="1"/>
          </p:nvPr>
        </p:nvSpPr>
        <p:spPr>
          <a:xfrm>
            <a:off x="353568" y="5655168"/>
            <a:ext cx="11521439" cy="959168"/>
          </a:xfrm>
        </p:spPr>
        <p:txBody>
          <a:bodyPr/>
          <a:lstStyle>
            <a:lvl1pPr algn="ctr">
              <a:defRPr baseline="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 | [Title}</a:t>
            </a:r>
          </a:p>
        </p:txBody>
      </p:sp>
    </p:spTree>
    <p:extLst>
      <p:ext uri="{BB962C8B-B14F-4D97-AF65-F5344CB8AC3E}">
        <p14:creationId xmlns:p14="http://schemas.microsoft.com/office/powerpoint/2010/main" val="1730285441"/>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4_Title Slide">
    <p:bg>
      <p:bgPr>
        <a:solidFill>
          <a:schemeClr val="tx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1" y="1167419"/>
            <a:ext cx="5138465" cy="3451891"/>
          </a:xfrm>
        </p:spPr>
        <p:txBody>
          <a:bodyPr anchor="b">
            <a:normAutofit/>
          </a:bodyPr>
          <a:lstStyle>
            <a:lvl1pPr algn="l">
              <a:defRPr sz="5500">
                <a:solidFill>
                  <a:schemeClr val="tx1">
                    <a:lumMod val="20000"/>
                    <a:lumOff val="8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2460999" y="5105436"/>
            <a:ext cx="3345656" cy="369459"/>
          </a:xfrm>
        </p:spPr>
        <p:txBody>
          <a:bodyPr>
            <a:normAutofit/>
          </a:bodyPr>
          <a:lstStyle>
            <a:lvl1pPr marL="0" indent="0" algn="r">
              <a:buNone/>
              <a:defRPr sz="1500" b="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0" name="Freeform 13">
            <a:extLst>
              <a:ext uri="{FF2B5EF4-FFF2-40B4-BE49-F238E27FC236}">
                <a16:creationId xmlns:a16="http://schemas.microsoft.com/office/drawing/2014/main" id="{D82B087F-9B39-4634-A2AD-3D2D0D736FC7}"/>
              </a:ext>
            </a:extLst>
          </p:cNvPr>
          <p:cNvSpPr>
            <a:spLocks/>
          </p:cNvSpPr>
          <p:nvPr userDrawn="1"/>
        </p:nvSpPr>
        <p:spPr bwMode="auto">
          <a:xfrm>
            <a:off x="-1" y="4730513"/>
            <a:ext cx="5806656" cy="83677"/>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2460999" y="5541541"/>
            <a:ext cx="3345656" cy="422275"/>
          </a:xfrm>
        </p:spPr>
        <p:txBody>
          <a:bodyPr>
            <a:normAutofit/>
          </a:bodyPr>
          <a:lstStyle>
            <a:lvl1pPr marL="0" indent="0" algn="r">
              <a:buNone/>
              <a:defRPr sz="12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Blank - Blue">
    <p:bg>
      <p:bgPr>
        <a:solidFill>
          <a:schemeClr val="tx1"/>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3_Blank">
    <p:bg>
      <p:bgPr>
        <a:solidFill>
          <a:schemeClr val="tx2">
            <a:lumMod val="50000"/>
          </a:schemeClr>
        </a:solidFill>
        <a:effectLst/>
      </p:bgPr>
    </p:bg>
    <p:spTree>
      <p:nvGrpSpPr>
        <p:cNvPr id="1" name=""/>
        <p:cNvGrpSpPr/>
        <p:nvPr/>
      </p:nvGrpSpPr>
      <p:grpSpPr>
        <a:xfrm>
          <a:off x="0" y="0"/>
          <a:ext cx="0" cy="0"/>
          <a:chOff x="0" y="0"/>
          <a:chExt cx="0" cy="0"/>
        </a:xfrm>
      </p:grpSpPr>
    </p:spTree>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4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3103353" cy="1325563"/>
          </a:xfrm>
        </p:spPr>
        <p:txBody>
          <a:bodyPr/>
          <a:lstStyle>
            <a:lvl1pPr>
              <a:defRPr>
                <a:solidFill>
                  <a:schemeClr val="tx1"/>
                </a:solidFill>
              </a:defRPr>
            </a:lvl1pPr>
          </a:lstStyle>
          <a:p>
            <a:r>
              <a:rPr lang="en-US"/>
              <a:t>Click to edit 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5" name="Straight Connector 4"/>
          <p:cNvCxnSpPr/>
          <p:nvPr userDrawn="1"/>
        </p:nvCxnSpPr>
        <p:spPr>
          <a:xfrm>
            <a:off x="287079" y="1924493"/>
            <a:ext cx="3764221" cy="0"/>
          </a:xfrm>
          <a:prstGeom prst="line">
            <a:avLst/>
          </a:prstGeom>
          <a:ln w="44450">
            <a:solidFill>
              <a:srgbClr val="FFC000"/>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A445F694-BA73-DA4F-9DF6-1B375205756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3_Custom Layout">
    <p:bg>
      <p:bgPr>
        <a:solidFill>
          <a:schemeClr val="tx1"/>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447" y="365125"/>
            <a:ext cx="3103353" cy="1325563"/>
          </a:xfrm>
        </p:spPr>
        <p:txBody>
          <a:bodyPr/>
          <a:lstStyle>
            <a:lvl1pPr>
              <a:defRPr>
                <a:solidFill>
                  <a:schemeClr val="bg1"/>
                </a:solidFill>
              </a:defRPr>
            </a:lvl1pPr>
          </a:lstStyle>
          <a:p>
            <a:r>
              <a:rPr lang="en-US"/>
              <a:t>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bg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287079" y="1924493"/>
            <a:ext cx="3764221" cy="0"/>
          </a:xfrm>
          <a:prstGeom prst="line">
            <a:avLst/>
          </a:prstGeom>
          <a:ln w="44450">
            <a:solidFill>
              <a:srgbClr val="FE663B"/>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D3FE8917-ED19-0B41-911F-AF0EA731E7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129441753"/>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10_Custom Layout">
    <p:bg>
      <p:bgPr>
        <a:solidFill>
          <a:srgbClr val="1A3B5B"/>
        </a:solidFill>
        <a:effectLst/>
      </p:bgPr>
    </p:bg>
    <p:spTree>
      <p:nvGrpSpPr>
        <p:cNvPr id="1" name=""/>
        <p:cNvGrpSpPr/>
        <p:nvPr/>
      </p:nvGrpSpPr>
      <p:grpSpPr>
        <a:xfrm>
          <a:off x="0" y="0"/>
          <a:ext cx="0" cy="0"/>
          <a:chOff x="0" y="0"/>
          <a:chExt cx="0" cy="0"/>
        </a:xfrm>
      </p:grpSpPr>
      <p:sp>
        <p:nvSpPr>
          <p:cNvPr id="2" name="Title 1"/>
          <p:cNvSpPr>
            <a:spLocks noGrp="1"/>
          </p:cNvSpPr>
          <p:nvPr>
            <p:ph type="title" hasCustomPrompt="1"/>
          </p:nvPr>
        </p:nvSpPr>
        <p:spPr>
          <a:xfrm>
            <a:off x="503447" y="365125"/>
            <a:ext cx="3103353" cy="1325563"/>
          </a:xfrm>
        </p:spPr>
        <p:txBody>
          <a:bodyPr/>
          <a:lstStyle>
            <a:lvl1pPr>
              <a:defRPr>
                <a:solidFill>
                  <a:srgbClr val="D4E6F4"/>
                </a:solidFill>
              </a:defRPr>
            </a:lvl1pPr>
          </a:lstStyle>
          <a:p>
            <a:r>
              <a:rPr lang="en-US"/>
              <a:t>Master title style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4051300" y="0"/>
            <a:ext cx="81407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171700"/>
            <a:ext cx="3103562" cy="4152900"/>
          </a:xfrm>
        </p:spPr>
        <p:txBody>
          <a:bodyPr>
            <a:normAutofit/>
          </a:bodyPr>
          <a:lstStyle>
            <a:lvl1pPr marL="0" indent="0">
              <a:buNone/>
              <a:defRPr sz="1800">
                <a:solidFill>
                  <a:schemeClr val="bg1"/>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287079" y="1924493"/>
            <a:ext cx="3764221" cy="0"/>
          </a:xfrm>
          <a:prstGeom prst="line">
            <a:avLst/>
          </a:prstGeom>
          <a:ln w="44450">
            <a:solidFill>
              <a:srgbClr val="FE663B"/>
            </a:solidFill>
          </a:ln>
        </p:spPr>
        <p:style>
          <a:lnRef idx="1">
            <a:schemeClr val="accent1"/>
          </a:lnRef>
          <a:fillRef idx="0">
            <a:schemeClr val="accent1"/>
          </a:fillRef>
          <a:effectRef idx="0">
            <a:schemeClr val="accent1"/>
          </a:effectRef>
          <a:fontRef idx="minor">
            <a:schemeClr val="tx1"/>
          </a:fontRef>
        </p:style>
      </p:cxnSp>
      <p:pic>
        <p:nvPicPr>
          <p:cNvPr id="6" name="Graphic 5">
            <a:extLst>
              <a:ext uri="{FF2B5EF4-FFF2-40B4-BE49-F238E27FC236}">
                <a16:creationId xmlns:a16="http://schemas.microsoft.com/office/drawing/2014/main" id="{D3FE8917-ED19-0B41-911F-AF0EA731E7F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93048706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5_Custom Layout">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03447" y="365125"/>
            <a:ext cx="6105509" cy="1582207"/>
          </a:xfrm>
        </p:spPr>
        <p:txBody>
          <a:bodyPr/>
          <a:lstStyle>
            <a:lvl1pPr>
              <a:defRPr>
                <a:solidFill>
                  <a:srgbClr val="1A3B5B"/>
                </a:solidFill>
              </a:defRPr>
            </a:lvl1pPr>
          </a:lstStyle>
          <a:p>
            <a:r>
              <a:rPr lang="en-US"/>
              <a:t>Click to edit Master title</a:t>
            </a:r>
          </a:p>
        </p:txBody>
      </p:sp>
      <p:sp>
        <p:nvSpPr>
          <p:cNvPr id="3" name="Rectangle 2">
            <a:extLst>
              <a:ext uri="{FF2B5EF4-FFF2-40B4-BE49-F238E27FC236}">
                <a16:creationId xmlns:a16="http://schemas.microsoft.com/office/drawing/2014/main" id="{8A0B3300-0BE5-4BEB-9CC4-0065B5212F73}"/>
              </a:ext>
            </a:extLst>
          </p:cNvPr>
          <p:cNvSpPr/>
          <p:nvPr userDrawn="1"/>
        </p:nvSpPr>
        <p:spPr>
          <a:xfrm>
            <a:off x="6980663" y="0"/>
            <a:ext cx="5211337"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Content Placeholder 6"/>
          <p:cNvSpPr>
            <a:spLocks noGrp="1"/>
          </p:cNvSpPr>
          <p:nvPr>
            <p:ph sz="quarter" idx="10"/>
          </p:nvPr>
        </p:nvSpPr>
        <p:spPr>
          <a:xfrm>
            <a:off x="503238" y="2641600"/>
            <a:ext cx="6105718" cy="3682999"/>
          </a:xfrm>
        </p:spPr>
        <p:txBody>
          <a:bodyPr>
            <a:normAutofit/>
          </a:bodyPr>
          <a:lstStyle>
            <a:lvl1pPr marL="0" indent="0">
              <a:buNone/>
              <a:defRPr sz="1800">
                <a:solidFill>
                  <a:schemeClr val="accent1">
                    <a:lumMod val="10000"/>
                  </a:schemeClr>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cxnSp>
        <p:nvCxnSpPr>
          <p:cNvPr id="9" name="Straight Connector 8"/>
          <p:cNvCxnSpPr/>
          <p:nvPr userDrawn="1"/>
        </p:nvCxnSpPr>
        <p:spPr>
          <a:xfrm>
            <a:off x="503238" y="2231771"/>
            <a:ext cx="3764221" cy="0"/>
          </a:xfrm>
          <a:prstGeom prst="line">
            <a:avLst/>
          </a:prstGeom>
          <a:ln w="44450">
            <a:solidFill>
              <a:srgbClr val="FE663B"/>
            </a:solidFill>
          </a:ln>
        </p:spPr>
        <p:style>
          <a:lnRef idx="1">
            <a:schemeClr val="accent1"/>
          </a:lnRef>
          <a:fillRef idx="0">
            <a:schemeClr val="accent1"/>
          </a:fillRef>
          <a:effectRef idx="0">
            <a:schemeClr val="accent1"/>
          </a:effectRef>
          <a:fontRef idx="minor">
            <a:schemeClr val="tx1"/>
          </a:fontRef>
        </p:style>
      </p:cxnSp>
      <p:pic>
        <p:nvPicPr>
          <p:cNvPr id="10" name="Graphic 9">
            <a:extLst>
              <a:ext uri="{FF2B5EF4-FFF2-40B4-BE49-F238E27FC236}">
                <a16:creationId xmlns:a16="http://schemas.microsoft.com/office/drawing/2014/main" id="{10A84F99-6D55-1344-B834-4B696D34549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0474" y="6281931"/>
            <a:ext cx="1060932" cy="408720"/>
          </a:xfrm>
          <a:prstGeom prst="rect">
            <a:avLst/>
          </a:prstGeom>
        </p:spPr>
      </p:pic>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1_Custom Layou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5" name="Graphic 4">
            <a:extLst>
              <a:ext uri="{FF2B5EF4-FFF2-40B4-BE49-F238E27FC236}">
                <a16:creationId xmlns:a16="http://schemas.microsoft.com/office/drawing/2014/main" id="{BF90B608-39F4-8C4A-ADEF-6FA5EF5542B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8199023" y="-1632857"/>
            <a:ext cx="5454581" cy="10145486"/>
          </a:xfrm>
          <a:prstGeom prst="rect">
            <a:avLst/>
          </a:prstGeom>
        </p:spPr>
      </p:pic>
      <p:pic>
        <p:nvPicPr>
          <p:cNvPr id="14" name="Graphic 13">
            <a:extLst>
              <a:ext uri="{FF2B5EF4-FFF2-40B4-BE49-F238E27FC236}">
                <a16:creationId xmlns:a16="http://schemas.microsoft.com/office/drawing/2014/main" id="{C14B5255-FF06-BD4C-8536-329CCB142539}"/>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4342" y="846671"/>
            <a:ext cx="3911557" cy="1506912"/>
          </a:xfrm>
          <a:prstGeom prst="rect">
            <a:avLst/>
          </a:prstGeom>
        </p:spPr>
      </p:pic>
      <p:sp>
        <p:nvSpPr>
          <p:cNvPr id="10" name="Subtitle 2">
            <a:extLst>
              <a:ext uri="{FF2B5EF4-FFF2-40B4-BE49-F238E27FC236}">
                <a16:creationId xmlns:a16="http://schemas.microsoft.com/office/drawing/2014/main" id="{55BD21D7-1402-AF4B-9292-02DECEE52F55}"/>
              </a:ext>
            </a:extLst>
          </p:cNvPr>
          <p:cNvSpPr>
            <a:spLocks noGrp="1"/>
          </p:cNvSpPr>
          <p:nvPr>
            <p:ph type="subTitle" idx="1" hasCustomPrompt="1"/>
          </p:nvPr>
        </p:nvSpPr>
        <p:spPr>
          <a:xfrm>
            <a:off x="1915883" y="4618041"/>
            <a:ext cx="3840460" cy="369459"/>
          </a:xfrm>
        </p:spPr>
        <p:txBody>
          <a:bodyPr>
            <a:noAutofit/>
          </a:bodyPr>
          <a:lstStyle>
            <a:lvl1pPr marL="0" indent="0" algn="l">
              <a:buNone/>
              <a:defRPr sz="2000" b="1" i="0">
                <a:solidFill>
                  <a:srgbClr val="1A3B5B"/>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2" name="Text Placeholder 26">
            <a:extLst>
              <a:ext uri="{FF2B5EF4-FFF2-40B4-BE49-F238E27FC236}">
                <a16:creationId xmlns:a16="http://schemas.microsoft.com/office/drawing/2014/main" id="{3DAF7C43-BA20-B74E-AA45-F531909B6B0D}"/>
              </a:ext>
            </a:extLst>
          </p:cNvPr>
          <p:cNvSpPr>
            <a:spLocks noGrp="1"/>
          </p:cNvSpPr>
          <p:nvPr>
            <p:ph type="body" sz="quarter" idx="11" hasCustomPrompt="1"/>
          </p:nvPr>
        </p:nvSpPr>
        <p:spPr>
          <a:xfrm>
            <a:off x="1915881" y="5132643"/>
            <a:ext cx="3840461" cy="422275"/>
          </a:xfrm>
        </p:spPr>
        <p:txBody>
          <a:bodyPr>
            <a:normAutofit/>
          </a:bodyPr>
          <a:lstStyle>
            <a:lvl1pPr marL="0" indent="0">
              <a:buNone/>
              <a:defRPr sz="1600" b="0" i="1">
                <a:solidFill>
                  <a:srgbClr val="1A3B5B"/>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15" name="Graphic 14" descr="User outline">
            <a:extLst>
              <a:ext uri="{FF2B5EF4-FFF2-40B4-BE49-F238E27FC236}">
                <a16:creationId xmlns:a16="http://schemas.microsoft.com/office/drawing/2014/main" id="{BFC95C72-7D55-5646-AAF4-42396D24A0A7}"/>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01483" y="4583949"/>
            <a:ext cx="914400" cy="914400"/>
          </a:xfrm>
          <a:prstGeom prst="rect">
            <a:avLst/>
          </a:prstGeom>
        </p:spPr>
      </p:pic>
    </p:spTree>
    <p:extLst>
      <p:ext uri="{BB962C8B-B14F-4D97-AF65-F5344CB8AC3E}">
        <p14:creationId xmlns:p14="http://schemas.microsoft.com/office/powerpoint/2010/main" val="144249866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p:txBody>
          <a:bodyPr/>
          <a:lstStyle>
            <a:lvl1pPr>
              <a:buClr>
                <a:srgbClr val="EB4D00"/>
              </a:buClr>
              <a:defRPr/>
            </a:lvl1pPr>
            <a:lvl2pPr>
              <a:buClr>
                <a:srgbClr val="EB4D00"/>
              </a:buClr>
              <a:defRPr/>
            </a:lvl2pPr>
            <a:lvl3pPr>
              <a:buClr>
                <a:srgbClr val="EB4D00"/>
              </a:buClr>
              <a:defRPr/>
            </a:lvl3pPr>
            <a:lvl4pPr>
              <a:buClr>
                <a:srgbClr val="EB4D00"/>
              </a:buClr>
              <a:defRPr/>
            </a:lvl4pPr>
            <a:lvl5pPr>
              <a:buClr>
                <a:srgbClr val="EB4D00"/>
              </a:buClr>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pic>
        <p:nvPicPr>
          <p:cNvPr id="4" name="Graphic 3">
            <a:extLst>
              <a:ext uri="{FF2B5EF4-FFF2-40B4-BE49-F238E27FC236}">
                <a16:creationId xmlns:a16="http://schemas.microsoft.com/office/drawing/2014/main" id="{B3507D84-A691-5743-BDA3-2A405961D2F3}"/>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832206968"/>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1_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lvl1pPr>
              <a:buClr>
                <a:srgbClr val="3877BB"/>
              </a:buClr>
              <a:defRPr/>
            </a:lvl1pPr>
            <a:lvl2pPr>
              <a:buClr>
                <a:srgbClr val="3877BB"/>
              </a:buClr>
              <a:defRPr/>
            </a:lvl2pPr>
            <a:lvl3pPr>
              <a:buClr>
                <a:srgbClr val="3877BB"/>
              </a:buClr>
              <a:defRPr/>
            </a:lvl3pPr>
            <a:lvl4pPr>
              <a:buClr>
                <a:srgbClr val="3877BB"/>
              </a:buClr>
              <a:defRPr/>
            </a:lvl4pPr>
            <a:lvl5pPr>
              <a:buClr>
                <a:srgbClr val="3877BB"/>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EB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Diagonal Stripe 13">
            <a:extLst>
              <a:ext uri="{FF2B5EF4-FFF2-40B4-BE49-F238E27FC236}">
                <a16:creationId xmlns:a16="http://schemas.microsoft.com/office/drawing/2014/main" id="{FBA41FFF-7DFC-094C-96A5-36C884F2F375}"/>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Tree>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5_Section Blue">
    <p:spTree>
      <p:nvGrpSpPr>
        <p:cNvPr id="1" name=""/>
        <p:cNvGrpSpPr/>
        <p:nvPr/>
      </p:nvGrpSpPr>
      <p:grpSpPr>
        <a:xfrm>
          <a:off x="0" y="0"/>
          <a:ext cx="0" cy="0"/>
          <a:chOff x="0" y="0"/>
          <a:chExt cx="0" cy="0"/>
        </a:xfrm>
      </p:grpSpPr>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1" name="Diagonal Stripe 10">
            <a:extLst>
              <a:ext uri="{FF2B5EF4-FFF2-40B4-BE49-F238E27FC236}">
                <a16:creationId xmlns:a16="http://schemas.microsoft.com/office/drawing/2014/main" id="{F4D2313D-445B-1749-9332-140F28D8FA48}"/>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5" name="Content Placeholder 2">
            <a:extLst>
              <a:ext uri="{FF2B5EF4-FFF2-40B4-BE49-F238E27FC236}">
                <a16:creationId xmlns:a16="http://schemas.microsoft.com/office/drawing/2014/main" id="{CFCB8FB9-1DFE-DF48-B927-892C67DADE00}"/>
              </a:ext>
            </a:extLst>
          </p:cNvPr>
          <p:cNvSpPr>
            <a:spLocks noGrp="1"/>
          </p:cNvSpPr>
          <p:nvPr>
            <p:ph idx="1" hasCustomPrompt="1"/>
          </p:nvPr>
        </p:nvSpPr>
        <p:spPr>
          <a:xfrm>
            <a:off x="1066799" y="2254827"/>
            <a:ext cx="8131791" cy="3922136"/>
          </a:xfrm>
        </p:spPr>
        <p:txBody>
          <a:bodyPr numCol="1"/>
          <a:lstStyle>
            <a:lvl1pPr>
              <a:buClr>
                <a:srgbClr val="3877BB"/>
              </a:buClr>
              <a:defRPr>
                <a:solidFill>
                  <a:schemeClr val="accent1">
                    <a:lumMod val="10000"/>
                  </a:schemeClr>
                </a:solidFill>
              </a:defRPr>
            </a:lvl1pPr>
            <a:lvl2pPr>
              <a:buClr>
                <a:srgbClr val="3877BB"/>
              </a:buClr>
              <a:defRPr>
                <a:solidFill>
                  <a:schemeClr val="accent1">
                    <a:lumMod val="10000"/>
                  </a:schemeClr>
                </a:solidFill>
              </a:defRPr>
            </a:lvl2pPr>
            <a:lvl3pPr>
              <a:buClr>
                <a:srgbClr val="3877BB"/>
              </a:buClr>
              <a:defRPr>
                <a:solidFill>
                  <a:schemeClr val="accent1">
                    <a:lumMod val="10000"/>
                  </a:schemeClr>
                </a:solidFill>
              </a:defRPr>
            </a:lvl3pPr>
            <a:lvl4pPr>
              <a:buClr>
                <a:srgbClr val="3877BB"/>
              </a:buClr>
              <a:defRPr>
                <a:solidFill>
                  <a:schemeClr val="accent1">
                    <a:lumMod val="10000"/>
                  </a:schemeClr>
                </a:solidFill>
              </a:defRPr>
            </a:lvl4pPr>
            <a:lvl5pPr>
              <a:buClr>
                <a:srgbClr val="3877BB"/>
              </a:buClr>
              <a:defRPr>
                <a:solidFill>
                  <a:schemeClr val="accent1">
                    <a:lumMod val="10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16" name="Rectangle 15">
            <a:extLst>
              <a:ext uri="{FF2B5EF4-FFF2-40B4-BE49-F238E27FC236}">
                <a16:creationId xmlns:a16="http://schemas.microsoft.com/office/drawing/2014/main" id="{4E78468F-6640-2043-896C-0F489B894DE6}"/>
              </a:ext>
            </a:extLst>
          </p:cNvPr>
          <p:cNvSpPr/>
          <p:nvPr userDrawn="1"/>
        </p:nvSpPr>
        <p:spPr>
          <a:xfrm>
            <a:off x="1" y="0"/>
            <a:ext cx="503430" cy="6858000"/>
          </a:xfrm>
          <a:prstGeom prst="rect">
            <a:avLst/>
          </a:prstGeom>
          <a:solidFill>
            <a:srgbClr val="EB4D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16">
            <a:extLst>
              <a:ext uri="{FF2B5EF4-FFF2-40B4-BE49-F238E27FC236}">
                <a16:creationId xmlns:a16="http://schemas.microsoft.com/office/drawing/2014/main" id="{47002147-2B19-F846-8342-4AB09A07BE24}"/>
              </a:ext>
            </a:extLst>
          </p:cNvPr>
          <p:cNvSpPr/>
          <p:nvPr userDrawn="1"/>
        </p:nvSpPr>
        <p:spPr>
          <a:xfrm>
            <a:off x="0" y="0"/>
            <a:ext cx="12191999" cy="1912139"/>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D4E6F4"/>
              </a:solidFill>
            </a:endParaRPr>
          </a:p>
        </p:txBody>
      </p:sp>
      <p:sp>
        <p:nvSpPr>
          <p:cNvPr id="18" name="Title 1">
            <a:extLst>
              <a:ext uri="{FF2B5EF4-FFF2-40B4-BE49-F238E27FC236}">
                <a16:creationId xmlns:a16="http://schemas.microsoft.com/office/drawing/2014/main" id="{60339787-6830-C548-B652-89566B645CD4}"/>
              </a:ext>
            </a:extLst>
          </p:cNvPr>
          <p:cNvSpPr>
            <a:spLocks noGrp="1"/>
          </p:cNvSpPr>
          <p:nvPr>
            <p:ph type="title" hasCustomPrompt="1"/>
          </p:nvPr>
        </p:nvSpPr>
        <p:spPr>
          <a:xfrm>
            <a:off x="1066800" y="218364"/>
            <a:ext cx="9783170" cy="1433015"/>
          </a:xfrm>
        </p:spPr>
        <p:txBody>
          <a:bodyPr anchor="b" anchorCtr="0"/>
          <a:lstStyle>
            <a:lvl1pPr>
              <a:defRPr>
                <a:solidFill>
                  <a:schemeClr val="bg1"/>
                </a:solidFill>
              </a:defRPr>
            </a:lvl1pPr>
          </a:lstStyle>
          <a:p>
            <a:r>
              <a:rPr lang="en-US"/>
              <a:t>[Click to edit Master title style]</a:t>
            </a:r>
          </a:p>
        </p:txBody>
      </p:sp>
    </p:spTree>
    <p:extLst>
      <p:ext uri="{BB962C8B-B14F-4D97-AF65-F5344CB8AC3E}">
        <p14:creationId xmlns:p14="http://schemas.microsoft.com/office/powerpoint/2010/main" val="301560922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3_Section Blue">
    <p:spTree>
      <p:nvGrpSpPr>
        <p:cNvPr id="1" name=""/>
        <p:cNvGrpSpPr/>
        <p:nvPr/>
      </p:nvGrpSpPr>
      <p:grpSpPr>
        <a:xfrm>
          <a:off x="0" y="0"/>
          <a:ext cx="0" cy="0"/>
          <a:chOff x="0" y="0"/>
          <a:chExt cx="0" cy="0"/>
        </a:xfrm>
      </p:grpSpPr>
      <p:sp>
        <p:nvSpPr>
          <p:cNvPr id="8" name="Diagonal Stripe 7">
            <a:extLst>
              <a:ext uri="{FF2B5EF4-FFF2-40B4-BE49-F238E27FC236}">
                <a16:creationId xmlns:a16="http://schemas.microsoft.com/office/drawing/2014/main" id="{9F5C0735-F265-FD4C-83E6-ED399923784A}"/>
              </a:ext>
            </a:extLst>
          </p:cNvPr>
          <p:cNvSpPr/>
          <p:nvPr userDrawn="1"/>
        </p:nvSpPr>
        <p:spPr>
          <a:xfrm rot="9208565">
            <a:off x="-744382" y="1472083"/>
            <a:ext cx="2346070" cy="4775013"/>
          </a:xfrm>
          <a:prstGeom prst="diagStripe">
            <a:avLst>
              <a:gd name="adj" fmla="val 86230"/>
            </a:avLst>
          </a:prstGeom>
          <a:solidFill>
            <a:srgbClr val="3877B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rgbClr val="1A3B5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lvl1pPr>
              <a:buClr>
                <a:srgbClr val="EB4D00"/>
              </a:buClr>
              <a:defRPr/>
            </a:lvl1pPr>
            <a:lvl2pPr>
              <a:buClr>
                <a:srgbClr val="EB4D00"/>
              </a:buClr>
              <a:defRPr/>
            </a:lvl2pPr>
            <a:lvl3pPr>
              <a:buClr>
                <a:srgbClr val="EB4D00"/>
              </a:buClr>
              <a:defRPr/>
            </a:lvl3pPr>
            <a:lvl4pPr>
              <a:buClr>
                <a:srgbClr val="EB4D00"/>
              </a:buClr>
              <a:defRPr/>
            </a:lvl4pPr>
            <a:lvl5pPr>
              <a:buClr>
                <a:srgbClr val="EB4D00"/>
              </a:buClr>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3877B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613346523"/>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4_Section Blue">
    <p:spTree>
      <p:nvGrpSpPr>
        <p:cNvPr id="1" name=""/>
        <p:cNvGrpSpPr/>
        <p:nvPr/>
      </p:nvGrpSpPr>
      <p:grpSpPr>
        <a:xfrm>
          <a:off x="0" y="0"/>
          <a:ext cx="0" cy="0"/>
          <a:chOff x="0" y="0"/>
          <a:chExt cx="0" cy="0"/>
        </a:xfrm>
      </p:grpSpPr>
      <p:sp>
        <p:nvSpPr>
          <p:cNvPr id="8" name="Diagonal Stripe 7">
            <a:extLst>
              <a:ext uri="{FF2B5EF4-FFF2-40B4-BE49-F238E27FC236}">
                <a16:creationId xmlns:a16="http://schemas.microsoft.com/office/drawing/2014/main" id="{9F5C0735-F265-FD4C-83E6-ED399923784A}"/>
              </a:ext>
            </a:extLst>
          </p:cNvPr>
          <p:cNvSpPr/>
          <p:nvPr userDrawn="1"/>
        </p:nvSpPr>
        <p:spPr>
          <a:xfrm rot="9208565">
            <a:off x="-744382" y="1472083"/>
            <a:ext cx="2346070" cy="4775013"/>
          </a:xfrm>
          <a:prstGeom prst="diagStripe">
            <a:avLst>
              <a:gd name="adj" fmla="val 86230"/>
            </a:avLst>
          </a:prstGeom>
          <a:solidFill>
            <a:srgbClr val="EB4D00">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solidFill>
                  <a:srgbClr val="1A3B5B"/>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lvl1pPr>
              <a:buClr>
                <a:srgbClr val="EB4D00"/>
              </a:buClr>
              <a:defRPr>
                <a:solidFill>
                  <a:schemeClr val="accent1">
                    <a:lumMod val="25000"/>
                  </a:schemeClr>
                </a:solidFill>
              </a:defRPr>
            </a:lvl1pPr>
            <a:lvl2pPr>
              <a:buClr>
                <a:srgbClr val="EB4D00"/>
              </a:buClr>
              <a:defRPr>
                <a:solidFill>
                  <a:schemeClr val="accent1">
                    <a:lumMod val="25000"/>
                  </a:schemeClr>
                </a:solidFill>
              </a:defRPr>
            </a:lvl2pPr>
            <a:lvl3pPr>
              <a:buClr>
                <a:srgbClr val="EB4D00"/>
              </a:buClr>
              <a:defRPr>
                <a:solidFill>
                  <a:schemeClr val="accent1">
                    <a:lumMod val="25000"/>
                  </a:schemeClr>
                </a:solidFill>
              </a:defRPr>
            </a:lvl3pPr>
            <a:lvl4pPr>
              <a:buClr>
                <a:srgbClr val="EB4D00"/>
              </a:buClr>
              <a:defRPr>
                <a:solidFill>
                  <a:schemeClr val="accent1">
                    <a:lumMod val="25000"/>
                  </a:schemeClr>
                </a:solidFill>
              </a:defRPr>
            </a:lvl4pPr>
            <a:lvl5pPr>
              <a:buClr>
                <a:srgbClr val="EB4D00"/>
              </a:buClr>
              <a:defRPr>
                <a:solidFill>
                  <a:schemeClr val="accent1">
                    <a:lumMod val="25000"/>
                  </a:schemeClr>
                </a:solidFill>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5" name="Graphic 4">
            <a:extLst>
              <a:ext uri="{FF2B5EF4-FFF2-40B4-BE49-F238E27FC236}">
                <a16:creationId xmlns:a16="http://schemas.microsoft.com/office/drawing/2014/main" id="{F939BEAD-F09B-C346-9D18-25CAAF45EE3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
        <p:nvSpPr>
          <p:cNvPr id="12" name="Rectangle 11">
            <a:extLst>
              <a:ext uri="{FF2B5EF4-FFF2-40B4-BE49-F238E27FC236}">
                <a16:creationId xmlns:a16="http://schemas.microsoft.com/office/drawing/2014/main" id="{B43224D9-F0FF-7F49-8041-6C67929333C8}"/>
              </a:ext>
            </a:extLst>
          </p:cNvPr>
          <p:cNvSpPr/>
          <p:nvPr userDrawn="1"/>
        </p:nvSpPr>
        <p:spPr>
          <a:xfrm>
            <a:off x="1" y="0"/>
            <a:ext cx="503430"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2844445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4789990" cy="3922136"/>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
        <p:nvSpPr>
          <p:cNvPr id="6" name="Content Placeholder 2">
            <a:extLst>
              <a:ext uri="{FF2B5EF4-FFF2-40B4-BE49-F238E27FC236}">
                <a16:creationId xmlns:a16="http://schemas.microsoft.com/office/drawing/2014/main" id="{9809B8B1-BEA4-400F-985B-DEF0895F4182}"/>
              </a:ext>
            </a:extLst>
          </p:cNvPr>
          <p:cNvSpPr>
            <a:spLocks noGrp="1"/>
          </p:cNvSpPr>
          <p:nvPr>
            <p:ph idx="11" hasCustomPrompt="1"/>
          </p:nvPr>
        </p:nvSpPr>
        <p:spPr>
          <a:xfrm>
            <a:off x="6169307" y="2254827"/>
            <a:ext cx="4955894" cy="3922136"/>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7" name="Graphic 6">
            <a:extLst>
              <a:ext uri="{FF2B5EF4-FFF2-40B4-BE49-F238E27FC236}">
                <a16:creationId xmlns:a16="http://schemas.microsoft.com/office/drawing/2014/main" id="{8EDB861A-AA5E-454A-A41D-D4824C88470E}"/>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12188410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Code Layout">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p:txBody>
          <a:bodyPr/>
          <a:lstStyle>
            <a:lvl1pPr marL="0" indent="0">
              <a:spcBef>
                <a:spcPts val="0"/>
              </a:spcBef>
              <a:spcAft>
                <a:spcPts val="0"/>
              </a:spcAft>
              <a:buNone/>
              <a:defRPr>
                <a:latin typeface="Courier New" panose="02070309020205020404" pitchFamily="49" charset="0"/>
                <a:cs typeface="Courier New" panose="02070309020205020404" pitchFamily="49" charset="0"/>
              </a:defRPr>
            </a:lvl1pPr>
            <a:lvl2pPr marL="365760" indent="0">
              <a:spcBef>
                <a:spcPts val="0"/>
              </a:spcBef>
              <a:spcAft>
                <a:spcPts val="0"/>
              </a:spcAft>
              <a:buNone/>
              <a:defRPr>
                <a:latin typeface="Courier New" panose="02070309020205020404" pitchFamily="49" charset="0"/>
                <a:cs typeface="Courier New" panose="02070309020205020404" pitchFamily="49" charset="0"/>
              </a:defRPr>
            </a:lvl2pPr>
            <a:lvl3pPr marL="731520" indent="0">
              <a:spcBef>
                <a:spcPts val="0"/>
              </a:spcBef>
              <a:spcAft>
                <a:spcPts val="0"/>
              </a:spcAft>
              <a:buNone/>
              <a:defRPr>
                <a:latin typeface="Courier New" panose="02070309020205020404" pitchFamily="49" charset="0"/>
                <a:cs typeface="Courier New" panose="02070309020205020404" pitchFamily="49" charset="0"/>
              </a:defRPr>
            </a:lvl3pPr>
            <a:lvl4pPr marL="1097280" indent="0">
              <a:spcBef>
                <a:spcPts val="0"/>
              </a:spcBef>
              <a:spcAft>
                <a:spcPts val="0"/>
              </a:spcAft>
              <a:buNone/>
              <a:defRPr>
                <a:latin typeface="Courier New" panose="02070309020205020404" pitchFamily="49" charset="0"/>
                <a:cs typeface="Courier New" panose="02070309020205020404" pitchFamily="49" charset="0"/>
              </a:defRPr>
            </a:lvl4pPr>
            <a:lvl5pPr marL="1463040" indent="0">
              <a:spcBef>
                <a:spcPts val="0"/>
              </a:spcBef>
              <a:spcAft>
                <a:spcPts val="0"/>
              </a:spcAft>
              <a:buNone/>
              <a:defRPr>
                <a:latin typeface="Courier New" panose="02070309020205020404" pitchFamily="49" charset="0"/>
                <a:cs typeface="Courier New" panose="02070309020205020404" pitchFamily="49" charset="0"/>
              </a:defRPr>
            </a:lvl5pPr>
          </a:lstStyle>
          <a:p>
            <a:pPr lvl="0"/>
            <a:r>
              <a:rPr lang="en-US"/>
              <a:t>&lt;code examples&gt;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itle 1">
            <a:extLst>
              <a:ext uri="{FF2B5EF4-FFF2-40B4-BE49-F238E27FC236}">
                <a16:creationId xmlns:a16="http://schemas.microsoft.com/office/drawing/2014/main" id="{EEEFD1BD-01CC-4A4A-B6E4-2A6AA57D2D15}"/>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pic>
        <p:nvPicPr>
          <p:cNvPr id="5" name="Graphic 4">
            <a:extLst>
              <a:ext uri="{FF2B5EF4-FFF2-40B4-BE49-F238E27FC236}">
                <a16:creationId xmlns:a16="http://schemas.microsoft.com/office/drawing/2014/main" id="{525E4F7E-9D5C-0647-AE44-C114E20D4B72}"/>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66096815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Image Fea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4102100" cy="324326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863600" y="622300"/>
            <a:ext cx="5168900" cy="6235700"/>
          </a:xfrm>
        </p:spPr>
        <p:txBody>
          <a:bodyPr/>
          <a:lstStyle>
            <a:lvl1pPr marL="0" indent="0">
              <a:buNone/>
              <a:defRPr/>
            </a:lvl1pPr>
          </a:lstStyle>
          <a:p>
            <a:r>
              <a:rPr lang="en-US"/>
              <a:t>[Picture]</a:t>
            </a:r>
          </a:p>
        </p:txBody>
      </p:sp>
      <p:pic>
        <p:nvPicPr>
          <p:cNvPr id="6" name="Graphic 5">
            <a:extLst>
              <a:ext uri="{FF2B5EF4-FFF2-40B4-BE49-F238E27FC236}">
                <a16:creationId xmlns:a16="http://schemas.microsoft.com/office/drawing/2014/main" id="{9DC8AF6E-0E05-D04A-B789-036B46D4B7E5}"/>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238165161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userDrawn="1">
  <p:cSld name="1_Image Feature 1">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5012956" cy="324326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3344" y="1019068"/>
            <a:ext cx="8208144" cy="4736183"/>
          </a:xfrm>
          <a:prstGeom prst="rect">
            <a:avLst/>
          </a:prstGeom>
        </p:spPr>
      </p:pic>
      <p:pic>
        <p:nvPicPr>
          <p:cNvPr id="7" name="Graphic 6">
            <a:extLst>
              <a:ext uri="{FF2B5EF4-FFF2-40B4-BE49-F238E27FC236}">
                <a16:creationId xmlns:a16="http://schemas.microsoft.com/office/drawing/2014/main" id="{75E4C5EC-1910-DC4A-A86C-CB004100567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preserve="1" userDrawn="1">
  <p:cSld name="2_Image Feature 1">
    <p:spTree>
      <p:nvGrpSpPr>
        <p:cNvPr id="1" name=""/>
        <p:cNvGrpSpPr/>
        <p:nvPr/>
      </p:nvGrpSpPr>
      <p:grpSpPr>
        <a:xfrm>
          <a:off x="0" y="0"/>
          <a:ext cx="0" cy="0"/>
          <a:chOff x="0" y="0"/>
          <a:chExt cx="0" cy="0"/>
        </a:xfrm>
      </p:grpSpPr>
      <p:sp>
        <p:nvSpPr>
          <p:cNvPr id="4" name="Rectangle 3"/>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6565900" y="1132464"/>
            <a:ext cx="4102100"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6565900" y="2933699"/>
            <a:ext cx="5012956" cy="3243263"/>
          </a:xfrm>
        </p:spPr>
        <p:txBody>
          <a:bodyPr>
            <a:normAutofit/>
          </a:bodyPr>
          <a:lstStyle>
            <a:lvl1pPr>
              <a:defRPr sz="1800">
                <a:solidFill>
                  <a:schemeClr val="bg1"/>
                </a:solidFill>
              </a:defRPr>
            </a:lvl1pPr>
            <a:lvl2pPr>
              <a:defRPr sz="1800">
                <a:solidFill>
                  <a:schemeClr val="bg1"/>
                </a:solidFill>
              </a:defRPr>
            </a:lvl2pPr>
            <a:lvl3pPr>
              <a:defRPr sz="1800">
                <a:solidFill>
                  <a:schemeClr val="bg1"/>
                </a:solidFill>
              </a:defRPr>
            </a:lvl3pPr>
            <a:lvl4pPr>
              <a:defRPr sz="1800">
                <a:solidFill>
                  <a:schemeClr val="bg1"/>
                </a:solidFill>
              </a:defRPr>
            </a:lvl4pPr>
            <a:lvl5pPr>
              <a:defRPr sz="18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p:nvPr userDrawn="1"/>
        </p:nvCxnSpPr>
        <p:spPr>
          <a:xfrm>
            <a:off x="6654800" y="2585027"/>
            <a:ext cx="5537200" cy="0"/>
          </a:xfrm>
          <a:prstGeom prst="line">
            <a:avLst/>
          </a:prstGeom>
          <a:ln w="38100">
            <a:solidFill>
              <a:srgbClr val="FE663B"/>
            </a:solidFill>
          </a:ln>
        </p:spPr>
        <p:style>
          <a:lnRef idx="1">
            <a:schemeClr val="accent1"/>
          </a:lnRef>
          <a:fillRef idx="0">
            <a:schemeClr val="accent1"/>
          </a:fillRef>
          <a:effectRef idx="0">
            <a:schemeClr val="accent1"/>
          </a:effectRef>
          <a:fontRef idx="minor">
            <a:schemeClr val="tx1"/>
          </a:fontRef>
        </p:style>
      </p:cxnSp>
      <p:pic>
        <p:nvPicPr>
          <p:cNvPr id="6" name="Picture 5">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53344" y="1019068"/>
            <a:ext cx="8208144" cy="4736183"/>
          </a:xfrm>
          <a:prstGeom prst="rect">
            <a:avLst/>
          </a:prstGeom>
        </p:spPr>
      </p:pic>
      <p:sp>
        <p:nvSpPr>
          <p:cNvPr id="7" name="Rectangle 6"/>
          <p:cNvSpPr/>
          <p:nvPr userDrawn="1"/>
        </p:nvSpPr>
        <p:spPr>
          <a:xfrm>
            <a:off x="-560440" y="1297858"/>
            <a:ext cx="6248317" cy="392307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Graphic 8">
            <a:extLst>
              <a:ext uri="{FF2B5EF4-FFF2-40B4-BE49-F238E27FC236}">
                <a16:creationId xmlns:a16="http://schemas.microsoft.com/office/drawing/2014/main" id="{518B93AC-58B8-A243-B950-62C4AAB1EE41}"/>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980474" y="6281931"/>
            <a:ext cx="1060932" cy="408720"/>
          </a:xfrm>
          <a:prstGeom prst="rect">
            <a:avLst/>
          </a:prstGeom>
        </p:spPr>
      </p:pic>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8_Custom Layout">
    <p:bg>
      <p:bgPr>
        <a:solidFill>
          <a:srgbClr val="1A3B5B"/>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2353583"/>
            <a:ext cx="5159829" cy="1565275"/>
          </a:xfrm>
        </p:spPr>
        <p:txBody>
          <a:bodyPr/>
          <a:lstStyle>
            <a:lvl1pPr>
              <a:defRPr b="1"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4" name="Picture 3" descr="Logo&#10;&#10;Description automatically generated">
            <a:extLst>
              <a:ext uri="{FF2B5EF4-FFF2-40B4-BE49-F238E27FC236}">
                <a16:creationId xmlns:a16="http://schemas.microsoft.com/office/drawing/2014/main" id="{D9DE154A-C79F-0F47-91E0-C4490C2FE653}"/>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8650" y="719402"/>
            <a:ext cx="2257268" cy="874229"/>
          </a:xfrm>
          <a:prstGeom prst="rect">
            <a:avLst/>
          </a:prstGeom>
        </p:spPr>
      </p:pic>
      <p:sp>
        <p:nvSpPr>
          <p:cNvPr id="16" name="Rectangle 15">
            <a:extLst>
              <a:ext uri="{FF2B5EF4-FFF2-40B4-BE49-F238E27FC236}">
                <a16:creationId xmlns:a16="http://schemas.microsoft.com/office/drawing/2014/main" id="{81483517-6F39-774D-930D-AFDD4891821C}"/>
              </a:ext>
            </a:extLst>
          </p:cNvPr>
          <p:cNvSpPr/>
          <p:nvPr userDrawn="1"/>
        </p:nvSpPr>
        <p:spPr>
          <a:xfrm rot="20785132">
            <a:off x="7296447" y="-1107483"/>
            <a:ext cx="5959043" cy="8820185"/>
          </a:xfrm>
          <a:prstGeom prst="rect">
            <a:avLst/>
          </a:prstGeom>
          <a:solidFill>
            <a:schemeClr val="bg1">
              <a:alpha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a:extLst>
              <a:ext uri="{FF2B5EF4-FFF2-40B4-BE49-F238E27FC236}">
                <a16:creationId xmlns:a16="http://schemas.microsoft.com/office/drawing/2014/main" id="{628E1A8D-8B79-6646-A108-3735C332D570}"/>
              </a:ext>
            </a:extLst>
          </p:cNvPr>
          <p:cNvSpPr/>
          <p:nvPr userDrawn="1"/>
        </p:nvSpPr>
        <p:spPr>
          <a:xfrm rot="20785132">
            <a:off x="7374430" y="-452585"/>
            <a:ext cx="381222" cy="8820185"/>
          </a:xfrm>
          <a:prstGeom prst="rect">
            <a:avLst/>
          </a:prstGeom>
          <a:solidFill>
            <a:srgbClr val="1A3B5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Rectangle 19">
            <a:extLst>
              <a:ext uri="{FF2B5EF4-FFF2-40B4-BE49-F238E27FC236}">
                <a16:creationId xmlns:a16="http://schemas.microsoft.com/office/drawing/2014/main" id="{7726DB18-06AA-0541-90F5-5EEBDE0F82AE}"/>
              </a:ext>
            </a:extLst>
          </p:cNvPr>
          <p:cNvSpPr/>
          <p:nvPr userDrawn="1"/>
        </p:nvSpPr>
        <p:spPr>
          <a:xfrm rot="5400000" flipH="1">
            <a:off x="9218991" y="-3235706"/>
            <a:ext cx="182648" cy="6207652"/>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a:extLst>
              <a:ext uri="{FF2B5EF4-FFF2-40B4-BE49-F238E27FC236}">
                <a16:creationId xmlns:a16="http://schemas.microsoft.com/office/drawing/2014/main" id="{9D94ABFB-C94B-8045-9556-45C4E7D1038F}"/>
              </a:ext>
            </a:extLst>
          </p:cNvPr>
          <p:cNvSpPr/>
          <p:nvPr userDrawn="1"/>
        </p:nvSpPr>
        <p:spPr>
          <a:xfrm rot="5400000" flipH="1">
            <a:off x="10053382" y="4717989"/>
            <a:ext cx="182648" cy="4538873"/>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9666351C-7F29-3C40-ABDA-9C808235A295}"/>
              </a:ext>
            </a:extLst>
          </p:cNvPr>
          <p:cNvSpPr/>
          <p:nvPr userDrawn="1"/>
        </p:nvSpPr>
        <p:spPr>
          <a:xfrm flipH="1">
            <a:off x="12252486" y="-40552"/>
            <a:ext cx="161656" cy="6936651"/>
          </a:xfrm>
          <a:prstGeom prst="rect">
            <a:avLst/>
          </a:prstGeom>
          <a:solidFill>
            <a:schemeClr val="accent1">
              <a:lumMod val="10000"/>
              <a:alpha val="66139"/>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Subtitle 2">
            <a:extLst>
              <a:ext uri="{FF2B5EF4-FFF2-40B4-BE49-F238E27FC236}">
                <a16:creationId xmlns:a16="http://schemas.microsoft.com/office/drawing/2014/main" id="{04D7C28C-CA19-8449-8852-7FF0B7A46A15}"/>
              </a:ext>
            </a:extLst>
          </p:cNvPr>
          <p:cNvSpPr>
            <a:spLocks noGrp="1"/>
          </p:cNvSpPr>
          <p:nvPr>
            <p:ph type="subTitle" idx="1" hasCustomPrompt="1"/>
          </p:nvPr>
        </p:nvSpPr>
        <p:spPr>
          <a:xfrm>
            <a:off x="1915883" y="4618041"/>
            <a:ext cx="3840460"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4" name="Text Placeholder 26">
            <a:extLst>
              <a:ext uri="{FF2B5EF4-FFF2-40B4-BE49-F238E27FC236}">
                <a16:creationId xmlns:a16="http://schemas.microsoft.com/office/drawing/2014/main" id="{C992668E-CFC3-D744-BBA3-1B3FCA29AC46}"/>
              </a:ext>
            </a:extLst>
          </p:cNvPr>
          <p:cNvSpPr>
            <a:spLocks noGrp="1"/>
          </p:cNvSpPr>
          <p:nvPr>
            <p:ph type="body" sz="quarter" idx="11" hasCustomPrompt="1"/>
          </p:nvPr>
        </p:nvSpPr>
        <p:spPr>
          <a:xfrm>
            <a:off x="1915881" y="5132643"/>
            <a:ext cx="3840461" cy="422275"/>
          </a:xfrm>
        </p:spPr>
        <p:txBody>
          <a:bodyPr>
            <a:normAutofit/>
          </a:bodyPr>
          <a:lstStyle>
            <a:lvl1pPr marL="0" indent="0">
              <a:buNone/>
              <a:defRPr sz="1200" b="0" i="1">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25" name="Graphic 24" descr="User outline">
            <a:extLst>
              <a:ext uri="{FF2B5EF4-FFF2-40B4-BE49-F238E27FC236}">
                <a16:creationId xmlns:a16="http://schemas.microsoft.com/office/drawing/2014/main" id="{91A24D51-61CC-F542-810A-6A75C4C5D5B8}"/>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483" y="4583949"/>
            <a:ext cx="914400" cy="914400"/>
          </a:xfrm>
          <a:prstGeom prst="rect">
            <a:avLst/>
          </a:prstGeom>
        </p:spPr>
      </p:pic>
    </p:spTree>
    <p:extLst>
      <p:ext uri="{BB962C8B-B14F-4D97-AF65-F5344CB8AC3E}">
        <p14:creationId xmlns:p14="http://schemas.microsoft.com/office/powerpoint/2010/main" val="380266322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Image Feature 3 (Report)">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296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7410450" y="257174"/>
            <a:ext cx="3619500" cy="2710656"/>
          </a:xfrm>
        </p:spPr>
        <p:txBody>
          <a:bodyPr/>
          <a:lstStyle>
            <a:lvl1pPr marL="0" indent="0">
              <a:buNone/>
              <a:defRPr>
                <a:solidFill>
                  <a:schemeClr val="bg1"/>
                </a:solidFill>
              </a:defRPr>
            </a:lvl1pPr>
          </a:lstStyle>
          <a:p>
            <a:r>
              <a:rPr lang="en-US"/>
              <a:t>[Picture]</a:t>
            </a:r>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1284864"/>
            <a:ext cx="5740400" cy="1325563"/>
          </a:xfrm>
        </p:spPr>
        <p:txBody>
          <a:bodyPr anchor="b" anchorCtr="0"/>
          <a:lstStyle>
            <a:lvl1pPr>
              <a:defRPr>
                <a:solidFill>
                  <a:schemeClr val="bg1"/>
                </a:solidFill>
              </a:defRPr>
            </a:lvl1pPr>
          </a:lstStyle>
          <a:p>
            <a:r>
              <a:rPr lang="en-US"/>
              <a:t>[Click to edit Master title style]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3699667"/>
            <a:ext cx="9950450" cy="2574133"/>
          </a:xfrm>
        </p:spPr>
        <p:txBody>
          <a:bodyPr numCol="3" spcCol="914400">
            <a:normAutofit/>
          </a:bodyPr>
          <a:lstStyle>
            <a:lvl1pPr marL="0" indent="0">
              <a:buNone/>
              <a:defRPr sz="1200"/>
            </a:lvl1pPr>
            <a:lvl2pPr marL="365760" indent="0">
              <a:buNone/>
              <a:defRPr sz="1800"/>
            </a:lvl2pPr>
            <a:lvl3pPr>
              <a:defRPr sz="1800"/>
            </a:lvl3pPr>
            <a:lvl4pPr>
              <a:defRPr sz="1800"/>
            </a:lvl4pPr>
            <a:lvl5pPr>
              <a:defRPr sz="1800"/>
            </a:lvl5pPr>
          </a:lstStyle>
          <a:p>
            <a:pPr lvl="0"/>
            <a:r>
              <a:rPr lang="en-US"/>
              <a:t>Click to edit Master text styles</a:t>
            </a:r>
          </a:p>
        </p:txBody>
      </p:sp>
      <p:pic>
        <p:nvPicPr>
          <p:cNvPr id="6" name="Graphic 5">
            <a:extLst>
              <a:ext uri="{FF2B5EF4-FFF2-40B4-BE49-F238E27FC236}">
                <a16:creationId xmlns:a16="http://schemas.microsoft.com/office/drawing/2014/main" id="{E991B888-F47E-0947-8A3D-082607618257}"/>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106191083"/>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Image Feature 3 (Presentation)">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1079500" y="3699667"/>
            <a:ext cx="9950450" cy="25741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296783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7410450" y="257174"/>
            <a:ext cx="3619500" cy="2710656"/>
          </a:xfrm>
        </p:spPr>
        <p:txBody>
          <a:bodyPr/>
          <a:lstStyle>
            <a:lvl1pPr marL="0" indent="0">
              <a:buNone/>
              <a:defRPr>
                <a:solidFill>
                  <a:schemeClr val="bg1"/>
                </a:solidFill>
              </a:defRPr>
            </a:lvl1pPr>
          </a:lstStyle>
          <a:p>
            <a:r>
              <a:rPr lang="en-US"/>
              <a:t>[Picture]</a:t>
            </a:r>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1284864"/>
            <a:ext cx="5740400" cy="1325563"/>
          </a:xfrm>
        </p:spPr>
        <p:txBody>
          <a:bodyPr anchor="b" anchorCtr="0"/>
          <a:lstStyle>
            <a:lvl1pPr>
              <a:defRPr>
                <a:solidFill>
                  <a:schemeClr val="bg1"/>
                </a:solidFill>
              </a:defRPr>
            </a:lvl1pPr>
          </a:lstStyle>
          <a:p>
            <a:r>
              <a:rPr lang="en-US"/>
              <a:t>[Click to edit Master title style]</a:t>
            </a:r>
          </a:p>
        </p:txBody>
      </p:sp>
      <p:pic>
        <p:nvPicPr>
          <p:cNvPr id="8" name="Graphic 7">
            <a:extLst>
              <a:ext uri="{FF2B5EF4-FFF2-40B4-BE49-F238E27FC236}">
                <a16:creationId xmlns:a16="http://schemas.microsoft.com/office/drawing/2014/main" id="{4F2D4436-44AE-3143-AC2B-11CA662B48A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808749941"/>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Screenshot Example 1">
    <p:spTree>
      <p:nvGrpSpPr>
        <p:cNvPr id="1" name=""/>
        <p:cNvGrpSpPr/>
        <p:nvPr/>
      </p:nvGrpSpPr>
      <p:grpSpPr>
        <a:xfrm>
          <a:off x="0" y="0"/>
          <a:ext cx="0" cy="0"/>
          <a:chOff x="0" y="0"/>
          <a:chExt cx="0" cy="0"/>
        </a:xfrm>
      </p:grpSpPr>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38002" y="262989"/>
            <a:ext cx="9950450" cy="1147763"/>
          </a:xfrm>
        </p:spPr>
        <p:txBody>
          <a:bodyPr anchor="b" anchorCtr="0"/>
          <a:lstStyle>
            <a:lvl1pPr>
              <a:defRPr>
                <a:solidFill>
                  <a:schemeClr val="tx1"/>
                </a:solidFill>
              </a:defRPr>
            </a:lvl1pPr>
          </a:lstStyle>
          <a:p>
            <a:r>
              <a:rPr lang="en-US"/>
              <a:t>[Click to edit Master title style]</a:t>
            </a:r>
          </a:p>
        </p:txBody>
      </p:sp>
      <p:pic>
        <p:nvPicPr>
          <p:cNvPr id="14" name="Picture 1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610116" y="1494960"/>
            <a:ext cx="2220278" cy="4570175"/>
          </a:xfrm>
          <a:prstGeom prst="rect">
            <a:avLst/>
          </a:prstGeom>
        </p:spPr>
      </p:pic>
      <p:pic>
        <p:nvPicPr>
          <p:cNvPr id="15" name="Picture 14"/>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57590" y="1494959"/>
            <a:ext cx="2220278" cy="4570175"/>
          </a:xfrm>
          <a:prstGeom prst="rect">
            <a:avLst/>
          </a:prstGeom>
        </p:spPr>
      </p:pic>
      <p:pic>
        <p:nvPicPr>
          <p:cNvPr id="16" name="Picture 1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762642" y="1494958"/>
            <a:ext cx="2220278" cy="4570175"/>
          </a:xfrm>
          <a:prstGeom prst="rect">
            <a:avLst/>
          </a:prstGeom>
        </p:spPr>
      </p:pic>
      <p:sp>
        <p:nvSpPr>
          <p:cNvPr id="3" name="Content Placeholder 2"/>
          <p:cNvSpPr>
            <a:spLocks noGrp="1"/>
          </p:cNvSpPr>
          <p:nvPr>
            <p:ph sz="quarter" idx="10"/>
          </p:nvPr>
        </p:nvSpPr>
        <p:spPr>
          <a:xfrm>
            <a:off x="1762642"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sp>
        <p:nvSpPr>
          <p:cNvPr id="8" name="Content Placeholder 2"/>
          <p:cNvSpPr>
            <a:spLocks noGrp="1"/>
          </p:cNvSpPr>
          <p:nvPr>
            <p:ph sz="quarter" idx="11"/>
          </p:nvPr>
        </p:nvSpPr>
        <p:spPr>
          <a:xfrm>
            <a:off x="4585473"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sp>
        <p:nvSpPr>
          <p:cNvPr id="10" name="Content Placeholder 2"/>
          <p:cNvSpPr>
            <a:spLocks noGrp="1"/>
          </p:cNvSpPr>
          <p:nvPr>
            <p:ph sz="quarter" idx="12"/>
          </p:nvPr>
        </p:nvSpPr>
        <p:spPr>
          <a:xfrm>
            <a:off x="7408304" y="6149339"/>
            <a:ext cx="2244921" cy="425450"/>
          </a:xfrm>
        </p:spPr>
        <p:txBody>
          <a:bodyPr anchor="b">
            <a:noAutofit/>
          </a:bodyPr>
          <a:lstStyle>
            <a:lvl1pPr marL="0" indent="0" algn="ctr">
              <a:buNone/>
              <a:defRPr sz="1200" b="0"/>
            </a:lvl1pPr>
            <a:lvl2pPr marL="365760" indent="0">
              <a:buNone/>
              <a:defRPr sz="1200"/>
            </a:lvl2pPr>
            <a:lvl3pPr marL="731520" indent="0">
              <a:buNone/>
              <a:defRPr sz="1200"/>
            </a:lvl3pPr>
            <a:lvl4pPr marL="1097280" indent="0">
              <a:buNone/>
              <a:defRPr sz="1200"/>
            </a:lvl4pPr>
            <a:lvl5pPr marL="1463040" indent="0">
              <a:buNone/>
              <a:defRPr sz="1200"/>
            </a:lvl5pPr>
          </a:lstStyle>
          <a:p>
            <a:pPr lvl="0"/>
            <a:r>
              <a:rPr lang="en-US"/>
              <a:t>Click to edit Master text styles</a:t>
            </a:r>
          </a:p>
        </p:txBody>
      </p:sp>
      <p:pic>
        <p:nvPicPr>
          <p:cNvPr id="11" name="Graphic 10">
            <a:extLst>
              <a:ext uri="{FF2B5EF4-FFF2-40B4-BE49-F238E27FC236}">
                <a16:creationId xmlns:a16="http://schemas.microsoft.com/office/drawing/2014/main" id="{13B0ADFC-3D37-784D-B8C8-785BAA79ACFF}"/>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1_Screenshot Example 1">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469900" y="1830783"/>
            <a:ext cx="3683000" cy="40854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69900" y="92868"/>
            <a:ext cx="9950450" cy="1147763"/>
          </a:xfrm>
        </p:spPr>
        <p:txBody>
          <a:bodyPr anchor="b" anchorCtr="0"/>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00880" y="1666600"/>
            <a:ext cx="7573300" cy="4369871"/>
          </a:xfrm>
          <a:prstGeom prst="rect">
            <a:avLst/>
          </a:prstGeom>
        </p:spPr>
      </p:pic>
      <p:pic>
        <p:nvPicPr>
          <p:cNvPr id="7" name="Graphic 6">
            <a:extLst>
              <a:ext uri="{FF2B5EF4-FFF2-40B4-BE49-F238E27FC236}">
                <a16:creationId xmlns:a16="http://schemas.microsoft.com/office/drawing/2014/main" id="{9F8ABB40-865E-6D49-BA81-834ADEBCCA03}"/>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3_Screenshot Example 1">
    <p:spTree>
      <p:nvGrpSpPr>
        <p:cNvPr id="1" name=""/>
        <p:cNvGrpSpPr/>
        <p:nvPr/>
      </p:nvGrpSpPr>
      <p:grpSpPr>
        <a:xfrm>
          <a:off x="0" y="0"/>
          <a:ext cx="0" cy="0"/>
          <a:chOff x="0" y="0"/>
          <a:chExt cx="0" cy="0"/>
        </a:xfrm>
      </p:grpSpPr>
      <p:sp>
        <p:nvSpPr>
          <p:cNvPr id="6" name="Content Placeholder 2">
            <a:extLst>
              <a:ext uri="{FF2B5EF4-FFF2-40B4-BE49-F238E27FC236}">
                <a16:creationId xmlns:a16="http://schemas.microsoft.com/office/drawing/2014/main" id="{BF0A1E0A-EB4E-44B0-B59B-F33B2B0ECD50}"/>
              </a:ext>
            </a:extLst>
          </p:cNvPr>
          <p:cNvSpPr>
            <a:spLocks noGrp="1"/>
          </p:cNvSpPr>
          <p:nvPr>
            <p:ph idx="11"/>
          </p:nvPr>
        </p:nvSpPr>
        <p:spPr>
          <a:xfrm>
            <a:off x="7732295" y="1894952"/>
            <a:ext cx="4044969" cy="4085433"/>
          </a:xfrm>
        </p:spPr>
        <p:txBody>
          <a:bodyPr>
            <a:normAutofit/>
          </a:bodyPr>
          <a:lstStyle>
            <a:lvl1pPr>
              <a:defRPr sz="1800"/>
            </a:lvl1pPr>
            <a:lvl2pPr>
              <a:defRPr sz="1800"/>
            </a:lvl2pPr>
            <a:lvl3pPr>
              <a:defRPr sz="1800"/>
            </a:lvl3pPr>
            <a:lvl4pPr>
              <a:defRPr sz="1800"/>
            </a:lvl4pPr>
            <a:lvl5pPr>
              <a:defRPr sz="18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826814" y="0"/>
            <a:ext cx="9950450" cy="1085492"/>
          </a:xfrm>
        </p:spPr>
        <p:txBody>
          <a:bodyPr anchor="b" anchorCtr="0"/>
          <a:lstStyle>
            <a:lvl1pPr algn="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04456" y="1283368"/>
            <a:ext cx="9399451" cy="5423579"/>
          </a:xfrm>
          <a:prstGeom prst="rect">
            <a:avLst/>
          </a:prstGeom>
        </p:spPr>
      </p:pic>
      <p:pic>
        <p:nvPicPr>
          <p:cNvPr id="7" name="Graphic 6">
            <a:extLst>
              <a:ext uri="{FF2B5EF4-FFF2-40B4-BE49-F238E27FC236}">
                <a16:creationId xmlns:a16="http://schemas.microsoft.com/office/drawing/2014/main" id="{5BDA3DA9-D2A9-D643-9D42-89F6D55D75C2}"/>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4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120775" y="82896"/>
            <a:ext cx="9950450" cy="1085492"/>
          </a:xfrm>
        </p:spPr>
        <p:txBody>
          <a:bodyPr anchor="b" anchorCtr="0"/>
          <a:lstStyle>
            <a:lvl1pPr algn="ct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63479" y="1568796"/>
            <a:ext cx="8693954" cy="5016500"/>
          </a:xfrm>
          <a:prstGeom prst="rect">
            <a:avLst/>
          </a:prstGeom>
        </p:spPr>
      </p:pic>
      <p:pic>
        <p:nvPicPr>
          <p:cNvPr id="5" name="Graphic 4">
            <a:extLst>
              <a:ext uri="{FF2B5EF4-FFF2-40B4-BE49-F238E27FC236}">
                <a16:creationId xmlns:a16="http://schemas.microsoft.com/office/drawing/2014/main" id="{71D42EDF-A695-0948-9D50-066248D12AEA}"/>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2_Screenshot Example 1">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14859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469900" y="92868"/>
            <a:ext cx="9950450" cy="1147763"/>
          </a:xfrm>
        </p:spPr>
        <p:txBody>
          <a:bodyPr anchor="b" anchorCtr="0"/>
          <a:lstStyle>
            <a:lvl1pPr>
              <a:defRPr>
                <a:solidFill>
                  <a:schemeClr val="bg1"/>
                </a:solidFill>
              </a:defRPr>
            </a:lvl1pPr>
          </a:lstStyle>
          <a:p>
            <a:r>
              <a:rPr lang="en-US"/>
              <a:t>[Click to edit Master title style]</a:t>
            </a:r>
          </a:p>
        </p:txBody>
      </p:sp>
      <p:pic>
        <p:nvPicPr>
          <p:cNvPr id="8" name="Picture 7">
            <a:extLst>
              <a:ext uri="{FF2B5EF4-FFF2-40B4-BE49-F238E27FC236}">
                <a16:creationId xmlns:a16="http://schemas.microsoft.com/office/drawing/2014/main" id="{0ECBD87C-C001-41F9-83C0-B2F7EEA1A05B}"/>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649978" y="1578768"/>
            <a:ext cx="8892044" cy="5130800"/>
          </a:xfrm>
          <a:prstGeom prst="rect">
            <a:avLst/>
          </a:prstGeom>
        </p:spPr>
      </p:pic>
      <p:pic>
        <p:nvPicPr>
          <p:cNvPr id="5" name="Graphic 4">
            <a:extLst>
              <a:ext uri="{FF2B5EF4-FFF2-40B4-BE49-F238E27FC236}">
                <a16:creationId xmlns:a16="http://schemas.microsoft.com/office/drawing/2014/main" id="{AF0533F9-A4C1-AF4D-971C-116D4F51B547}"/>
              </a:ext>
            </a:extLst>
          </p:cNvPr>
          <p:cNvPicPr>
            <a:picLocks noChangeAspect="1"/>
          </p:cNvPicPr>
          <p:nvPr userDrawn="1"/>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637632" y="6272460"/>
            <a:ext cx="1283288" cy="494381"/>
          </a:xfrm>
          <a:prstGeom prst="rect">
            <a:avLst/>
          </a:prstGeom>
        </p:spPr>
      </p:pic>
    </p:spTree>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Section Break">
    <p:spTree>
      <p:nvGrpSpPr>
        <p:cNvPr id="1" name=""/>
        <p:cNvGrpSpPr/>
        <p:nvPr/>
      </p:nvGrpSpPr>
      <p:grpSpPr>
        <a:xfrm>
          <a:off x="0" y="0"/>
          <a:ext cx="0" cy="0"/>
          <a:chOff x="0" y="0"/>
          <a:chExt cx="0" cy="0"/>
        </a:xfrm>
      </p:grpSpPr>
      <p:sp>
        <p:nvSpPr>
          <p:cNvPr id="5" name="Picture Placeholder 4">
            <a:extLst>
              <a:ext uri="{FF2B5EF4-FFF2-40B4-BE49-F238E27FC236}">
                <a16:creationId xmlns:a16="http://schemas.microsoft.com/office/drawing/2014/main" id="{53BE769F-B5D5-4386-9117-D4E89CC57978}"/>
              </a:ext>
            </a:extLst>
          </p:cNvPr>
          <p:cNvSpPr>
            <a:spLocks noGrp="1"/>
          </p:cNvSpPr>
          <p:nvPr>
            <p:ph type="pic" sz="quarter" idx="10" hasCustomPrompt="1"/>
          </p:nvPr>
        </p:nvSpPr>
        <p:spPr>
          <a:xfrm>
            <a:off x="695325" y="695325"/>
            <a:ext cx="4640263" cy="5514975"/>
          </a:xfrm>
        </p:spPr>
        <p:txBody>
          <a:bodyPr/>
          <a:lstStyle>
            <a:lvl1pPr marL="0" indent="0">
              <a:buFontTx/>
              <a:buNone/>
              <a:defRPr/>
            </a:lvl1pPr>
          </a:lstStyle>
          <a:p>
            <a:r>
              <a:rPr lang="en-US"/>
              <a:t>[Icon]</a:t>
            </a:r>
          </a:p>
        </p:txBody>
      </p:sp>
      <p:sp>
        <p:nvSpPr>
          <p:cNvPr id="10" name="Title 1">
            <a:extLst>
              <a:ext uri="{FF2B5EF4-FFF2-40B4-BE49-F238E27FC236}">
                <a16:creationId xmlns:a16="http://schemas.microsoft.com/office/drawing/2014/main" id="{43198589-936B-4C71-9C7D-DC138C9961F3}"/>
              </a:ext>
            </a:extLst>
          </p:cNvPr>
          <p:cNvSpPr>
            <a:spLocks noGrp="1"/>
          </p:cNvSpPr>
          <p:nvPr>
            <p:ph type="title" hasCustomPrompt="1"/>
          </p:nvPr>
        </p:nvSpPr>
        <p:spPr>
          <a:xfrm>
            <a:off x="5091939" y="2766218"/>
            <a:ext cx="6276644" cy="1325563"/>
          </a:xfrm>
        </p:spPr>
        <p:txBody>
          <a:bodyPr anchor="b" anchorCtr="0">
            <a:noAutofit/>
          </a:bodyPr>
          <a:lstStyle>
            <a:lvl1pPr>
              <a:defRPr sz="7200">
                <a:solidFill>
                  <a:schemeClr val="tx1"/>
                </a:solidFill>
              </a:defRPr>
            </a:lvl1pPr>
          </a:lstStyle>
          <a:p>
            <a:r>
              <a:rPr lang="en-US"/>
              <a:t>[Section Title]</a:t>
            </a:r>
          </a:p>
        </p:txBody>
      </p:sp>
      <p:cxnSp>
        <p:nvCxnSpPr>
          <p:cNvPr id="11" name="Straight Connector 10">
            <a:extLst>
              <a:ext uri="{FF2B5EF4-FFF2-40B4-BE49-F238E27FC236}">
                <a16:creationId xmlns:a16="http://schemas.microsoft.com/office/drawing/2014/main" id="{6A767EEA-301D-4909-8ECE-79411707884F}"/>
              </a:ext>
            </a:extLst>
          </p:cNvPr>
          <p:cNvCxnSpPr>
            <a:cxnSpLocks/>
          </p:cNvCxnSpPr>
          <p:nvPr/>
        </p:nvCxnSpPr>
        <p:spPr>
          <a:xfrm>
            <a:off x="5240741" y="4390126"/>
            <a:ext cx="7915701"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9" name="Content Placeholder 8"/>
          <p:cNvSpPr>
            <a:spLocks noGrp="1"/>
          </p:cNvSpPr>
          <p:nvPr>
            <p:ph sz="quarter" idx="11" hasCustomPrompt="1"/>
          </p:nvPr>
        </p:nvSpPr>
        <p:spPr>
          <a:xfrm>
            <a:off x="5092700" y="4629151"/>
            <a:ext cx="7608888" cy="571500"/>
          </a:xfrm>
        </p:spPr>
        <p:txBody>
          <a:bodyPr/>
          <a:lstStyle>
            <a:lvl1pPr marL="0" indent="0">
              <a:buNone/>
              <a:defRPr>
                <a:solidFill>
                  <a:schemeClr val="bg1"/>
                </a:solidFill>
              </a:defRPr>
            </a:lvl1pPr>
          </a:lstStyle>
          <a:p>
            <a:pPr lvl="0"/>
            <a:r>
              <a:rPr lang="en-US"/>
              <a:t>[Insert section detail]</a:t>
            </a:r>
          </a:p>
        </p:txBody>
      </p:sp>
      <p:pic>
        <p:nvPicPr>
          <p:cNvPr id="6" name="Graphic 5">
            <a:extLst>
              <a:ext uri="{FF2B5EF4-FFF2-40B4-BE49-F238E27FC236}">
                <a16:creationId xmlns:a16="http://schemas.microsoft.com/office/drawing/2014/main" id="{C86E8904-F15F-B945-BDC2-D21920DF9E6D}"/>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4_Audit Content Blue Larg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253693"/>
            <a:ext cx="8590556"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2173184"/>
            <a:ext cx="10324354" cy="4003778"/>
          </a:xfrm>
        </p:spPr>
        <p:txBody>
          <a:bodyPr>
            <a:normAutofit/>
          </a:bodyPr>
          <a:lstStyle>
            <a:lvl1pPr>
              <a:buClr>
                <a:schemeClr val="bg1"/>
              </a:buClr>
              <a:defRPr sz="2000">
                <a:solidFill>
                  <a:schemeClr val="bg1"/>
                </a:solidFill>
              </a:defRPr>
            </a:lvl1pPr>
            <a:lvl2pPr>
              <a:buClr>
                <a:schemeClr val="bg1"/>
              </a:buClr>
              <a:defRPr sz="2000">
                <a:solidFill>
                  <a:schemeClr val="bg1"/>
                </a:solidFill>
              </a:defRPr>
            </a:lvl2pPr>
            <a:lvl3pPr>
              <a:buClr>
                <a:schemeClr val="bg1"/>
              </a:buClr>
              <a:defRPr sz="2000">
                <a:solidFill>
                  <a:schemeClr val="bg1"/>
                </a:solidFill>
              </a:defRPr>
            </a:lvl3pPr>
            <a:lvl4pPr>
              <a:buClr>
                <a:schemeClr val="bg1"/>
              </a:buClr>
              <a:defRPr sz="2000">
                <a:solidFill>
                  <a:schemeClr val="bg1"/>
                </a:solidFill>
              </a:defRPr>
            </a:lvl4pPr>
            <a:lvl5pPr>
              <a:buClr>
                <a:schemeClr val="bg1"/>
              </a:buCl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1706256"/>
            <a:ext cx="5213684" cy="0"/>
          </a:xfrm>
          <a:prstGeom prst="line">
            <a:avLst/>
          </a:prstGeom>
          <a:ln w="38100">
            <a:solidFill>
              <a:srgbClr val="FE663B"/>
            </a:solidFill>
          </a:ln>
        </p:spPr>
        <p:style>
          <a:lnRef idx="1">
            <a:schemeClr val="accent1"/>
          </a:lnRef>
          <a:fillRef idx="0">
            <a:schemeClr val="accent1"/>
          </a:fillRef>
          <a:effectRef idx="0">
            <a:schemeClr val="accent1"/>
          </a:effectRef>
          <a:fontRef idx="minor">
            <a:schemeClr val="tx1"/>
          </a:fontRef>
        </p:style>
      </p:cxnSp>
      <p:pic>
        <p:nvPicPr>
          <p:cNvPr id="8" name="Graphic 7">
            <a:extLst>
              <a:ext uri="{FF2B5EF4-FFF2-40B4-BE49-F238E27FC236}">
                <a16:creationId xmlns:a16="http://schemas.microsoft.com/office/drawing/2014/main" id="{F90654AD-21AB-B644-BFB5-6FD1BEF3604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0474" y="6281931"/>
            <a:ext cx="1060932" cy="408720"/>
          </a:xfrm>
          <a:prstGeom prst="rect">
            <a:avLst/>
          </a:prstGeom>
        </p:spPr>
      </p:pic>
    </p:spTree>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38862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395864"/>
            <a:ext cx="5740400" cy="1325563"/>
          </a:xfrm>
        </p:spPr>
        <p:txBody>
          <a:bodyPr anchor="b" anchorCtr="0"/>
          <a:lstStyle>
            <a:lvl1pPr>
              <a:defRPr>
                <a:solidFill>
                  <a:schemeClr val="bg1"/>
                </a:solidFill>
              </a:defRPr>
            </a:lvl1pPr>
          </a:lstStyle>
          <a:p>
            <a:r>
              <a:rPr lang="en-US"/>
              <a:t>[Project Timeline]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4880767"/>
            <a:ext cx="2895600" cy="1532733"/>
          </a:xfrm>
        </p:spPr>
        <p:txBody>
          <a:bodyPr numCol="1" spcCol="0">
            <a:normAutofit/>
          </a:bodyPr>
          <a:lstStyle>
            <a:lvl1pPr marL="0" indent="0">
              <a:buNone/>
              <a:defRPr sz="1200" b="0"/>
            </a:lvl1pPr>
            <a:lvl2pPr marL="365760" indent="0">
              <a:buNone/>
              <a:defRPr sz="1800"/>
            </a:lvl2pPr>
            <a:lvl3pPr>
              <a:defRPr sz="1800"/>
            </a:lvl3pPr>
            <a:lvl4pPr>
              <a:defRPr sz="1800"/>
            </a:lvl4pPr>
            <a:lvl5pPr>
              <a:defRPr sz="1800"/>
            </a:lvl5pPr>
          </a:lstStyle>
          <a:p>
            <a:pPr lvl="0"/>
            <a:r>
              <a:rPr lang="en-US"/>
              <a:t>Click to edit Master text styles</a:t>
            </a:r>
          </a:p>
        </p:txBody>
      </p:sp>
      <p:sp>
        <p:nvSpPr>
          <p:cNvPr id="6" name="Content Placeholder 2">
            <a:extLst>
              <a:ext uri="{FF2B5EF4-FFF2-40B4-BE49-F238E27FC236}">
                <a16:creationId xmlns:a16="http://schemas.microsoft.com/office/drawing/2014/main" id="{9C3A514D-6182-4329-9E1C-FC829807723C}"/>
              </a:ext>
            </a:extLst>
          </p:cNvPr>
          <p:cNvSpPr>
            <a:spLocks noGrp="1"/>
          </p:cNvSpPr>
          <p:nvPr>
            <p:ph idx="11" hasCustomPrompt="1"/>
          </p:nvPr>
        </p:nvSpPr>
        <p:spPr>
          <a:xfrm>
            <a:off x="1079500" y="4392721"/>
            <a:ext cx="2895600" cy="445980"/>
          </a:xfrm>
        </p:spPr>
        <p:txBody>
          <a:bodyPr numCol="1" spcCol="0">
            <a:normAutofit/>
          </a:bodyPr>
          <a:lstStyle>
            <a:lvl1pPr marL="0" indent="0">
              <a:buNone/>
              <a:defRPr sz="1200" b="1" i="0" cap="none" baseline="0"/>
            </a:lvl1pPr>
            <a:lvl2pPr marL="365760" indent="0">
              <a:buNone/>
              <a:defRPr sz="1800"/>
            </a:lvl2pPr>
            <a:lvl3pPr>
              <a:defRPr sz="1800"/>
            </a:lvl3pPr>
            <a:lvl4pPr>
              <a:defRPr sz="1800"/>
            </a:lvl4pPr>
            <a:lvl5pPr>
              <a:defRPr sz="1800"/>
            </a:lvl5pPr>
          </a:lstStyle>
          <a:p>
            <a:pPr lvl="0"/>
            <a:r>
              <a:rPr lang="en-US"/>
              <a:t>[Month ‘00]</a:t>
            </a:r>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1079500" y="2120900"/>
            <a:ext cx="1308100" cy="1308100"/>
          </a:xfrm>
        </p:spPr>
        <p:txBody>
          <a:bodyPr>
            <a:normAutofit/>
          </a:bodyPr>
          <a:lstStyle>
            <a:lvl1pPr marL="0" indent="0">
              <a:buNone/>
              <a:defRPr sz="1400">
                <a:solidFill>
                  <a:schemeClr val="bg1"/>
                </a:solidFill>
              </a:defRPr>
            </a:lvl1pPr>
          </a:lstStyle>
          <a:p>
            <a:r>
              <a:rPr lang="en-US"/>
              <a:t>[Icon Placeholder]</a:t>
            </a:r>
          </a:p>
        </p:txBody>
      </p:sp>
      <p:pic>
        <p:nvPicPr>
          <p:cNvPr id="7" name="Graphic 6">
            <a:extLst>
              <a:ext uri="{FF2B5EF4-FFF2-40B4-BE49-F238E27FC236}">
                <a16:creationId xmlns:a16="http://schemas.microsoft.com/office/drawing/2014/main" id="{666044CB-2B1D-5B47-B8AC-67E61A8C4666}"/>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17083529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9_Custom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760AB4-C667-0C4A-8F50-1DF0C3F6F6D4}"/>
              </a:ext>
            </a:extLst>
          </p:cNvPr>
          <p:cNvSpPr/>
          <p:nvPr userDrawn="1"/>
        </p:nvSpPr>
        <p:spPr>
          <a:xfrm>
            <a:off x="-66261" y="3946568"/>
            <a:ext cx="12324522" cy="3103562"/>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1672684"/>
            <a:ext cx="5381050" cy="1964748"/>
          </a:xfrm>
        </p:spPr>
        <p:txBody>
          <a:bodyPr anchor="b">
            <a:normAutofit/>
          </a:bodyPr>
          <a:lstStyle>
            <a:lvl1pPr>
              <a:defRPr sz="4800" b="1" i="0">
                <a:solidFill>
                  <a:srgbClr val="3877BB"/>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1" name="Subtitle 2">
            <a:extLst>
              <a:ext uri="{FF2B5EF4-FFF2-40B4-BE49-F238E27FC236}">
                <a16:creationId xmlns:a16="http://schemas.microsoft.com/office/drawing/2014/main" id="{5A710E25-E809-7243-9D58-76156D7B143F}"/>
              </a:ext>
            </a:extLst>
          </p:cNvPr>
          <p:cNvSpPr>
            <a:spLocks noGrp="1"/>
          </p:cNvSpPr>
          <p:nvPr>
            <p:ph type="subTitle" idx="1" hasCustomPrompt="1"/>
          </p:nvPr>
        </p:nvSpPr>
        <p:spPr>
          <a:xfrm>
            <a:off x="1814285" y="4618041"/>
            <a:ext cx="3942057" cy="369459"/>
          </a:xfrm>
        </p:spPr>
        <p:txBody>
          <a:bodyPr>
            <a:noAutofit/>
          </a:bodyPr>
          <a:lstStyle>
            <a:lvl1pPr marL="0" indent="0" algn="l">
              <a:buNone/>
              <a:defRPr sz="2000" b="0" i="0">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3" name="Text Placeholder 26">
            <a:extLst>
              <a:ext uri="{FF2B5EF4-FFF2-40B4-BE49-F238E27FC236}">
                <a16:creationId xmlns:a16="http://schemas.microsoft.com/office/drawing/2014/main" id="{669678ED-4BE6-5B40-B90A-F1DCBF910A07}"/>
              </a:ext>
            </a:extLst>
          </p:cNvPr>
          <p:cNvSpPr>
            <a:spLocks noGrp="1"/>
          </p:cNvSpPr>
          <p:nvPr>
            <p:ph type="body" sz="quarter" idx="11" hasCustomPrompt="1"/>
          </p:nvPr>
        </p:nvSpPr>
        <p:spPr>
          <a:xfrm>
            <a:off x="1814285" y="5132643"/>
            <a:ext cx="3942057" cy="422275"/>
          </a:xfrm>
        </p:spPr>
        <p:txBody>
          <a:bodyPr>
            <a:normAutofit/>
          </a:bodyPr>
          <a:lstStyle>
            <a:lvl1pPr marL="0" indent="0">
              <a:buNone/>
              <a:defRPr sz="1600" b="0" i="1">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6" name="Graphic 5">
            <a:extLst>
              <a:ext uri="{FF2B5EF4-FFF2-40B4-BE49-F238E27FC236}">
                <a16:creationId xmlns:a16="http://schemas.microsoft.com/office/drawing/2014/main" id="{F76E8658-0FAF-774C-87A9-7AA4E9DD84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5393" y="1198279"/>
            <a:ext cx="7061204" cy="7061204"/>
          </a:xfrm>
          <a:prstGeom prst="rect">
            <a:avLst/>
          </a:prstGeom>
        </p:spPr>
      </p:pic>
      <p:pic>
        <p:nvPicPr>
          <p:cNvPr id="12" name="Graphic 11" descr="User outline">
            <a:extLst>
              <a:ext uri="{FF2B5EF4-FFF2-40B4-BE49-F238E27FC236}">
                <a16:creationId xmlns:a16="http://schemas.microsoft.com/office/drawing/2014/main" id="{16F1F9C0-9FF4-1C42-B1AF-8B998DD8A19A}"/>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899885" y="4583949"/>
            <a:ext cx="914400" cy="914400"/>
          </a:xfrm>
          <a:prstGeom prst="rect">
            <a:avLst/>
          </a:prstGeom>
        </p:spPr>
      </p:pic>
    </p:spTree>
    <p:extLst>
      <p:ext uri="{BB962C8B-B14F-4D97-AF65-F5344CB8AC3E}">
        <p14:creationId xmlns:p14="http://schemas.microsoft.com/office/powerpoint/2010/main" val="24495002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1_Timeline">
    <p:bg>
      <p:bgPr>
        <a:solidFill>
          <a:schemeClr val="tx1"/>
        </a:solid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0A1C8171-8A51-4EF6-B972-D1F39BFEA51F}"/>
              </a:ext>
            </a:extLst>
          </p:cNvPr>
          <p:cNvSpPr/>
          <p:nvPr userDrawn="1"/>
        </p:nvSpPr>
        <p:spPr>
          <a:xfrm>
            <a:off x="0" y="0"/>
            <a:ext cx="12192000" cy="389255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itle 1">
            <a:extLst>
              <a:ext uri="{FF2B5EF4-FFF2-40B4-BE49-F238E27FC236}">
                <a16:creationId xmlns:a16="http://schemas.microsoft.com/office/drawing/2014/main" id="{C616BAA2-D2A9-41F3-95FD-CF24254080E1}"/>
              </a:ext>
            </a:extLst>
          </p:cNvPr>
          <p:cNvSpPr>
            <a:spLocks noGrp="1"/>
          </p:cNvSpPr>
          <p:nvPr>
            <p:ph type="title" hasCustomPrompt="1"/>
          </p:nvPr>
        </p:nvSpPr>
        <p:spPr>
          <a:xfrm>
            <a:off x="1079500" y="395864"/>
            <a:ext cx="5740400" cy="1325563"/>
          </a:xfrm>
        </p:spPr>
        <p:txBody>
          <a:bodyPr anchor="b" anchorCtr="0"/>
          <a:lstStyle>
            <a:lvl1pPr>
              <a:defRPr>
                <a:solidFill>
                  <a:schemeClr val="tx1"/>
                </a:solidFill>
              </a:defRPr>
            </a:lvl1pPr>
          </a:lstStyle>
          <a:p>
            <a:r>
              <a:rPr lang="en-US"/>
              <a:t>[Project Timeline]</a:t>
            </a:r>
          </a:p>
        </p:txBody>
      </p:sp>
      <p:sp>
        <p:nvSpPr>
          <p:cNvPr id="10" name="Content Placeholder 2">
            <a:extLst>
              <a:ext uri="{FF2B5EF4-FFF2-40B4-BE49-F238E27FC236}">
                <a16:creationId xmlns:a16="http://schemas.microsoft.com/office/drawing/2014/main" id="{FF5C0ADE-BEC0-4EF9-940B-819C4012F466}"/>
              </a:ext>
            </a:extLst>
          </p:cNvPr>
          <p:cNvSpPr>
            <a:spLocks noGrp="1"/>
          </p:cNvSpPr>
          <p:nvPr>
            <p:ph idx="1"/>
          </p:nvPr>
        </p:nvSpPr>
        <p:spPr>
          <a:xfrm>
            <a:off x="1079500" y="4880767"/>
            <a:ext cx="2895600" cy="1532733"/>
          </a:xfrm>
        </p:spPr>
        <p:txBody>
          <a:bodyPr numCol="1" spcCol="0">
            <a:normAutofit/>
          </a:bodyPr>
          <a:lstStyle>
            <a:lvl1pPr marL="0" indent="0">
              <a:buNone/>
              <a:defRPr sz="1200" b="0">
                <a:solidFill>
                  <a:schemeClr val="bg1"/>
                </a:solidFill>
              </a:defRPr>
            </a:lvl1pPr>
            <a:lvl2pPr marL="365760" indent="0">
              <a:buNone/>
              <a:defRPr sz="1800"/>
            </a:lvl2pPr>
            <a:lvl3pPr>
              <a:defRPr sz="1800"/>
            </a:lvl3pPr>
            <a:lvl4pPr>
              <a:defRPr sz="1800"/>
            </a:lvl4pPr>
            <a:lvl5pPr>
              <a:defRPr sz="1800"/>
            </a:lvl5pPr>
          </a:lstStyle>
          <a:p>
            <a:pPr lvl="0"/>
            <a:r>
              <a:rPr lang="en-US"/>
              <a:t>Click to edit Master text styles</a:t>
            </a:r>
          </a:p>
        </p:txBody>
      </p:sp>
      <p:sp>
        <p:nvSpPr>
          <p:cNvPr id="6" name="Content Placeholder 2">
            <a:extLst>
              <a:ext uri="{FF2B5EF4-FFF2-40B4-BE49-F238E27FC236}">
                <a16:creationId xmlns:a16="http://schemas.microsoft.com/office/drawing/2014/main" id="{9C3A514D-6182-4329-9E1C-FC829807723C}"/>
              </a:ext>
            </a:extLst>
          </p:cNvPr>
          <p:cNvSpPr>
            <a:spLocks noGrp="1"/>
          </p:cNvSpPr>
          <p:nvPr>
            <p:ph idx="11" hasCustomPrompt="1"/>
          </p:nvPr>
        </p:nvSpPr>
        <p:spPr>
          <a:xfrm>
            <a:off x="1079500" y="4392721"/>
            <a:ext cx="2895600" cy="445980"/>
          </a:xfrm>
        </p:spPr>
        <p:txBody>
          <a:bodyPr numCol="1" spcCol="0">
            <a:normAutofit/>
          </a:bodyPr>
          <a:lstStyle>
            <a:lvl1pPr marL="0" indent="0">
              <a:buNone/>
              <a:defRPr sz="1200" b="1" i="0" cap="none" baseline="0">
                <a:solidFill>
                  <a:schemeClr val="bg1"/>
                </a:solidFill>
              </a:defRPr>
            </a:lvl1pPr>
            <a:lvl2pPr marL="365760" indent="0">
              <a:buNone/>
              <a:defRPr sz="1800"/>
            </a:lvl2pPr>
            <a:lvl3pPr>
              <a:defRPr sz="1800"/>
            </a:lvl3pPr>
            <a:lvl4pPr>
              <a:defRPr sz="1800"/>
            </a:lvl4pPr>
            <a:lvl5pPr>
              <a:defRPr sz="1800"/>
            </a:lvl5pPr>
          </a:lstStyle>
          <a:p>
            <a:pPr lvl="0"/>
            <a:r>
              <a:rPr lang="en-US"/>
              <a:t>[Month ‘00]</a:t>
            </a:r>
          </a:p>
        </p:txBody>
      </p:sp>
      <p:sp>
        <p:nvSpPr>
          <p:cNvPr id="3" name="Picture Placeholder 2">
            <a:extLst>
              <a:ext uri="{FF2B5EF4-FFF2-40B4-BE49-F238E27FC236}">
                <a16:creationId xmlns:a16="http://schemas.microsoft.com/office/drawing/2014/main" id="{A024B124-5939-4171-A913-0DC15A929BF8}"/>
              </a:ext>
            </a:extLst>
          </p:cNvPr>
          <p:cNvSpPr>
            <a:spLocks noGrp="1"/>
          </p:cNvSpPr>
          <p:nvPr>
            <p:ph type="pic" sz="quarter" idx="12" hasCustomPrompt="1"/>
          </p:nvPr>
        </p:nvSpPr>
        <p:spPr>
          <a:xfrm>
            <a:off x="1079500" y="2120900"/>
            <a:ext cx="1308100" cy="1308100"/>
          </a:xfrm>
        </p:spPr>
        <p:txBody>
          <a:bodyPr>
            <a:normAutofit/>
          </a:bodyPr>
          <a:lstStyle>
            <a:lvl1pPr marL="0" indent="0">
              <a:buNone/>
              <a:defRPr sz="1400">
                <a:solidFill>
                  <a:schemeClr val="bg1"/>
                </a:solidFill>
              </a:defRPr>
            </a:lvl1pPr>
          </a:lstStyle>
          <a:p>
            <a:r>
              <a:rPr lang="en-US"/>
              <a:t>[Icon Placeholder]</a:t>
            </a:r>
          </a:p>
        </p:txBody>
      </p:sp>
      <p:sp>
        <p:nvSpPr>
          <p:cNvPr id="15" name="Rectangle 14">
            <a:extLst>
              <a:ext uri="{FF2B5EF4-FFF2-40B4-BE49-F238E27FC236}">
                <a16:creationId xmlns:a16="http://schemas.microsoft.com/office/drawing/2014/main" id="{0A1C8171-8A51-4EF6-B972-D1F39BFEA51F}"/>
              </a:ext>
            </a:extLst>
          </p:cNvPr>
          <p:cNvSpPr/>
          <p:nvPr userDrawn="1"/>
        </p:nvSpPr>
        <p:spPr>
          <a:xfrm>
            <a:off x="0" y="3700046"/>
            <a:ext cx="12192000" cy="152400"/>
          </a:xfrm>
          <a:prstGeom prst="rect">
            <a:avLst/>
          </a:prstGeom>
          <a:solidFill>
            <a:srgbClr val="FE663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a:extLst>
              <a:ext uri="{FF2B5EF4-FFF2-40B4-BE49-F238E27FC236}">
                <a16:creationId xmlns:a16="http://schemas.microsoft.com/office/drawing/2014/main" id="{EC64A0CB-E75E-714A-BC58-3F69C03564AB}"/>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0474" y="6281931"/>
            <a:ext cx="1060932" cy="408720"/>
          </a:xfrm>
          <a:prstGeom prst="rect">
            <a:avLst/>
          </a:prstGeom>
        </p:spPr>
      </p:pic>
    </p:spTree>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Audit Content Whit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1132464"/>
            <a:ext cx="41021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3429000"/>
            <a:ext cx="4102100" cy="2747962"/>
          </a:xfrm>
        </p:spPr>
        <p:txBody>
          <a:bodyPr>
            <a:normAutofit/>
          </a:bodyPr>
          <a:lstStyle>
            <a:lvl1pPr>
              <a:defRPr sz="2000"/>
            </a:lvl1pPr>
            <a:lvl2pPr>
              <a:defRPr sz="2000"/>
            </a:lvl2pPr>
            <a:lvl3pPr>
              <a:defRPr sz="2000"/>
            </a:lvl3pPr>
            <a:lvl4pPr>
              <a:defRPr sz="2000"/>
            </a:lvl4pPr>
            <a:lvl5pPr>
              <a:defRPr sz="2000"/>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8" name="Picture Placeholder 6">
            <a:extLst>
              <a:ext uri="{FF2B5EF4-FFF2-40B4-BE49-F238E27FC236}">
                <a16:creationId xmlns:a16="http://schemas.microsoft.com/office/drawing/2014/main" id="{1A1F2BD8-B17D-4C47-BCFB-F86D2036E62C}"/>
              </a:ext>
            </a:extLst>
          </p:cNvPr>
          <p:cNvSpPr>
            <a:spLocks noGrp="1"/>
          </p:cNvSpPr>
          <p:nvPr>
            <p:ph type="pic" sz="quarter" idx="10" hasCustomPrompt="1"/>
          </p:nvPr>
        </p:nvSpPr>
        <p:spPr>
          <a:xfrm>
            <a:off x="6096000" y="-60961"/>
            <a:ext cx="6156960" cy="6992983"/>
          </a:xfrm>
          <a:ln w="6350">
            <a:solidFill>
              <a:schemeClr val="accent1"/>
            </a:solidFill>
          </a:ln>
        </p:spPr>
        <p:txBody>
          <a:bodyPr/>
          <a:lstStyle>
            <a:lvl1pPr marL="0" indent="0">
              <a:buNone/>
              <a:defRPr>
                <a:solidFill>
                  <a:schemeClr val="tx2"/>
                </a:solidFill>
              </a:defRPr>
            </a:lvl1pPr>
          </a:lstStyle>
          <a:p>
            <a:r>
              <a:rPr lang="en-US"/>
              <a:t>[Screenshot / large picture]</a:t>
            </a:r>
          </a:p>
        </p:txBody>
      </p:sp>
      <p:pic>
        <p:nvPicPr>
          <p:cNvPr id="6" name="Graphic 5">
            <a:extLst>
              <a:ext uri="{FF2B5EF4-FFF2-40B4-BE49-F238E27FC236}">
                <a16:creationId xmlns:a16="http://schemas.microsoft.com/office/drawing/2014/main" id="{C1EC6F63-E3D5-9140-9893-1635237DEC5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468449982"/>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Audit Content Blue">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ECAF1D04-C19A-4063-AAB0-AD957B1E703F}"/>
              </a:ext>
            </a:extLst>
          </p:cNvPr>
          <p:cNvSpPr/>
          <p:nvPr userDrawn="1"/>
        </p:nvSpPr>
        <p:spPr>
          <a:xfrm>
            <a:off x="0" y="0"/>
            <a:ext cx="12192000" cy="6858000"/>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111584" y="1132464"/>
            <a:ext cx="4102100" cy="1325563"/>
          </a:xfrm>
        </p:spPr>
        <p:txBody>
          <a:bodyPr anchor="b" anchorCtr="0"/>
          <a:lstStyle>
            <a:lvl1pPr>
              <a:defRPr>
                <a:solidFill>
                  <a:schemeClr val="bg1"/>
                </a:solidFill>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p:nvPr>
        </p:nvSpPr>
        <p:spPr>
          <a:xfrm>
            <a:off x="1111584" y="3429000"/>
            <a:ext cx="4102100" cy="2747962"/>
          </a:xfrm>
        </p:spPr>
        <p:txBody>
          <a:bodyPr>
            <a:normAutofit/>
          </a:bodyPr>
          <a:lstStyle>
            <a:lvl1pPr>
              <a:defRPr sz="2000">
                <a:solidFill>
                  <a:schemeClr val="bg1"/>
                </a:solidFill>
              </a:defRPr>
            </a:lvl1pPr>
            <a:lvl2pPr>
              <a:defRPr sz="2000">
                <a:solidFill>
                  <a:schemeClr val="bg1"/>
                </a:solidFill>
              </a:defRPr>
            </a:lvl2pPr>
            <a:lvl3pPr>
              <a:defRPr sz="2000">
                <a:solidFill>
                  <a:schemeClr val="bg1"/>
                </a:solidFill>
              </a:defRPr>
            </a:lvl3pPr>
            <a:lvl4pPr>
              <a:defRPr sz="2000">
                <a:solidFill>
                  <a:schemeClr val="bg1"/>
                </a:solidFill>
              </a:defRPr>
            </a:lvl4pPr>
            <a:lvl5pPr>
              <a:defRPr sz="2000">
                <a:solidFill>
                  <a:schemeClr val="bg1"/>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585027"/>
            <a:ext cx="5213684" cy="0"/>
          </a:xfrm>
          <a:prstGeom prst="line">
            <a:avLst/>
          </a:prstGeom>
          <a:ln w="38100">
            <a:solidFill>
              <a:schemeClr val="bg2"/>
            </a:solidFill>
          </a:ln>
        </p:spPr>
        <p:style>
          <a:lnRef idx="1">
            <a:schemeClr val="accent1"/>
          </a:lnRef>
          <a:fillRef idx="0">
            <a:schemeClr val="accent1"/>
          </a:fillRef>
          <a:effectRef idx="0">
            <a:schemeClr val="accent1"/>
          </a:effectRef>
          <a:fontRef idx="minor">
            <a:schemeClr val="tx1"/>
          </a:fontRef>
        </p:style>
      </p:cxnSp>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0" hasCustomPrompt="1"/>
          </p:nvPr>
        </p:nvSpPr>
        <p:spPr>
          <a:xfrm>
            <a:off x="6096000" y="-60961"/>
            <a:ext cx="6156960" cy="6992983"/>
          </a:xfrm>
          <a:ln w="6350">
            <a:solidFill>
              <a:schemeClr val="tx1">
                <a:lumMod val="75000"/>
              </a:schemeClr>
            </a:solidFill>
          </a:ln>
        </p:spPr>
        <p:txBody>
          <a:bodyPr/>
          <a:lstStyle>
            <a:lvl1pPr marL="0" indent="0">
              <a:buNone/>
              <a:defRPr>
                <a:solidFill>
                  <a:schemeClr val="bg1"/>
                </a:solidFill>
              </a:defRPr>
            </a:lvl1pPr>
          </a:lstStyle>
          <a:p>
            <a:r>
              <a:rPr lang="en-US"/>
              <a:t>[Screenshot / large picture]</a:t>
            </a:r>
          </a:p>
        </p:txBody>
      </p:sp>
      <p:pic>
        <p:nvPicPr>
          <p:cNvPr id="8" name="Graphic 7">
            <a:extLst>
              <a:ext uri="{FF2B5EF4-FFF2-40B4-BE49-F238E27FC236}">
                <a16:creationId xmlns:a16="http://schemas.microsoft.com/office/drawing/2014/main" id="{7B3BB582-98F5-C94D-801A-E7A0735DC31F}"/>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980474" y="6281931"/>
            <a:ext cx="1060932" cy="408720"/>
          </a:xfrm>
          <a:prstGeom prst="rect">
            <a:avLst/>
          </a:prstGeom>
        </p:spPr>
      </p:pic>
    </p:spTree>
    <p:extLst>
      <p:ext uri="{BB962C8B-B14F-4D97-AF65-F5344CB8AC3E}">
        <p14:creationId xmlns:p14="http://schemas.microsoft.com/office/powerpoint/2010/main" val="3470521200"/>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userDrawn="1">
  <p:cSld name="Contents Presenta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47415" y="699330"/>
            <a:ext cx="4294606" cy="1325563"/>
          </a:xfrm>
        </p:spPr>
        <p:txBody>
          <a:bodyPr wrap="none" anchor="b" anchorCtr="0">
            <a:normAutofit/>
          </a:bodyPr>
          <a:lstStyle>
            <a:lvl1pPr>
              <a:defRPr sz="7500"/>
            </a:lvl1pPr>
          </a:lstStyle>
          <a:p>
            <a:r>
              <a:rPr lang="en-US"/>
              <a:t>[Contents]</a:t>
            </a:r>
          </a:p>
        </p:txBody>
      </p:sp>
      <p:cxnSp>
        <p:nvCxnSpPr>
          <p:cNvPr id="5" name="Straight Connector 4">
            <a:extLst>
              <a:ext uri="{FF2B5EF4-FFF2-40B4-BE49-F238E27FC236}">
                <a16:creationId xmlns:a16="http://schemas.microsoft.com/office/drawing/2014/main" id="{AB6BDF93-DBE6-4985-9AF8-29A2553848CD}"/>
              </a:ext>
            </a:extLst>
          </p:cNvPr>
          <p:cNvCxnSpPr>
            <a:cxnSpLocks/>
          </p:cNvCxnSpPr>
          <p:nvPr userDrawn="1"/>
        </p:nvCxnSpPr>
        <p:spPr>
          <a:xfrm>
            <a:off x="0" y="2151893"/>
            <a:ext cx="5213684" cy="0"/>
          </a:xfrm>
          <a:prstGeom prst="line">
            <a:avLst/>
          </a:prstGeom>
          <a:ln w="63500">
            <a:solidFill>
              <a:schemeClr val="bg2"/>
            </a:solidFill>
          </a:ln>
        </p:spPr>
        <p:style>
          <a:lnRef idx="1">
            <a:schemeClr val="accent1"/>
          </a:lnRef>
          <a:fillRef idx="0">
            <a:schemeClr val="accent1"/>
          </a:fillRef>
          <a:effectRef idx="0">
            <a:schemeClr val="accent1"/>
          </a:effectRef>
          <a:fontRef idx="minor">
            <a:schemeClr val="tx1"/>
          </a:fontRef>
        </p:style>
      </p:cxnSp>
      <p:sp>
        <p:nvSpPr>
          <p:cNvPr id="17" name="Text Placeholder 2">
            <a:extLst>
              <a:ext uri="{FF2B5EF4-FFF2-40B4-BE49-F238E27FC236}">
                <a16:creationId xmlns:a16="http://schemas.microsoft.com/office/drawing/2014/main" id="{63DEC458-5D80-4297-BD94-822086139C8E}"/>
              </a:ext>
            </a:extLst>
          </p:cNvPr>
          <p:cNvSpPr>
            <a:spLocks noGrp="1"/>
          </p:cNvSpPr>
          <p:nvPr>
            <p:ph idx="1"/>
          </p:nvPr>
        </p:nvSpPr>
        <p:spPr>
          <a:xfrm>
            <a:off x="3737811" y="2999873"/>
            <a:ext cx="4732422" cy="3177089"/>
          </a:xfrm>
          <a:prstGeom prst="rect">
            <a:avLst/>
          </a:prstGeom>
        </p:spPr>
        <p:txBody>
          <a:bodyPr vert="horz" lIns="91440" tIns="45720" rIns="91440" bIns="45720" rtlCol="0">
            <a:normAutofit/>
          </a:bodyPr>
          <a:lstStyle>
            <a:lvl1pPr marL="457200" indent="-457200">
              <a:spcBef>
                <a:spcPts val="0"/>
              </a:spcBef>
              <a:buClr>
                <a:schemeClr val="tx1"/>
              </a:buClr>
              <a:buFont typeface="+mj-lt"/>
              <a:buAutoNum type="arabicPeriod"/>
              <a:defRPr lang="en-US" dirty="0"/>
            </a:lvl1pPr>
            <a:lvl2pPr marL="822960" indent="-457200">
              <a:spcBef>
                <a:spcPts val="0"/>
              </a:spcBef>
              <a:buClr>
                <a:schemeClr val="tx1"/>
              </a:buClr>
              <a:buFont typeface="+mj-lt"/>
              <a:buAutoNum type="alphaUcPeriod"/>
              <a:defRPr lang="en-US" dirty="0"/>
            </a:lvl2pPr>
            <a:lvl3pPr marL="1188720" indent="-457200">
              <a:spcBef>
                <a:spcPts val="0"/>
              </a:spcBef>
              <a:buClr>
                <a:schemeClr val="tx1"/>
              </a:buClr>
              <a:buFont typeface="+mj-lt"/>
              <a:buAutoNum type="romanUcPeriod"/>
              <a:defRPr lang="en-US" dirty="0"/>
            </a:lvl3pPr>
            <a:lvl4pPr marL="1554480" indent="-457200">
              <a:spcBef>
                <a:spcPts val="0"/>
              </a:spcBef>
              <a:buClr>
                <a:schemeClr val="tx1"/>
              </a:buClr>
              <a:buFont typeface="+mj-lt"/>
              <a:buAutoNum type="romanUcPeriod"/>
              <a:defRPr lang="en-US" dirty="0"/>
            </a:lvl4pPr>
            <a:lvl5pPr marL="1920240" indent="-457200">
              <a:spcBef>
                <a:spcPts val="0"/>
              </a:spcBef>
              <a:buClr>
                <a:schemeClr val="tx1"/>
              </a:buClr>
              <a:buFont typeface="+mj-lt"/>
              <a:buAutoNum type="romanUcPeriod"/>
              <a:defRPr lang="en-US" dirty="0"/>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pic>
        <p:nvPicPr>
          <p:cNvPr id="8" name="Graphic 7">
            <a:extLst>
              <a:ext uri="{FF2B5EF4-FFF2-40B4-BE49-F238E27FC236}">
                <a16:creationId xmlns:a16="http://schemas.microsoft.com/office/drawing/2014/main" id="{B5F7C2E0-25BB-2B4C-949F-6FBCA3E36754}"/>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10637632" y="6272460"/>
            <a:ext cx="1283288" cy="494381"/>
          </a:xfrm>
          <a:prstGeom prst="rect">
            <a:avLst/>
          </a:prstGeom>
        </p:spPr>
      </p:pic>
    </p:spTree>
    <p:extLst>
      <p:ext uri="{BB962C8B-B14F-4D97-AF65-F5344CB8AC3E}">
        <p14:creationId xmlns:p14="http://schemas.microsoft.com/office/powerpoint/2010/main" val="34372358"/>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userDrawn="1">
  <p:cSld name="2_Section Blu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C20F5B4-39D8-4129-9214-8F3393F62F4B}"/>
              </a:ext>
            </a:extLst>
          </p:cNvPr>
          <p:cNvSpPr>
            <a:spLocks noGrp="1"/>
          </p:cNvSpPr>
          <p:nvPr>
            <p:ph type="title" hasCustomPrompt="1"/>
          </p:nvPr>
        </p:nvSpPr>
        <p:spPr>
          <a:xfrm>
            <a:off x="1066800" y="365125"/>
            <a:ext cx="10058400" cy="1325563"/>
          </a:xfrm>
        </p:spPr>
        <p:txBody>
          <a:bodyPr anchor="b" anchorCtr="0"/>
          <a:lstStyle>
            <a:lvl1pPr>
              <a:defRPr/>
            </a:lvl1pPr>
          </a:lstStyle>
          <a:p>
            <a:r>
              <a:rPr lang="en-US"/>
              <a:t>[Click to edit Master title style]</a:t>
            </a:r>
          </a:p>
        </p:txBody>
      </p:sp>
      <p:sp>
        <p:nvSpPr>
          <p:cNvPr id="3" name="Content Placeholder 2">
            <a:extLst>
              <a:ext uri="{FF2B5EF4-FFF2-40B4-BE49-F238E27FC236}">
                <a16:creationId xmlns:a16="http://schemas.microsoft.com/office/drawing/2014/main" id="{9809B8B1-BEA4-400F-985B-DEF0895F4182}"/>
              </a:ext>
            </a:extLst>
          </p:cNvPr>
          <p:cNvSpPr>
            <a:spLocks noGrp="1"/>
          </p:cNvSpPr>
          <p:nvPr>
            <p:ph idx="1" hasCustomPrompt="1"/>
          </p:nvPr>
        </p:nvSpPr>
        <p:spPr>
          <a:xfrm>
            <a:off x="1066800" y="2254827"/>
            <a:ext cx="10058400" cy="3922136"/>
          </a:xfrm>
        </p:spPr>
        <p:txBody>
          <a:bodyPr numCol="1"/>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Freeform 5">
            <a:extLst>
              <a:ext uri="{FF2B5EF4-FFF2-40B4-BE49-F238E27FC236}">
                <a16:creationId xmlns:a16="http://schemas.microsoft.com/office/drawing/2014/main" id="{C5D4B8B4-D064-49FF-8181-6F2F29C7CF9C}"/>
              </a:ext>
            </a:extLst>
          </p:cNvPr>
          <p:cNvSpPr>
            <a:spLocks/>
          </p:cNvSpPr>
          <p:nvPr userDrawn="1"/>
        </p:nvSpPr>
        <p:spPr bwMode="auto">
          <a:xfrm>
            <a:off x="0" y="0"/>
            <a:ext cx="1476375" cy="6858000"/>
          </a:xfrm>
          <a:custGeom>
            <a:avLst/>
            <a:gdLst>
              <a:gd name="T0" fmla="*/ 0 w 930"/>
              <a:gd name="T1" fmla="*/ 0 h 4320"/>
              <a:gd name="T2" fmla="*/ 0 w 930"/>
              <a:gd name="T3" fmla="*/ 4320 h 4320"/>
              <a:gd name="T4" fmla="*/ 137 w 930"/>
              <a:gd name="T5" fmla="*/ 4320 h 4320"/>
              <a:gd name="T6" fmla="*/ 296 w 930"/>
              <a:gd name="T7" fmla="*/ 737 h 4320"/>
              <a:gd name="T8" fmla="*/ 296 w 930"/>
              <a:gd name="T9" fmla="*/ 737 h 4320"/>
              <a:gd name="T10" fmla="*/ 296 w 930"/>
              <a:gd name="T11" fmla="*/ 737 h 4320"/>
              <a:gd name="T12" fmla="*/ 296 w 930"/>
              <a:gd name="T13" fmla="*/ 737 h 4320"/>
              <a:gd name="T14" fmla="*/ 299 w 930"/>
              <a:gd name="T15" fmla="*/ 696 h 4320"/>
              <a:gd name="T16" fmla="*/ 307 w 930"/>
              <a:gd name="T17" fmla="*/ 658 h 4320"/>
              <a:gd name="T18" fmla="*/ 316 w 930"/>
              <a:gd name="T19" fmla="*/ 623 h 4320"/>
              <a:gd name="T20" fmla="*/ 327 w 930"/>
              <a:gd name="T21" fmla="*/ 593 h 4320"/>
              <a:gd name="T22" fmla="*/ 341 w 930"/>
              <a:gd name="T23" fmla="*/ 564 h 4320"/>
              <a:gd name="T24" fmla="*/ 354 w 930"/>
              <a:gd name="T25" fmla="*/ 542 h 4320"/>
              <a:gd name="T26" fmla="*/ 367 w 930"/>
              <a:gd name="T27" fmla="*/ 521 h 4320"/>
              <a:gd name="T28" fmla="*/ 380 w 930"/>
              <a:gd name="T29" fmla="*/ 504 h 4320"/>
              <a:gd name="T30" fmla="*/ 930 w 930"/>
              <a:gd name="T31" fmla="*/ 0 h 4320"/>
              <a:gd name="T32" fmla="*/ 0 w 930"/>
              <a:gd name="T33" fmla="*/ 0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930" h="4320">
                <a:moveTo>
                  <a:pt x="0" y="0"/>
                </a:moveTo>
                <a:lnTo>
                  <a:pt x="0" y="4320"/>
                </a:lnTo>
                <a:lnTo>
                  <a:pt x="137" y="4320"/>
                </a:lnTo>
                <a:lnTo>
                  <a:pt x="296" y="737"/>
                </a:lnTo>
                <a:lnTo>
                  <a:pt x="296" y="737"/>
                </a:lnTo>
                <a:lnTo>
                  <a:pt x="296" y="737"/>
                </a:lnTo>
                <a:lnTo>
                  <a:pt x="296" y="737"/>
                </a:lnTo>
                <a:lnTo>
                  <a:pt x="299" y="696"/>
                </a:lnTo>
                <a:lnTo>
                  <a:pt x="307" y="658"/>
                </a:lnTo>
                <a:lnTo>
                  <a:pt x="316" y="623"/>
                </a:lnTo>
                <a:lnTo>
                  <a:pt x="327" y="593"/>
                </a:lnTo>
                <a:lnTo>
                  <a:pt x="341" y="564"/>
                </a:lnTo>
                <a:lnTo>
                  <a:pt x="354" y="542"/>
                </a:lnTo>
                <a:lnTo>
                  <a:pt x="367" y="521"/>
                </a:lnTo>
                <a:lnTo>
                  <a:pt x="380" y="504"/>
                </a:lnTo>
                <a:lnTo>
                  <a:pt x="930" y="0"/>
                </a:lnTo>
                <a:lnTo>
                  <a:pt x="0" y="0"/>
                </a:lnTo>
                <a:close/>
              </a:path>
            </a:pathLst>
          </a:custGeom>
          <a:solidFill>
            <a:schemeClr val="tx1"/>
          </a:solidFill>
          <a:ln>
            <a:noFill/>
          </a:ln>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5173481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12_Custom Layout">
    <p:bg>
      <p:bgPr>
        <a:solidFill>
          <a:schemeClr val="bg1"/>
        </a:solidFill>
        <a:effectLst/>
      </p:bgPr>
    </p:bg>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86760AB4-C667-0C4A-8F50-1DF0C3F6F6D4}"/>
              </a:ext>
            </a:extLst>
          </p:cNvPr>
          <p:cNvSpPr/>
          <p:nvPr userDrawn="1"/>
        </p:nvSpPr>
        <p:spPr>
          <a:xfrm>
            <a:off x="-66261" y="3946568"/>
            <a:ext cx="12324522" cy="3103562"/>
          </a:xfrm>
          <a:prstGeom prst="rect">
            <a:avLst/>
          </a:prstGeom>
          <a:solidFill>
            <a:srgbClr val="1A3B5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D966AB78-4592-2941-894F-7686F3475CE6}"/>
              </a:ext>
            </a:extLst>
          </p:cNvPr>
          <p:cNvSpPr>
            <a:spLocks noGrp="1"/>
          </p:cNvSpPr>
          <p:nvPr>
            <p:ph type="title"/>
          </p:nvPr>
        </p:nvSpPr>
        <p:spPr>
          <a:xfrm>
            <a:off x="1184343" y="1672684"/>
            <a:ext cx="5381050" cy="1964748"/>
          </a:xfrm>
        </p:spPr>
        <p:txBody>
          <a:bodyPr anchor="b">
            <a:normAutofit/>
          </a:bodyPr>
          <a:lstStyle>
            <a:lvl1pPr>
              <a:defRPr sz="4800" b="1" i="0">
                <a:solidFill>
                  <a:srgbClr val="3877BB"/>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pic>
        <p:nvPicPr>
          <p:cNvPr id="6" name="Graphic 5">
            <a:extLst>
              <a:ext uri="{FF2B5EF4-FFF2-40B4-BE49-F238E27FC236}">
                <a16:creationId xmlns:a16="http://schemas.microsoft.com/office/drawing/2014/main" id="{F76E8658-0FAF-774C-87A9-7AA4E9DD847A}"/>
              </a:ext>
            </a:extLst>
          </p:cNvPr>
          <p:cNvPicPr>
            <a:picLocks noChangeAspect="1"/>
          </p:cNvPicPr>
          <p:nvPr userDrawn="1"/>
        </p:nvPicPr>
        <p:blipFill>
          <a:blip r:embed="rId2">
            <a:extLst>
              <a:ext uri="{28A0092B-C50C-407E-A947-70E740481C1C}">
                <a14:useLocalDpi xmlns:a14="http://schemas.microsoft.com/office/drawing/2010/main" val="0"/>
              </a:ext>
              <a:ext uri="{96DAC541-7B7A-43D3-8B79-37D633B846F1}">
                <asvg:svgBlip xmlns:asvg="http://schemas.microsoft.com/office/drawing/2016/SVG/main" r:embed="rId3"/>
              </a:ext>
            </a:extLst>
          </a:blip>
          <a:stretch>
            <a:fillRect/>
          </a:stretch>
        </p:blipFill>
        <p:spPr>
          <a:xfrm>
            <a:off x="6565393" y="1198279"/>
            <a:ext cx="7061204" cy="7061204"/>
          </a:xfrm>
          <a:prstGeom prst="rect">
            <a:avLst/>
          </a:prstGeom>
        </p:spPr>
      </p:pic>
      <p:pic>
        <p:nvPicPr>
          <p:cNvPr id="8" name="Graphic 7">
            <a:extLst>
              <a:ext uri="{FF2B5EF4-FFF2-40B4-BE49-F238E27FC236}">
                <a16:creationId xmlns:a16="http://schemas.microsoft.com/office/drawing/2014/main" id="{AE081D44-91E6-A045-861F-0348210A6DE6}"/>
              </a:ext>
            </a:extLst>
          </p:cNvPr>
          <p:cNvPicPr>
            <a:picLocks noChangeAspect="1"/>
          </p:cNvPicPr>
          <p:nvPr userDrawn="1"/>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184343" y="399324"/>
            <a:ext cx="2260229" cy="870744"/>
          </a:xfrm>
          <a:prstGeom prst="rect">
            <a:avLst/>
          </a:prstGeom>
        </p:spPr>
      </p:pic>
      <p:sp>
        <p:nvSpPr>
          <p:cNvPr id="14" name="Subtitle 2">
            <a:extLst>
              <a:ext uri="{FF2B5EF4-FFF2-40B4-BE49-F238E27FC236}">
                <a16:creationId xmlns:a16="http://schemas.microsoft.com/office/drawing/2014/main" id="{8CD563B8-9D34-DE4B-9511-868DB976E250}"/>
              </a:ext>
            </a:extLst>
          </p:cNvPr>
          <p:cNvSpPr>
            <a:spLocks noGrp="1"/>
          </p:cNvSpPr>
          <p:nvPr>
            <p:ph type="subTitle" idx="1" hasCustomPrompt="1"/>
          </p:nvPr>
        </p:nvSpPr>
        <p:spPr>
          <a:xfrm>
            <a:off x="1814285" y="4618041"/>
            <a:ext cx="3942057" cy="369459"/>
          </a:xfrm>
        </p:spPr>
        <p:txBody>
          <a:bodyPr>
            <a:noAutofit/>
          </a:bodyPr>
          <a:lstStyle>
            <a:lvl1pPr marL="0" indent="0" algn="l">
              <a:buNone/>
              <a:defRPr sz="2000" b="0" i="0">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15" name="Text Placeholder 26">
            <a:extLst>
              <a:ext uri="{FF2B5EF4-FFF2-40B4-BE49-F238E27FC236}">
                <a16:creationId xmlns:a16="http://schemas.microsoft.com/office/drawing/2014/main" id="{79E38193-CC8D-6847-AC32-38019B61AC29}"/>
              </a:ext>
            </a:extLst>
          </p:cNvPr>
          <p:cNvSpPr>
            <a:spLocks noGrp="1"/>
          </p:cNvSpPr>
          <p:nvPr>
            <p:ph type="body" sz="quarter" idx="11" hasCustomPrompt="1"/>
          </p:nvPr>
        </p:nvSpPr>
        <p:spPr>
          <a:xfrm>
            <a:off x="1814285" y="5132643"/>
            <a:ext cx="3942057" cy="422275"/>
          </a:xfrm>
        </p:spPr>
        <p:txBody>
          <a:bodyPr>
            <a:normAutofit/>
          </a:bodyPr>
          <a:lstStyle>
            <a:lvl1pPr marL="0" indent="0">
              <a:buNone/>
              <a:defRPr sz="1600" b="0" i="1">
                <a:solidFill>
                  <a:srgbClr val="D4E6F4"/>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pic>
        <p:nvPicPr>
          <p:cNvPr id="16" name="Graphic 15" descr="User outline">
            <a:extLst>
              <a:ext uri="{FF2B5EF4-FFF2-40B4-BE49-F238E27FC236}">
                <a16:creationId xmlns:a16="http://schemas.microsoft.com/office/drawing/2014/main" id="{26026E31-AB6E-8340-8261-80152C949196}"/>
              </a:ext>
            </a:extLst>
          </p:cNvPr>
          <p:cNvPicPr>
            <a:picLocks noChangeAspect="1"/>
          </p:cNvPicPr>
          <p:nvPr userDrawn="1"/>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899885" y="4583949"/>
            <a:ext cx="914400" cy="914400"/>
          </a:xfrm>
          <a:prstGeom prst="rect">
            <a:avLst/>
          </a:prstGeom>
        </p:spPr>
      </p:pic>
    </p:spTree>
    <p:extLst>
      <p:ext uri="{BB962C8B-B14F-4D97-AF65-F5344CB8AC3E}">
        <p14:creationId xmlns:p14="http://schemas.microsoft.com/office/powerpoint/2010/main" val="15639661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9_Title Slide">
    <p:bg>
      <p:bgPr>
        <a:solidFill>
          <a:schemeClr val="bg1"/>
        </a:solidFill>
        <a:effectLst/>
      </p:bgPr>
    </p:bg>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67419"/>
            <a:ext cx="4237794" cy="3451891"/>
          </a:xfrm>
        </p:spPr>
        <p:txBody>
          <a:bodyPr anchor="b">
            <a:normAutofit/>
          </a:bodyPr>
          <a:lstStyle>
            <a:lvl1pPr algn="l">
              <a:defRPr sz="550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12" name="Rectangle 11"/>
          <p:cNvSpPr/>
          <p:nvPr userDrawn="1"/>
        </p:nvSpPr>
        <p:spPr>
          <a:xfrm>
            <a:off x="0" y="4810325"/>
            <a:ext cx="12192000" cy="204767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sp>
        <p:nvSpPr>
          <p:cNvPr id="4" name="Rectangle 3"/>
          <p:cNvSpPr/>
          <p:nvPr userDrawn="1"/>
        </p:nvSpPr>
        <p:spPr>
          <a:xfrm>
            <a:off x="6716068" y="0"/>
            <a:ext cx="3504378" cy="5625296"/>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userDrawn="1"/>
        </p:nvSpPr>
        <p:spPr>
          <a:xfrm>
            <a:off x="5421275" y="1624205"/>
            <a:ext cx="6298092" cy="4001091"/>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9" name="Picture 8"/>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4529137" y="1433191"/>
            <a:ext cx="8048625" cy="4748110"/>
          </a:xfrm>
          <a:prstGeom prst="rect">
            <a:avLst/>
          </a:prstGeom>
        </p:spPr>
      </p:pic>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6_Title Slide">
    <p:bg>
      <p:bgPr>
        <a:solidFill>
          <a:schemeClr val="bg1"/>
        </a:solidFill>
        <a:effectLst/>
      </p:bgPr>
    </p:bg>
    <p:spTree>
      <p:nvGrpSpPr>
        <p:cNvPr id="1" name=""/>
        <p:cNvGrpSpPr/>
        <p:nvPr/>
      </p:nvGrpSpPr>
      <p:grpSpPr>
        <a:xfrm>
          <a:off x="0" y="0"/>
          <a:ext cx="0" cy="0"/>
          <a:chOff x="0" y="0"/>
          <a:chExt cx="0" cy="0"/>
        </a:xfrm>
      </p:grpSpPr>
      <p:sp>
        <p:nvSpPr>
          <p:cNvPr id="4" name="Rectangle 3"/>
          <p:cNvSpPr/>
          <p:nvPr userDrawn="1"/>
        </p:nvSpPr>
        <p:spPr>
          <a:xfrm>
            <a:off x="7882360" y="0"/>
            <a:ext cx="2604304" cy="6858000"/>
          </a:xfrm>
          <a:prstGeom prst="rect">
            <a:avLst/>
          </a:prstGeom>
          <a:solidFill>
            <a:srgbClr val="F9B31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userDrawn="1"/>
        </p:nvSpPr>
        <p:spPr>
          <a:xfrm>
            <a:off x="0" y="4755636"/>
            <a:ext cx="12192000" cy="2102364"/>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a16="http://schemas.microsoft.com/office/drawing/2014/main" id="{1921AB9A-FDEA-4284-9A29-96F36D8BEAED}"/>
              </a:ext>
            </a:extLst>
          </p:cNvPr>
          <p:cNvSpPr>
            <a:spLocks noGrp="1"/>
          </p:cNvSpPr>
          <p:nvPr>
            <p:ph type="ctrTitle" hasCustomPrompt="1"/>
          </p:nvPr>
        </p:nvSpPr>
        <p:spPr>
          <a:xfrm>
            <a:off x="440532" y="1103251"/>
            <a:ext cx="5751924" cy="3451891"/>
          </a:xfrm>
        </p:spPr>
        <p:txBody>
          <a:bodyPr anchor="b">
            <a:normAutofit/>
          </a:bodyPr>
          <a:lstStyle>
            <a:lvl1pPr algn="l">
              <a:defRPr sz="5500" b="1" i="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[Click to edit Master title style]</a:t>
            </a:r>
          </a:p>
        </p:txBody>
      </p:sp>
      <p:sp>
        <p:nvSpPr>
          <p:cNvPr id="3" name="Subtitle 2">
            <a:extLst>
              <a:ext uri="{FF2B5EF4-FFF2-40B4-BE49-F238E27FC236}">
                <a16:creationId xmlns:a16="http://schemas.microsoft.com/office/drawing/2014/main" id="{53C854E8-C2B0-48CB-B2DE-E631AC5E03EE}"/>
              </a:ext>
            </a:extLst>
          </p:cNvPr>
          <p:cNvSpPr>
            <a:spLocks noGrp="1"/>
          </p:cNvSpPr>
          <p:nvPr>
            <p:ph type="subTitle" idx="1" hasCustomPrompt="1"/>
          </p:nvPr>
        </p:nvSpPr>
        <p:spPr>
          <a:xfrm>
            <a:off x="440532" y="5117011"/>
            <a:ext cx="3345656" cy="369459"/>
          </a:xfrm>
        </p:spPr>
        <p:txBody>
          <a:bodyPr>
            <a:normAutofit/>
          </a:bodyPr>
          <a:lstStyle>
            <a:lvl1pPr marL="0" indent="0" algn="l">
              <a:buNone/>
              <a:defRPr sz="15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a:t>
            </a:r>
            <a:r>
              <a:rPr lang="en-US" err="1"/>
              <a:t>Firstname</a:t>
            </a:r>
            <a:r>
              <a:rPr lang="en-US"/>
              <a:t> </a:t>
            </a:r>
            <a:r>
              <a:rPr lang="en-US" err="1"/>
              <a:t>Lastname</a:t>
            </a:r>
            <a:r>
              <a:rPr lang="en-US"/>
              <a:t>]</a:t>
            </a:r>
          </a:p>
        </p:txBody>
      </p:sp>
      <p:sp>
        <p:nvSpPr>
          <p:cNvPr id="27" name="Text Placeholder 26">
            <a:extLst>
              <a:ext uri="{FF2B5EF4-FFF2-40B4-BE49-F238E27FC236}">
                <a16:creationId xmlns:a16="http://schemas.microsoft.com/office/drawing/2014/main" id="{3C86F298-D7E2-4FBE-82F0-23654585659E}"/>
              </a:ext>
            </a:extLst>
          </p:cNvPr>
          <p:cNvSpPr>
            <a:spLocks noGrp="1"/>
          </p:cNvSpPr>
          <p:nvPr>
            <p:ph type="body" sz="quarter" idx="11" hasCustomPrompt="1"/>
          </p:nvPr>
        </p:nvSpPr>
        <p:spPr>
          <a:xfrm>
            <a:off x="440532" y="5529967"/>
            <a:ext cx="3345656" cy="422275"/>
          </a:xfrm>
        </p:spPr>
        <p:txBody>
          <a:bodyPr>
            <a:normAutofit/>
          </a:bodyPr>
          <a:lstStyle>
            <a:lvl1pPr marL="0" indent="0">
              <a:buNone/>
              <a:defRPr sz="1200" b="0" i="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solidFill>
                  <a:schemeClr val="bg1"/>
                </a:solidFill>
              </a:defRPr>
            </a:lvl2pPr>
            <a:lvl3pPr marL="731520" indent="0">
              <a:buNone/>
              <a:defRPr>
                <a:solidFill>
                  <a:schemeClr val="bg1"/>
                </a:solidFill>
              </a:defRPr>
            </a:lvl3pPr>
            <a:lvl4pPr marL="1097280" indent="0">
              <a:buNone/>
              <a:defRPr>
                <a:solidFill>
                  <a:schemeClr val="bg1"/>
                </a:solidFill>
              </a:defRPr>
            </a:lvl4pPr>
            <a:lvl5pPr marL="1463040" indent="0">
              <a:buNone/>
              <a:defRPr>
                <a:solidFill>
                  <a:schemeClr val="bg1"/>
                </a:solidFill>
              </a:defRPr>
            </a:lvl5pPr>
          </a:lstStyle>
          <a:p>
            <a:pPr lvl="0"/>
            <a:r>
              <a:rPr lang="en-US"/>
              <a:t>[Job title]</a:t>
            </a:r>
          </a:p>
        </p:txBody>
      </p:sp>
      <p:sp>
        <p:nvSpPr>
          <p:cNvPr id="11" name="Freeform 13">
            <a:extLst>
              <a:ext uri="{FF2B5EF4-FFF2-40B4-BE49-F238E27FC236}">
                <a16:creationId xmlns:a16="http://schemas.microsoft.com/office/drawing/2014/main" id="{D82B087F-9B39-4634-A2AD-3D2D0D736FC7}"/>
              </a:ext>
            </a:extLst>
          </p:cNvPr>
          <p:cNvSpPr>
            <a:spLocks/>
          </p:cNvSpPr>
          <p:nvPr userDrawn="1"/>
        </p:nvSpPr>
        <p:spPr bwMode="auto">
          <a:xfrm flipV="1">
            <a:off x="-11576" y="4667693"/>
            <a:ext cx="12292315" cy="87942"/>
          </a:xfrm>
          <a:custGeom>
            <a:avLst/>
            <a:gdLst>
              <a:gd name="T0" fmla="*/ 7680 w 7680"/>
              <a:gd name="T1" fmla="*/ 16 h 32"/>
              <a:gd name="T2" fmla="*/ 7680 w 7680"/>
              <a:gd name="T3" fmla="*/ 16 h 32"/>
              <a:gd name="T4" fmla="*/ 7655 w 7680"/>
              <a:gd name="T5" fmla="*/ 0 h 32"/>
              <a:gd name="T6" fmla="*/ 0 w 7680"/>
              <a:gd name="T7" fmla="*/ 0 h 32"/>
              <a:gd name="T8" fmla="*/ 0 w 7680"/>
              <a:gd name="T9" fmla="*/ 32 h 32"/>
              <a:gd name="T10" fmla="*/ 7675 w 7680"/>
              <a:gd name="T11" fmla="*/ 32 h 32"/>
              <a:gd name="T12" fmla="*/ 7680 w 7680"/>
              <a:gd name="T13" fmla="*/ 16 h 32"/>
              <a:gd name="connsiteX0" fmla="*/ 9852 w 10000"/>
              <a:gd name="connsiteY0" fmla="*/ 6562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52 w 10000"/>
              <a:gd name="connsiteY6" fmla="*/ 6562 h 10000"/>
              <a:gd name="connsiteX0" fmla="*/ 9875 w 10000"/>
              <a:gd name="connsiteY0" fmla="*/ 4479 h 10000"/>
              <a:gd name="connsiteX1" fmla="*/ 10000 w 10000"/>
              <a:gd name="connsiteY1" fmla="*/ 5000 h 10000"/>
              <a:gd name="connsiteX2" fmla="*/ 9967 w 10000"/>
              <a:gd name="connsiteY2" fmla="*/ 0 h 10000"/>
              <a:gd name="connsiteX3" fmla="*/ 0 w 10000"/>
              <a:gd name="connsiteY3" fmla="*/ 0 h 10000"/>
              <a:gd name="connsiteX4" fmla="*/ 0 w 10000"/>
              <a:gd name="connsiteY4" fmla="*/ 10000 h 10000"/>
              <a:gd name="connsiteX5" fmla="*/ 9993 w 10000"/>
              <a:gd name="connsiteY5" fmla="*/ 10000 h 10000"/>
              <a:gd name="connsiteX6" fmla="*/ 9875 w 10000"/>
              <a:gd name="connsiteY6" fmla="*/ 4479 h 10000"/>
              <a:gd name="connsiteX0" fmla="*/ 9993 w 10736"/>
              <a:gd name="connsiteY0" fmla="*/ 10000 h 10000"/>
              <a:gd name="connsiteX1" fmla="*/ 10000 w 10736"/>
              <a:gd name="connsiteY1" fmla="*/ 5000 h 10000"/>
              <a:gd name="connsiteX2" fmla="*/ 9967 w 10736"/>
              <a:gd name="connsiteY2" fmla="*/ 0 h 10000"/>
              <a:gd name="connsiteX3" fmla="*/ 0 w 10736"/>
              <a:gd name="connsiteY3" fmla="*/ 0 h 10000"/>
              <a:gd name="connsiteX4" fmla="*/ 0 w 10736"/>
              <a:gd name="connsiteY4" fmla="*/ 10000 h 10000"/>
              <a:gd name="connsiteX5" fmla="*/ 9993 w 10736"/>
              <a:gd name="connsiteY5" fmla="*/ 10000 h 10000"/>
              <a:gd name="connsiteX0" fmla="*/ 9993 w 10022"/>
              <a:gd name="connsiteY0" fmla="*/ 10000 h 10541"/>
              <a:gd name="connsiteX1" fmla="*/ 10000 w 10022"/>
              <a:gd name="connsiteY1" fmla="*/ 5000 h 10541"/>
              <a:gd name="connsiteX2" fmla="*/ 9967 w 10022"/>
              <a:gd name="connsiteY2" fmla="*/ 0 h 10541"/>
              <a:gd name="connsiteX3" fmla="*/ 0 w 10022"/>
              <a:gd name="connsiteY3" fmla="*/ 0 h 10541"/>
              <a:gd name="connsiteX4" fmla="*/ 0 w 10022"/>
              <a:gd name="connsiteY4" fmla="*/ 10000 h 10541"/>
              <a:gd name="connsiteX5" fmla="*/ 9993 w 10022"/>
              <a:gd name="connsiteY5" fmla="*/ 10000 h 10541"/>
              <a:gd name="connsiteX0" fmla="*/ 9993 w 10736"/>
              <a:gd name="connsiteY0" fmla="*/ 10000 h 10962"/>
              <a:gd name="connsiteX1" fmla="*/ 10000 w 10736"/>
              <a:gd name="connsiteY1" fmla="*/ 5000 h 10962"/>
              <a:gd name="connsiteX2" fmla="*/ 9967 w 10736"/>
              <a:gd name="connsiteY2" fmla="*/ 0 h 10962"/>
              <a:gd name="connsiteX3" fmla="*/ 0 w 10736"/>
              <a:gd name="connsiteY3" fmla="*/ 0 h 10962"/>
              <a:gd name="connsiteX4" fmla="*/ 0 w 10736"/>
              <a:gd name="connsiteY4" fmla="*/ 10000 h 10962"/>
              <a:gd name="connsiteX5" fmla="*/ 9993 w 10736"/>
              <a:gd name="connsiteY5" fmla="*/ 10000 h 10962"/>
              <a:gd name="connsiteX0" fmla="*/ 9993 w 10736"/>
              <a:gd name="connsiteY0" fmla="*/ 10000 h 10740"/>
              <a:gd name="connsiteX1" fmla="*/ 10000 w 10736"/>
              <a:gd name="connsiteY1" fmla="*/ 5000 h 10740"/>
              <a:gd name="connsiteX2" fmla="*/ 9967 w 10736"/>
              <a:gd name="connsiteY2" fmla="*/ 0 h 10740"/>
              <a:gd name="connsiteX3" fmla="*/ 0 w 10736"/>
              <a:gd name="connsiteY3" fmla="*/ 0 h 10740"/>
              <a:gd name="connsiteX4" fmla="*/ 0 w 10736"/>
              <a:gd name="connsiteY4" fmla="*/ 10000 h 10740"/>
              <a:gd name="connsiteX5" fmla="*/ 9993 w 10736"/>
              <a:gd name="connsiteY5" fmla="*/ 10000 h 10740"/>
              <a:gd name="connsiteX0" fmla="*/ 9993 w 10000"/>
              <a:gd name="connsiteY0" fmla="*/ 10000 h 10740"/>
              <a:gd name="connsiteX1" fmla="*/ 10000 w 10000"/>
              <a:gd name="connsiteY1" fmla="*/ 5000 h 10740"/>
              <a:gd name="connsiteX2" fmla="*/ 9967 w 10000"/>
              <a:gd name="connsiteY2" fmla="*/ 0 h 10740"/>
              <a:gd name="connsiteX3" fmla="*/ 0 w 10000"/>
              <a:gd name="connsiteY3" fmla="*/ 0 h 10740"/>
              <a:gd name="connsiteX4" fmla="*/ 0 w 10000"/>
              <a:gd name="connsiteY4" fmla="*/ 10000 h 10740"/>
              <a:gd name="connsiteX5" fmla="*/ 9993 w 10000"/>
              <a:gd name="connsiteY5" fmla="*/ 10000 h 10740"/>
              <a:gd name="connsiteX0" fmla="*/ 9993 w 9993"/>
              <a:gd name="connsiteY0" fmla="*/ 10000 h 10740"/>
              <a:gd name="connsiteX1" fmla="*/ 9812 w 9993"/>
              <a:gd name="connsiteY1" fmla="*/ 3958 h 10740"/>
              <a:gd name="connsiteX2" fmla="*/ 9967 w 9993"/>
              <a:gd name="connsiteY2" fmla="*/ 0 h 10740"/>
              <a:gd name="connsiteX3" fmla="*/ 0 w 9993"/>
              <a:gd name="connsiteY3" fmla="*/ 0 h 10740"/>
              <a:gd name="connsiteX4" fmla="*/ 0 w 9993"/>
              <a:gd name="connsiteY4" fmla="*/ 10000 h 10740"/>
              <a:gd name="connsiteX5" fmla="*/ 9993 w 9993"/>
              <a:gd name="connsiteY5" fmla="*/ 10000 h 10740"/>
              <a:gd name="connsiteX0" fmla="*/ 10000 w 10010"/>
              <a:gd name="connsiteY0" fmla="*/ 9311 h 10000"/>
              <a:gd name="connsiteX1" fmla="*/ 10010 w 10010"/>
              <a:gd name="connsiteY1" fmla="*/ 4170 h 10000"/>
              <a:gd name="connsiteX2" fmla="*/ 9974 w 10010"/>
              <a:gd name="connsiteY2" fmla="*/ 0 h 10000"/>
              <a:gd name="connsiteX3" fmla="*/ 0 w 10010"/>
              <a:gd name="connsiteY3" fmla="*/ 0 h 10000"/>
              <a:gd name="connsiteX4" fmla="*/ 0 w 10010"/>
              <a:gd name="connsiteY4" fmla="*/ 9311 h 10000"/>
              <a:gd name="connsiteX5" fmla="*/ 10000 w 10010"/>
              <a:gd name="connsiteY5" fmla="*/ 9311 h 1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0010" h="10000">
                <a:moveTo>
                  <a:pt x="10000" y="9311"/>
                </a:moveTo>
                <a:cubicBezTo>
                  <a:pt x="9998" y="9506"/>
                  <a:pt x="10014" y="5722"/>
                  <a:pt x="10010" y="4170"/>
                </a:cubicBezTo>
                <a:cubicBezTo>
                  <a:pt x="9999" y="2618"/>
                  <a:pt x="9985" y="1552"/>
                  <a:pt x="9974" y="0"/>
                </a:cubicBezTo>
                <a:lnTo>
                  <a:pt x="0" y="0"/>
                </a:lnTo>
                <a:lnTo>
                  <a:pt x="0" y="9311"/>
                </a:lnTo>
                <a:cubicBezTo>
                  <a:pt x="1666" y="10863"/>
                  <a:pt x="4999" y="9311"/>
                  <a:pt x="10000" y="9311"/>
                </a:cubicBezTo>
                <a:close/>
              </a:path>
            </a:pathLst>
          </a:custGeom>
          <a:solidFill>
            <a:schemeClr val="bg2"/>
          </a:solidFill>
          <a:ln>
            <a:noFill/>
          </a:ln>
        </p:spPr>
        <p:txBody>
          <a:bodyPr vert="horz" wrap="square" lIns="91440" tIns="45720" rIns="91440" bIns="45720" numCol="1" anchor="t" anchorCtr="0" compatLnSpc="1">
            <a:prstTxWarp prst="textNoShape">
              <a:avLst/>
            </a:prstTxWarp>
          </a:bodyPr>
          <a:lstStyle/>
          <a:p>
            <a:endParaRPr lang="en-US"/>
          </a:p>
        </p:txBody>
      </p:sp>
      <p:sp>
        <p:nvSpPr>
          <p:cNvPr id="10" name="Rectangle 9"/>
          <p:cNvSpPr/>
          <p:nvPr userDrawn="1"/>
        </p:nvSpPr>
        <p:spPr>
          <a:xfrm>
            <a:off x="7377396" y="1951151"/>
            <a:ext cx="3572255" cy="4906849"/>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8" name="Picture 7" descr="phon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057457" y="673355"/>
            <a:ext cx="4135262" cy="6272588"/>
          </a:xfrm>
          <a:prstGeom prst="rect">
            <a:avLst/>
          </a:prstGeom>
        </p:spPr>
      </p:pic>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ustom Layout">
    <p:bg>
      <p:bgPr>
        <a:solidFill>
          <a:schemeClr val="tx1"/>
        </a:solidFill>
        <a:effectLst/>
      </p:bgPr>
    </p:bg>
    <p:spTree>
      <p:nvGrpSpPr>
        <p:cNvPr id="1" name=""/>
        <p:cNvGrpSpPr/>
        <p:nvPr/>
      </p:nvGrpSpPr>
      <p:grpSpPr>
        <a:xfrm>
          <a:off x="0" y="0"/>
          <a:ext cx="0" cy="0"/>
          <a:chOff x="0" y="0"/>
          <a:chExt cx="0" cy="0"/>
        </a:xfrm>
      </p:grpSpPr>
      <p:sp>
        <p:nvSpPr>
          <p:cNvPr id="4" name="Rectangle 3"/>
          <p:cNvSpPr/>
          <p:nvPr userDrawn="1"/>
        </p:nvSpPr>
        <p:spPr>
          <a:xfrm>
            <a:off x="618611" y="469528"/>
            <a:ext cx="5267461" cy="6040193"/>
          </a:xfrm>
          <a:prstGeom prst="rect">
            <a:avLst/>
          </a:prstGeom>
          <a:solidFill>
            <a:schemeClr val="tx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365760" rIns="457200" rtlCol="0" anchor="ctr"/>
          <a:lstStyle/>
          <a:p>
            <a:endParaRPr lang="en-US" sz="2400">
              <a:solidFill>
                <a:schemeClr val="bg1"/>
              </a:solidFill>
              <a:ea typeface="Roboto Slab" charset="0"/>
              <a:cs typeface="Roboto Slab" charset="0"/>
            </a:endParaRPr>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483714" y="4426217"/>
            <a:ext cx="3391550" cy="3750919"/>
          </a:xfrm>
          <a:prstGeom prst="rect">
            <a:avLst/>
          </a:prstGeom>
        </p:spPr>
      </p:pic>
      <p:sp>
        <p:nvSpPr>
          <p:cNvPr id="7"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7729728" y="1414272"/>
            <a:ext cx="2926080" cy="3011945"/>
          </a:xfrm>
        </p:spPr>
        <p:txBody>
          <a:bodyPr/>
          <a:lstStyle>
            <a:lvl1pPr marL="0" indent="0">
              <a:buNone/>
              <a:defRPr>
                <a:solidFill>
                  <a:schemeClr val="bg1"/>
                </a:solidFill>
              </a:defRPr>
            </a:lvl1pPr>
          </a:lstStyle>
          <a:p>
            <a:r>
              <a:rPr lang="en-US"/>
              <a:t>[Insert Avatar Picture]</a:t>
            </a:r>
          </a:p>
        </p:txBody>
      </p:sp>
      <p:sp>
        <p:nvSpPr>
          <p:cNvPr id="8" name="Title 1"/>
          <p:cNvSpPr>
            <a:spLocks noGrp="1"/>
          </p:cNvSpPr>
          <p:nvPr>
            <p:ph type="title" hasCustomPrompt="1"/>
          </p:nvPr>
        </p:nvSpPr>
        <p:spPr>
          <a:xfrm>
            <a:off x="6498336" y="14813"/>
            <a:ext cx="5388864" cy="959168"/>
          </a:xfrm>
        </p:spPr>
        <p:txBody>
          <a:bodyPr/>
          <a:lstStyle>
            <a:lvl1pPr algn="ctr">
              <a:defRPr baseline="0">
                <a:solidFill>
                  <a:schemeClr val="tx1">
                    <a:lumMod val="20000"/>
                    <a:lumOff val="80000"/>
                  </a:schemeClr>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[Name]</a:t>
            </a:r>
          </a:p>
        </p:txBody>
      </p:sp>
      <p:sp>
        <p:nvSpPr>
          <p:cNvPr id="9" name="Content Placeholder 6"/>
          <p:cNvSpPr>
            <a:spLocks noGrp="1"/>
          </p:cNvSpPr>
          <p:nvPr>
            <p:ph sz="quarter" idx="10"/>
          </p:nvPr>
        </p:nvSpPr>
        <p:spPr>
          <a:xfrm>
            <a:off x="780288" y="694944"/>
            <a:ext cx="4925568" cy="5629656"/>
          </a:xfrm>
        </p:spPr>
        <p:txBody>
          <a:bodyPr>
            <a:normAutofit/>
          </a:bodyPr>
          <a:lstStyle>
            <a:lvl1pPr marL="0" indent="0">
              <a:buNone/>
              <a:defRPr sz="1800">
                <a:solidFill>
                  <a:schemeClr val="bg1"/>
                </a:solidFill>
                <a:latin typeface="Open Sans" panose="020B0606030504020204" pitchFamily="34" charset="0"/>
                <a:ea typeface="Open Sans" panose="020B0606030504020204" pitchFamily="34" charset="0"/>
                <a:cs typeface="Open Sans" panose="020B0606030504020204" pitchFamily="34" charset="0"/>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spTree>
    <p:extLst>
      <p:ext uri="{BB962C8B-B14F-4D97-AF65-F5344CB8AC3E}">
        <p14:creationId xmlns:p14="http://schemas.microsoft.com/office/powerpoint/2010/main" val="196457477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About Me 1">
    <p:spTree>
      <p:nvGrpSpPr>
        <p:cNvPr id="1" name=""/>
        <p:cNvGrpSpPr/>
        <p:nvPr/>
      </p:nvGrpSpPr>
      <p:grpSpPr>
        <a:xfrm>
          <a:off x="0" y="0"/>
          <a:ext cx="0" cy="0"/>
          <a:chOff x="0" y="0"/>
          <a:chExt cx="0" cy="0"/>
        </a:xfrm>
      </p:grpSpPr>
      <p:grpSp>
        <p:nvGrpSpPr>
          <p:cNvPr id="2" name="Group 1"/>
          <p:cNvGrpSpPr/>
          <p:nvPr userDrawn="1"/>
        </p:nvGrpSpPr>
        <p:grpSpPr>
          <a:xfrm>
            <a:off x="7283566" y="-528034"/>
            <a:ext cx="4029565" cy="6383841"/>
            <a:chOff x="7852246" y="-8205"/>
            <a:chExt cx="4029565" cy="6383841"/>
          </a:xfrm>
        </p:grpSpPr>
        <p:sp>
          <p:nvSpPr>
            <p:cNvPr id="3" name="Rounded Rectangle 2"/>
            <p:cNvSpPr/>
            <p:nvPr/>
          </p:nvSpPr>
          <p:spPr>
            <a:xfrm>
              <a:off x="8732614" y="1487176"/>
              <a:ext cx="401781" cy="1264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 name="Straight Connector 3"/>
            <p:cNvCxnSpPr/>
            <p:nvPr/>
          </p:nvCxnSpPr>
          <p:spPr>
            <a:xfrm>
              <a:off x="8933505" y="0"/>
              <a:ext cx="0" cy="147180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sp>
          <p:nvSpPr>
            <p:cNvPr id="5" name="Rounded Rectangle 4"/>
            <p:cNvSpPr/>
            <p:nvPr/>
          </p:nvSpPr>
          <p:spPr>
            <a:xfrm>
              <a:off x="10566669" y="1478971"/>
              <a:ext cx="401781" cy="126425"/>
            </a:xfrm>
            <a:prstGeom prst="roundRect">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Connector 5"/>
            <p:cNvCxnSpPr/>
            <p:nvPr/>
          </p:nvCxnSpPr>
          <p:spPr>
            <a:xfrm>
              <a:off x="10767560" y="-8205"/>
              <a:ext cx="0" cy="1471808"/>
            </a:xfrm>
            <a:prstGeom prst="line">
              <a:avLst/>
            </a:prstGeom>
            <a:ln>
              <a:solidFill>
                <a:schemeClr val="accent1">
                  <a:lumMod val="50000"/>
                </a:schemeClr>
              </a:solidFill>
            </a:ln>
          </p:spPr>
          <p:style>
            <a:lnRef idx="1">
              <a:schemeClr val="accent1"/>
            </a:lnRef>
            <a:fillRef idx="0">
              <a:schemeClr val="accent1"/>
            </a:fillRef>
            <a:effectRef idx="0">
              <a:schemeClr val="accent1"/>
            </a:effectRef>
            <a:fontRef idx="minor">
              <a:schemeClr val="tx1"/>
            </a:fontRef>
          </p:style>
        </p:cxnSp>
        <p:grpSp>
          <p:nvGrpSpPr>
            <p:cNvPr id="7" name="Group 6"/>
            <p:cNvGrpSpPr/>
            <p:nvPr/>
          </p:nvGrpSpPr>
          <p:grpSpPr>
            <a:xfrm>
              <a:off x="7852246" y="1550388"/>
              <a:ext cx="4029565" cy="4825248"/>
              <a:chOff x="8182988" y="1595007"/>
              <a:chExt cx="3376612" cy="4043362"/>
            </a:xfrm>
          </p:grpSpPr>
          <p:sp>
            <p:nvSpPr>
              <p:cNvPr id="8" name="Rectangle 7"/>
              <p:cNvSpPr/>
              <p:nvPr/>
            </p:nvSpPr>
            <p:spPr>
              <a:xfrm>
                <a:off x="8182988" y="1595007"/>
                <a:ext cx="3376612" cy="4043362"/>
              </a:xfrm>
              <a:prstGeom prst="rect">
                <a:avLst/>
              </a:prstGeom>
              <a:solidFill>
                <a:schemeClr val="accent1">
                  <a:lumMod val="1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8349770" y="1762558"/>
                <a:ext cx="3043237" cy="3700462"/>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8516364" y="1930109"/>
                <a:ext cx="2705194" cy="3375749"/>
              </a:xfrm>
              <a:prstGeom prst="rect">
                <a:avLst/>
              </a:prstGeom>
              <a:gradFill flip="none" rotWithShape="1">
                <a:gsLst>
                  <a:gs pos="44000">
                    <a:schemeClr val="bg1"/>
                  </a:gs>
                  <a:gs pos="88000">
                    <a:schemeClr val="accent1">
                      <a:lumMod val="95000"/>
                      <a:lumOff val="5000"/>
                    </a:schemeClr>
                  </a:gs>
                  <a:gs pos="100000">
                    <a:schemeClr val="bg1">
                      <a:lumMod val="85000"/>
                    </a:schemeClr>
                  </a:gs>
                </a:gsLst>
                <a:path path="circle">
                  <a:fillToRect l="50000" t="130000" r="50000" b="-30000"/>
                </a:path>
                <a:tileRect/>
              </a:gradFill>
              <a:ln w="9525">
                <a:solidFill>
                  <a:schemeClr val="bg1">
                    <a:lumMod val="6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4" name="Title 1"/>
          <p:cNvSpPr>
            <a:spLocks noGrp="1"/>
          </p:cNvSpPr>
          <p:nvPr>
            <p:ph type="title" hasCustomPrompt="1"/>
          </p:nvPr>
        </p:nvSpPr>
        <p:spPr>
          <a:xfrm>
            <a:off x="503447" y="365125"/>
            <a:ext cx="6212454" cy="1325563"/>
          </a:xfrm>
        </p:spPr>
        <p:txBody>
          <a:bodyPr/>
          <a:lstStyle>
            <a:lvl1pPr>
              <a:defRPr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a:lstStyle>
          <a:p>
            <a:r>
              <a:rPr lang="en-US"/>
              <a:t>[First Name] [Last Name]</a:t>
            </a:r>
          </a:p>
        </p:txBody>
      </p:sp>
      <p:sp>
        <p:nvSpPr>
          <p:cNvPr id="15" name="Content Placeholder 6"/>
          <p:cNvSpPr>
            <a:spLocks noGrp="1"/>
          </p:cNvSpPr>
          <p:nvPr>
            <p:ph sz="quarter" idx="10"/>
          </p:nvPr>
        </p:nvSpPr>
        <p:spPr>
          <a:xfrm>
            <a:off x="503238" y="2171700"/>
            <a:ext cx="6212872" cy="4152900"/>
          </a:xfrm>
        </p:spPr>
        <p:txBody>
          <a:bodyPr>
            <a:normAutofit/>
          </a:bodyPr>
          <a:lstStyle>
            <a:lvl1pPr marL="0" indent="0">
              <a:buNone/>
              <a:defRPr sz="1800">
                <a:solidFill>
                  <a:schemeClr val="tx2"/>
                </a:solidFill>
              </a:defRPr>
            </a:lvl1pPr>
            <a:lvl2pPr marL="365760" indent="0">
              <a:buNone/>
              <a:defRPr/>
            </a:lvl2pPr>
            <a:lvl3pPr marL="731520" indent="0">
              <a:buNone/>
              <a:defRPr/>
            </a:lvl3pPr>
            <a:lvl4pPr marL="1097280" indent="0">
              <a:buNone/>
              <a:defRPr/>
            </a:lvl4pPr>
            <a:lvl5pPr marL="1463040" indent="0">
              <a:buNone/>
              <a:defRPr/>
            </a:lvl5pPr>
          </a:lstStyle>
          <a:p>
            <a:pPr lvl="0"/>
            <a:r>
              <a:rPr lang="en-US"/>
              <a:t>Click to edit Master text styles</a:t>
            </a:r>
          </a:p>
        </p:txBody>
      </p:sp>
      <p:sp>
        <p:nvSpPr>
          <p:cNvPr id="16" name="Picture Placeholder 6">
            <a:extLst>
              <a:ext uri="{FF2B5EF4-FFF2-40B4-BE49-F238E27FC236}">
                <a16:creationId xmlns:a16="http://schemas.microsoft.com/office/drawing/2014/main" id="{D8816C4D-C074-46E9-95BD-C9631EDBDD15}"/>
              </a:ext>
            </a:extLst>
          </p:cNvPr>
          <p:cNvSpPr>
            <a:spLocks noGrp="1"/>
          </p:cNvSpPr>
          <p:nvPr>
            <p:ph type="pic" sz="quarter" idx="11" hasCustomPrompt="1"/>
          </p:nvPr>
        </p:nvSpPr>
        <p:spPr>
          <a:xfrm>
            <a:off x="7681409" y="1430461"/>
            <a:ext cx="3228311" cy="4028535"/>
          </a:xfrm>
        </p:spPr>
        <p:txBody>
          <a:bodyPr/>
          <a:lstStyle>
            <a:lvl1pPr marL="0" indent="0">
              <a:buNone/>
              <a:defRPr/>
            </a:lvl1pPr>
          </a:lstStyle>
          <a:p>
            <a:r>
              <a:rPr lang="en-US"/>
              <a:t>[Insert Avatar Picture]</a:t>
            </a:r>
          </a:p>
        </p:txBody>
      </p:sp>
    </p:spTree>
  </p:cSld>
  <p:clrMapOvr>
    <a:masterClrMapping/>
  </p:clrMapOvr>
</p:sldLayout>
</file>

<file path=ppt/slideMasters/_rels/slideMaster1.xml.rels><?xml version="1.0" encoding="UTF-8" standalone="yes"?>
<Relationships xmlns="http://schemas.openxmlformats.org/package/2006/relationships"><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9" Type="http://schemas.openxmlformats.org/officeDocument/2006/relationships/slideLayout" Target="../slideLayouts/slideLayout39.xml"/><Relationship Id="rId21" Type="http://schemas.openxmlformats.org/officeDocument/2006/relationships/slideLayout" Target="../slideLayouts/slideLayout21.xml"/><Relationship Id="rId34" Type="http://schemas.openxmlformats.org/officeDocument/2006/relationships/slideLayout" Target="../slideLayouts/slideLayout34.xml"/><Relationship Id="rId42" Type="http://schemas.openxmlformats.org/officeDocument/2006/relationships/slideLayout" Target="../slideLayouts/slideLayout42.xml"/><Relationship Id="rId7" Type="http://schemas.openxmlformats.org/officeDocument/2006/relationships/slideLayout" Target="../slideLayouts/slideLayout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9" Type="http://schemas.openxmlformats.org/officeDocument/2006/relationships/slideLayout" Target="../slideLayouts/slideLayout29.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32" Type="http://schemas.openxmlformats.org/officeDocument/2006/relationships/slideLayout" Target="../slideLayouts/slideLayout32.xml"/><Relationship Id="rId37" Type="http://schemas.openxmlformats.org/officeDocument/2006/relationships/slideLayout" Target="../slideLayouts/slideLayout37.xml"/><Relationship Id="rId40" Type="http://schemas.openxmlformats.org/officeDocument/2006/relationships/slideLayout" Target="../slideLayouts/slideLayout40.xml"/><Relationship Id="rId45"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36" Type="http://schemas.openxmlformats.org/officeDocument/2006/relationships/slideLayout" Target="../slideLayouts/slideLayout36.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slideLayout" Target="../slideLayouts/slideLayout31.xml"/><Relationship Id="rId44" Type="http://schemas.openxmlformats.org/officeDocument/2006/relationships/slideLayout" Target="../slideLayouts/slideLayout44.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slideLayout" Target="../slideLayouts/slideLayout30.xml"/><Relationship Id="rId35" Type="http://schemas.openxmlformats.org/officeDocument/2006/relationships/slideLayout" Target="../slideLayouts/slideLayout35.xml"/><Relationship Id="rId43" Type="http://schemas.openxmlformats.org/officeDocument/2006/relationships/slideLayout" Target="../slideLayouts/slideLayout43.xml"/><Relationship Id="rId8" Type="http://schemas.openxmlformats.org/officeDocument/2006/relationships/slideLayout" Target="../slideLayouts/slideLayout8.xml"/><Relationship Id="rId3" Type="http://schemas.openxmlformats.org/officeDocument/2006/relationships/slideLayout" Target="../slideLayouts/slideLayout3.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33" Type="http://schemas.openxmlformats.org/officeDocument/2006/relationships/slideLayout" Target="../slideLayouts/slideLayout33.xml"/><Relationship Id="rId38" Type="http://schemas.openxmlformats.org/officeDocument/2006/relationships/slideLayout" Target="../slideLayouts/slideLayout38.xml"/><Relationship Id="rId20" Type="http://schemas.openxmlformats.org/officeDocument/2006/relationships/slideLayout" Target="../slideLayouts/slideLayout20.xml"/><Relationship Id="rId41" Type="http://schemas.openxmlformats.org/officeDocument/2006/relationships/slideLayout" Target="../slideLayouts/slideLayout4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1F696672-4053-40B2-8D5A-353AB7048B49}"/>
              </a:ext>
            </a:extLst>
          </p:cNvPr>
          <p:cNvSpPr>
            <a:spLocks noGrp="1"/>
          </p:cNvSpPr>
          <p:nvPr>
            <p:ph type="title"/>
          </p:nvPr>
        </p:nvSpPr>
        <p:spPr>
          <a:xfrm>
            <a:off x="1066800" y="365125"/>
            <a:ext cx="10058400" cy="1325563"/>
          </a:xfrm>
          <a:prstGeom prst="rect">
            <a:avLst/>
          </a:prstGeom>
        </p:spPr>
        <p:txBody>
          <a:bodyPr vert="horz" lIns="91440" tIns="45720" rIns="91440" bIns="45720" rtlCol="0" anchor="b" anchorCtr="0">
            <a:normAutofit/>
          </a:bodyPr>
          <a:lstStyle/>
          <a:p>
            <a:r>
              <a:rPr lang="en-US"/>
              <a:t>[Click to edit Master title style]</a:t>
            </a:r>
          </a:p>
        </p:txBody>
      </p:sp>
      <p:sp>
        <p:nvSpPr>
          <p:cNvPr id="3" name="Text Placeholder 2">
            <a:extLst>
              <a:ext uri="{FF2B5EF4-FFF2-40B4-BE49-F238E27FC236}">
                <a16:creationId xmlns:a16="http://schemas.microsoft.com/office/drawing/2014/main" id="{0669E07F-966D-40C4-889D-88FA8BC10479}"/>
              </a:ext>
            </a:extLst>
          </p:cNvPr>
          <p:cNvSpPr>
            <a:spLocks noGrp="1"/>
          </p:cNvSpPr>
          <p:nvPr>
            <p:ph type="body" idx="1"/>
          </p:nvPr>
        </p:nvSpPr>
        <p:spPr>
          <a:xfrm>
            <a:off x="1066800" y="2254827"/>
            <a:ext cx="10058400" cy="3922136"/>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398251081"/>
      </p:ext>
    </p:extLst>
  </p:cSld>
  <p:clrMap bg1="lt1" tx1="dk1" bg2="lt2" tx2="dk2" accent1="accent1" accent2="accent2" accent3="accent3" accent4="accent4" accent5="accent5" accent6="accent6" hlink="hlink" folHlink="folHlink"/>
  <p:sldLayoutIdLst>
    <p:sldLayoutId id="2147483734" r:id="rId1"/>
    <p:sldLayoutId id="2147483745" r:id="rId2"/>
    <p:sldLayoutId id="2147483740" r:id="rId3"/>
    <p:sldLayoutId id="2147483741" r:id="rId4"/>
    <p:sldLayoutId id="2147483746" r:id="rId5"/>
    <p:sldLayoutId id="2147483727" r:id="rId6"/>
    <p:sldLayoutId id="2147483724" r:id="rId7"/>
    <p:sldLayoutId id="2147483732" r:id="rId8"/>
    <p:sldLayoutId id="2147483712" r:id="rId9"/>
    <p:sldLayoutId id="2147483729" r:id="rId10"/>
    <p:sldLayoutId id="2147483730" r:id="rId11"/>
    <p:sldLayoutId id="2147483731" r:id="rId12"/>
    <p:sldLayoutId id="2147483721" r:id="rId13"/>
    <p:sldLayoutId id="2147483681" r:id="rId14"/>
    <p:sldLayoutId id="2147483723" r:id="rId15"/>
    <p:sldLayoutId id="2147483714" r:id="rId16"/>
    <p:sldLayoutId id="2147483713" r:id="rId17"/>
    <p:sldLayoutId id="2147483742" r:id="rId18"/>
    <p:sldLayoutId id="2147483719" r:id="rId19"/>
    <p:sldLayoutId id="2147483650" r:id="rId20"/>
    <p:sldLayoutId id="2147483679" r:id="rId21"/>
    <p:sldLayoutId id="2147483747" r:id="rId22"/>
    <p:sldLayoutId id="2147483743" r:id="rId23"/>
    <p:sldLayoutId id="2147483744" r:id="rId24"/>
    <p:sldLayoutId id="2147483666" r:id="rId25"/>
    <p:sldLayoutId id="2147483662" r:id="rId26"/>
    <p:sldLayoutId id="2147483651" r:id="rId27"/>
    <p:sldLayoutId id="2147483692" r:id="rId28"/>
    <p:sldLayoutId id="2147483706" r:id="rId29"/>
    <p:sldLayoutId id="2147483653" r:id="rId30"/>
    <p:sldLayoutId id="2147483674" r:id="rId31"/>
    <p:sldLayoutId id="2147483684" r:id="rId32"/>
    <p:sldLayoutId id="2147483685" r:id="rId33"/>
    <p:sldLayoutId id="2147483688" r:id="rId34"/>
    <p:sldLayoutId id="2147483689" r:id="rId35"/>
    <p:sldLayoutId id="2147483686" r:id="rId36"/>
    <p:sldLayoutId id="2147483696" r:id="rId37"/>
    <p:sldLayoutId id="2147483702" r:id="rId38"/>
    <p:sldLayoutId id="2147483655" r:id="rId39"/>
    <p:sldLayoutId id="2147483718" r:id="rId40"/>
    <p:sldLayoutId id="2147483658" r:id="rId41"/>
    <p:sldLayoutId id="2147483659" r:id="rId42"/>
    <p:sldLayoutId id="2147483736" r:id="rId43"/>
    <p:sldLayoutId id="2147483739" r:id="rId44"/>
  </p:sldLayoutIdLst>
  <p:txStyles>
    <p:titleStyle>
      <a:lvl1pPr algn="l" defTabSz="914400" rtl="0" eaLnBrk="1" latinLnBrk="0" hangingPunct="1">
        <a:lnSpc>
          <a:spcPct val="90000"/>
        </a:lnSpc>
        <a:spcBef>
          <a:spcPct val="0"/>
        </a:spcBef>
        <a:buNone/>
        <a:defRPr sz="4400" b="1" kern="1200" spc="-200" baseline="0">
          <a:solidFill>
            <a:schemeClr val="tx1"/>
          </a:solidFill>
          <a:latin typeface="Open Sans" panose="020B0606030504020204" pitchFamily="34" charset="0"/>
          <a:ea typeface="Open Sans" panose="020B0606030504020204" pitchFamily="34" charset="0"/>
          <a:cs typeface="Open Sans" panose="020B0606030504020204" pitchFamily="34" charset="0"/>
        </a:defRPr>
      </a:lvl1pPr>
    </p:titleStyle>
    <p:bodyStyle>
      <a:lvl1pPr marL="365760" indent="-365760" algn="l" defTabSz="914400" rtl="0" eaLnBrk="1" latinLnBrk="0" hangingPunct="1">
        <a:lnSpc>
          <a:spcPct val="100000"/>
        </a:lnSpc>
        <a:spcBef>
          <a:spcPts val="1200"/>
        </a:spcBef>
        <a:spcAft>
          <a:spcPts val="1200"/>
        </a:spcAft>
        <a:buClr>
          <a:schemeClr val="accent4"/>
        </a:buClr>
        <a:buFont typeface="Wingdings" panose="05000000000000000000" pitchFamily="2" charset="2"/>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1pPr>
      <a:lvl2pPr marL="73152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2pPr>
      <a:lvl3pPr marL="109728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3pPr>
      <a:lvl4pPr marL="146304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4pPr>
      <a:lvl5pPr marL="1828800" indent="-365760" algn="l" defTabSz="914400" rtl="0" eaLnBrk="1" latinLnBrk="0" hangingPunct="1">
        <a:lnSpc>
          <a:spcPct val="100000"/>
        </a:lnSpc>
        <a:spcBef>
          <a:spcPts val="1200"/>
        </a:spcBef>
        <a:spcAft>
          <a:spcPts val="1200"/>
        </a:spcAft>
        <a:buClr>
          <a:schemeClr val="accent4"/>
        </a:buClr>
        <a:buFont typeface="HGGothicE" panose="020B0909000000000000" pitchFamily="49" charset="-128"/>
        <a:buChar char="-"/>
        <a:defRPr sz="2400" kern="1200">
          <a:solidFill>
            <a:schemeClr val="tx2"/>
          </a:solidFill>
          <a:latin typeface="Open Sans" panose="020B0606030504020204" pitchFamily="34" charset="0"/>
          <a:ea typeface="Open Sans" panose="020B0606030504020204" pitchFamily="34" charset="0"/>
          <a:cs typeface="Open Sans" panose="020B0606030504020204" pitchFamily="34" charset="0"/>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p:ext uri="{27BBF7A9-308A-43DC-89C8-2F10F3537804}">
      <p15:sldGuideLst xmlns:p15="http://schemas.microsoft.com/office/powerpoint/2012/main">
        <p15:guide id="1" orient="horz" pos="2160" userDrawn="1">
          <p15:clr>
            <a:srgbClr val="F26B43"/>
          </p15:clr>
        </p15:guide>
        <p15:guide id="2" pos="3840" userDrawn="1">
          <p15:clr>
            <a:srgbClr val="F26B43"/>
          </p15:clr>
        </p15:guide>
      </p15:sldGuideLst>
    </p:ext>
  </p:extLst>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4.xml"/></Relationships>
</file>

<file path=ppt/slides/_rels/slide10.xml.rels><?xml version="1.0" encoding="UTF-8" standalone="yes"?>
<Relationships xmlns="http://schemas.openxmlformats.org/package/2006/relationships"><Relationship Id="rId3" Type="http://schemas.openxmlformats.org/officeDocument/2006/relationships/notesSlide" Target="../notesSlides/notesSlide10.xml"/><Relationship Id="rId2" Type="http://schemas.openxmlformats.org/officeDocument/2006/relationships/slideLayout" Target="../slideLayouts/slideLayout22.xml"/><Relationship Id="rId1" Type="http://schemas.openxmlformats.org/officeDocument/2006/relationships/themeOverride" Target="../theme/themeOverride1.xml"/><Relationship Id="rId5" Type="http://schemas.openxmlformats.org/officeDocument/2006/relationships/hyperlink" Target="https://codepen.io/carolinacrespo/pen/NWLKWMW" TargetMode="External"/><Relationship Id="rId4"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hyperlink" Target="https://www.w3.org/WAI/WCAG21/Understanding/non-text-contrast.html" TargetMode="External"/><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2.xml"/><Relationship Id="rId1" Type="http://schemas.openxmlformats.org/officeDocument/2006/relationships/slideLayout" Target="../slideLayouts/slideLayout22.xml"/><Relationship Id="rId4" Type="http://schemas.openxmlformats.org/officeDocument/2006/relationships/hyperlink" Target="https://codepen.io/carolinacrespo/pen/jOvNOeW" TargetMode="External"/></Relationships>
</file>

<file path=ppt/slides/_rels/slide13.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3.xml"/><Relationship Id="rId1" Type="http://schemas.openxmlformats.org/officeDocument/2006/relationships/slideLayout" Target="../slideLayouts/slideLayout22.xml"/><Relationship Id="rId4" Type="http://schemas.openxmlformats.org/officeDocument/2006/relationships/hyperlink" Target="https://codepen.io/carolinacrespo/pen/NWLKWMW" TargetMode="External"/></Relationships>
</file>

<file path=ppt/slides/_rels/slide14.xml.rels><?xml version="1.0" encoding="UTF-8" standalone="yes"?>
<Relationships xmlns="http://schemas.openxmlformats.org/package/2006/relationships"><Relationship Id="rId3" Type="http://schemas.openxmlformats.org/officeDocument/2006/relationships/hyperlink" Target="https://www.w3.org/WAI/WCAG21/Understanding/identify-input-purpose.html" TargetMode="External"/><Relationship Id="rId2" Type="http://schemas.openxmlformats.org/officeDocument/2006/relationships/notesSlide" Target="../notesSlides/notesSlide14.xml"/><Relationship Id="rId1" Type="http://schemas.openxmlformats.org/officeDocument/2006/relationships/slideLayout" Target="../slideLayouts/slideLayout22.xml"/></Relationships>
</file>

<file path=ppt/slides/_rels/slide15.xml.rels><?xml version="1.0" encoding="UTF-8" standalone="yes"?>
<Relationships xmlns="http://schemas.openxmlformats.org/package/2006/relationships"><Relationship Id="rId3" Type="http://schemas.openxmlformats.org/officeDocument/2006/relationships/hyperlink" Target="https://www.w3.org/TR/WCAG21/#input-purposes" TargetMode="External"/><Relationship Id="rId2" Type="http://schemas.openxmlformats.org/officeDocument/2006/relationships/notesSlide" Target="../notesSlides/notesSlide15.xml"/><Relationship Id="rId1" Type="http://schemas.openxmlformats.org/officeDocument/2006/relationships/slideLayout" Target="../slideLayouts/slideLayout22.xml"/></Relationships>
</file>

<file path=ppt/slides/_rels/slide16.xml.rels><?xml version="1.0" encoding="UTF-8" standalone="yes"?>
<Relationships xmlns="http://schemas.openxmlformats.org/package/2006/relationships"><Relationship Id="rId3" Type="http://schemas.openxmlformats.org/officeDocument/2006/relationships/hyperlink" Target="https://codepen.io/carolinacrespo/pen/abamRKN" TargetMode="External"/><Relationship Id="rId2" Type="http://schemas.openxmlformats.org/officeDocument/2006/relationships/notesSlide" Target="../notesSlides/notesSlide16.xml"/><Relationship Id="rId1" Type="http://schemas.openxmlformats.org/officeDocument/2006/relationships/slideLayout" Target="../slideLayouts/slideLayout22.xml"/><Relationship Id="rId4" Type="http://schemas.openxmlformats.org/officeDocument/2006/relationships/image" Target="../media/image26.png"/></Relationships>
</file>

<file path=ppt/slides/_rels/slide17.xml.rels><?xml version="1.0" encoding="UTF-8" standalone="yes"?>
<Relationships xmlns="http://schemas.openxmlformats.org/package/2006/relationships"><Relationship Id="rId3" Type="http://schemas.openxmlformats.org/officeDocument/2006/relationships/hyperlink" Target="https://www.w3.org/WAI/WCAG21/Understanding/labels-or-instructions.html" TargetMode="External"/><Relationship Id="rId2" Type="http://schemas.openxmlformats.org/officeDocument/2006/relationships/notesSlide" Target="../notesSlides/notesSlide17.xml"/><Relationship Id="rId1" Type="http://schemas.openxmlformats.org/officeDocument/2006/relationships/slideLayout" Target="../slideLayouts/slideLayout22.xml"/><Relationship Id="rId4" Type="http://schemas.openxmlformats.org/officeDocument/2006/relationships/hyperlink" Target="https://www.w3.org/WAI/WCAG21/Understanding/name-role-value.html" TargetMode="External"/></Relationships>
</file>

<file path=ppt/slides/_rels/slide18.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18.xml"/><Relationship Id="rId1" Type="http://schemas.openxmlformats.org/officeDocument/2006/relationships/slideLayout" Target="../slideLayouts/slideLayout22.xml"/><Relationship Id="rId4" Type="http://schemas.openxmlformats.org/officeDocument/2006/relationships/image" Target="../media/image27.png"/></Relationships>
</file>

<file path=ppt/slides/_rels/slide19.xml.rels><?xml version="1.0" encoding="UTF-8" standalone="yes"?>
<Relationships xmlns="http://schemas.openxmlformats.org/package/2006/relationships"><Relationship Id="rId3" Type="http://schemas.openxmlformats.org/officeDocument/2006/relationships/hyperlink" Target="https://codepen.io/carolinacrespo/pen/WNgebpR" TargetMode="External"/><Relationship Id="rId2" Type="http://schemas.openxmlformats.org/officeDocument/2006/relationships/notesSlide" Target="../notesSlides/notesSlide19.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2.xml"/></Relationships>
</file>

<file path=ppt/slides/_rels/slide20.xml.rels><?xml version="1.0" encoding="UTF-8" standalone="yes"?>
<Relationships xmlns="http://schemas.openxmlformats.org/package/2006/relationships"><Relationship Id="rId3" Type="http://schemas.openxmlformats.org/officeDocument/2006/relationships/hyperlink" Target="https://codepen.io/carolinacrespo/pen/WNgebpR" TargetMode="External"/><Relationship Id="rId2" Type="http://schemas.openxmlformats.org/officeDocument/2006/relationships/notesSlide" Target="../notesSlides/notesSlide20.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21.xml.rels><?xml version="1.0" encoding="UTF-8" standalone="yes"?>
<Relationships xmlns="http://schemas.openxmlformats.org/package/2006/relationships"><Relationship Id="rId3" Type="http://schemas.openxmlformats.org/officeDocument/2006/relationships/hyperlink" Target="https://codepen.io/carolinacrespo/pen/WNgebpR" TargetMode="External"/><Relationship Id="rId2" Type="http://schemas.openxmlformats.org/officeDocument/2006/relationships/notesSlide" Target="../notesSlides/notesSlide21.xml"/><Relationship Id="rId1" Type="http://schemas.openxmlformats.org/officeDocument/2006/relationships/slideLayout" Target="../slideLayouts/slideLayout22.xml"/><Relationship Id="rId4" Type="http://schemas.openxmlformats.org/officeDocument/2006/relationships/image" Target="../media/image28.png"/></Relationships>
</file>

<file path=ppt/slides/_rels/slide22.xml.rels><?xml version="1.0" encoding="UTF-8" standalone="yes"?>
<Relationships xmlns="http://schemas.openxmlformats.org/package/2006/relationships"><Relationship Id="rId3" Type="http://schemas.openxmlformats.org/officeDocument/2006/relationships/hyperlink" Target="https://codepen.io/carolinacrespo/pen/JjaPoEe" TargetMode="External"/><Relationship Id="rId2" Type="http://schemas.openxmlformats.org/officeDocument/2006/relationships/notesSlide" Target="../notesSlides/notesSlide22.xml"/><Relationship Id="rId1" Type="http://schemas.openxmlformats.org/officeDocument/2006/relationships/slideLayout" Target="../slideLayouts/slideLayout22.xml"/><Relationship Id="rId4" Type="http://schemas.openxmlformats.org/officeDocument/2006/relationships/image" Target="../media/image29.png"/></Relationships>
</file>

<file path=ppt/slides/_rels/slide23.xml.rels><?xml version="1.0" encoding="UTF-8" standalone="yes"?>
<Relationships xmlns="http://schemas.openxmlformats.org/package/2006/relationships"><Relationship Id="rId3" Type="http://schemas.openxmlformats.org/officeDocument/2006/relationships/hyperlink" Target="https://codepen.io/carolinacrespo/pen/dyqpgLz" TargetMode="External"/><Relationship Id="rId2" Type="http://schemas.openxmlformats.org/officeDocument/2006/relationships/notesSlide" Target="../notesSlides/notesSlide23.xml"/><Relationship Id="rId1" Type="http://schemas.openxmlformats.org/officeDocument/2006/relationships/slideLayout" Target="../slideLayouts/slideLayout22.xml"/><Relationship Id="rId4" Type="http://schemas.openxmlformats.org/officeDocument/2006/relationships/image" Target="../media/image30.png"/></Relationships>
</file>

<file path=ppt/slides/_rels/slide24.xml.rels><?xml version="1.0" encoding="UTF-8" standalone="yes"?>
<Relationships xmlns="http://schemas.openxmlformats.org/package/2006/relationships"><Relationship Id="rId3" Type="http://schemas.openxmlformats.org/officeDocument/2006/relationships/hyperlink" Target="https://www.w3.org/WAI/WCAG21/Understanding/labels-or-instructions.html" TargetMode="External"/><Relationship Id="rId2" Type="http://schemas.openxmlformats.org/officeDocument/2006/relationships/notesSlide" Target="../notesSlides/notesSlide24.xml"/><Relationship Id="rId1" Type="http://schemas.openxmlformats.org/officeDocument/2006/relationships/slideLayout" Target="../slideLayouts/slideLayout22.xml"/><Relationship Id="rId6" Type="http://schemas.openxmlformats.org/officeDocument/2006/relationships/hyperlink" Target="https://www.w3.org/WAI/WCAG21/Understanding/label-in-name.html" TargetMode="External"/><Relationship Id="rId5" Type="http://schemas.openxmlformats.org/officeDocument/2006/relationships/hyperlink" Target="https://www.w3.org/WAI/WCAG21/Understanding/headings-and-labels.html" TargetMode="External"/><Relationship Id="rId4" Type="http://schemas.openxmlformats.org/officeDocument/2006/relationships/hyperlink" Target="https://www.w3.org/WAI/WCAG21/Understanding/name-role-value.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codepen.io/unleashalicia/pen/PodqwVr?editors=1100" TargetMode="External"/><Relationship Id="rId2" Type="http://schemas.openxmlformats.org/officeDocument/2006/relationships/notesSlide" Target="../notesSlides/notesSlide25.xml"/><Relationship Id="rId1" Type="http://schemas.openxmlformats.org/officeDocument/2006/relationships/slideLayout" Target="../slideLayouts/slideLayout22.xml"/><Relationship Id="rId5" Type="http://schemas.openxmlformats.org/officeDocument/2006/relationships/image" Target="../media/image31.png"/><Relationship Id="rId4" Type="http://schemas.openxmlformats.org/officeDocument/2006/relationships/hyperlink" Target="https://www.w3.org/WAI/WCAG21/Understanding/labels-or-instructions.html#benefits"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s://codepen.io/unleashalicia/pen/PodqwVr?editors=1100" TargetMode="External"/><Relationship Id="rId2" Type="http://schemas.openxmlformats.org/officeDocument/2006/relationships/notesSlide" Target="../notesSlides/notesSlide26.xml"/><Relationship Id="rId1" Type="http://schemas.openxmlformats.org/officeDocument/2006/relationships/slideLayout" Target="../slideLayouts/slideLayout22.xml"/><Relationship Id="rId4" Type="http://schemas.openxmlformats.org/officeDocument/2006/relationships/image" Target="../media/image32.png"/></Relationships>
</file>

<file path=ppt/slides/_rels/slide27.xml.rels><?xml version="1.0" encoding="UTF-8" standalone="yes"?>
<Relationships xmlns="http://schemas.openxmlformats.org/package/2006/relationships"><Relationship Id="rId3" Type="http://schemas.openxmlformats.org/officeDocument/2006/relationships/hyperlink" Target="https://www.w3.org/TR/UNDERSTANDING-WCAG20/content-structure-separation-programmatic.html" TargetMode="External"/><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28.xml.rels><?xml version="1.0" encoding="UTF-8" standalone="yes"?>
<Relationships xmlns="http://schemas.openxmlformats.org/package/2006/relationships"><Relationship Id="rId3" Type="http://schemas.openxmlformats.org/officeDocument/2006/relationships/hyperlink" Target="https://codepen.io/unleashalicia/pen/XWPbmdQ?editors=1100" TargetMode="External"/><Relationship Id="rId2" Type="http://schemas.openxmlformats.org/officeDocument/2006/relationships/notesSlide" Target="../notesSlides/notesSlide28.xml"/><Relationship Id="rId1" Type="http://schemas.openxmlformats.org/officeDocument/2006/relationships/slideLayout" Target="../slideLayouts/slideLayout22.xml"/><Relationship Id="rId6" Type="http://schemas.openxmlformats.org/officeDocument/2006/relationships/image" Target="../media/image33.png"/><Relationship Id="rId5" Type="http://schemas.openxmlformats.org/officeDocument/2006/relationships/hyperlink" Target="https://www.w3.org/WAI/tutorials/forms/grouping/" TargetMode="External"/><Relationship Id="rId4" Type="http://schemas.openxmlformats.org/officeDocument/2006/relationships/image" Target="../media/image32.png"/></Relationships>
</file>

<file path=ppt/slides/_rels/slide29.xml.rels><?xml version="1.0" encoding="UTF-8" standalone="yes"?>
<Relationships xmlns="http://schemas.openxmlformats.org/package/2006/relationships"><Relationship Id="rId3" Type="http://schemas.openxmlformats.org/officeDocument/2006/relationships/hyperlink" Target="https://www.w3.org/WAI/WCAG21/Understanding/error-identification" TargetMode="External"/><Relationship Id="rId2" Type="http://schemas.openxmlformats.org/officeDocument/2006/relationships/notesSlide" Target="../notesSlides/notesSlide29.xml"/><Relationship Id="rId1" Type="http://schemas.openxmlformats.org/officeDocument/2006/relationships/slideLayout" Target="../slideLayouts/slideLayout22.xml"/><Relationship Id="rId5" Type="http://schemas.openxmlformats.org/officeDocument/2006/relationships/hyperlink" Target="https://www.w3.org/WAI/WCAG21/Understanding/name-role-value.html" TargetMode="External"/><Relationship Id="rId4" Type="http://schemas.openxmlformats.org/officeDocument/2006/relationships/hyperlink" Target="https://www.w3.org/WAI/WCAG21/Understanding/error-suggestion.html" TargetMode="Externa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2.xml"/></Relationships>
</file>

<file path=ppt/slides/_rels/slide3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30.xml"/><Relationship Id="rId1" Type="http://schemas.openxmlformats.org/officeDocument/2006/relationships/slideLayout" Target="../slideLayouts/slideLayout22.xml"/></Relationships>
</file>

<file path=ppt/slides/_rels/slide31.xml.rels><?xml version="1.0" encoding="UTF-8" standalone="yes"?>
<Relationships xmlns="http://schemas.openxmlformats.org/package/2006/relationships"><Relationship Id="rId3" Type="http://schemas.openxmlformats.org/officeDocument/2006/relationships/hyperlink" Target="https://codepen.io/unleashalicia/pen/dyqoMEP" TargetMode="External"/><Relationship Id="rId2" Type="http://schemas.openxmlformats.org/officeDocument/2006/relationships/notesSlide" Target="../notesSlides/notesSlide31.xml"/><Relationship Id="rId1" Type="http://schemas.openxmlformats.org/officeDocument/2006/relationships/slideLayout" Target="../slideLayouts/slideLayout22.xml"/><Relationship Id="rId5" Type="http://schemas.openxmlformats.org/officeDocument/2006/relationships/image" Target="../media/image35.png"/><Relationship Id="rId4" Type="http://schemas.openxmlformats.org/officeDocument/2006/relationships/hyperlink" Target="https://codepen.io/unleashalicia/pen/RwYLVXd" TargetMode="External"/></Relationships>
</file>

<file path=ppt/slides/_rels/slide32.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32.xml"/><Relationship Id="rId1" Type="http://schemas.openxmlformats.org/officeDocument/2006/relationships/slideLayout" Target="../slideLayouts/slideLayout22.xml"/></Relationships>
</file>

<file path=ppt/slides/_rels/slide33.xml.rels><?xml version="1.0" encoding="UTF-8" standalone="yes"?>
<Relationships xmlns="http://schemas.openxmlformats.org/package/2006/relationships"><Relationship Id="rId3" Type="http://schemas.openxmlformats.org/officeDocument/2006/relationships/hyperlink" Target="https://www.w3.org/WAI/WCAG22/Understanding/redundant-entry.html" TargetMode="External"/><Relationship Id="rId2" Type="http://schemas.openxmlformats.org/officeDocument/2006/relationships/hyperlink" Target="https://www.w3.org/WAI/WCAG22/Understanding/target-size-minimum.html" TargetMode="External"/><Relationship Id="rId1" Type="http://schemas.openxmlformats.org/officeDocument/2006/relationships/slideLayout" Target="../slideLayouts/slideLayout22.xml"/><Relationship Id="rId4" Type="http://schemas.openxmlformats.org/officeDocument/2006/relationships/hyperlink" Target="https://www.w3.org/WAI/WCAG22/Understanding/accessible-authentication" TargetMode="External"/></Relationships>
</file>

<file path=ppt/slides/_rels/slide34.xml.rels><?xml version="1.0" encoding="UTF-8" standalone="yes"?>
<Relationships xmlns="http://schemas.openxmlformats.org/package/2006/relationships"><Relationship Id="rId3" Type="http://schemas.openxmlformats.org/officeDocument/2006/relationships/hyperlink" Target="https://codepen.io/carolinacrespo/pen/GRXMgqm" TargetMode="External"/><Relationship Id="rId2" Type="http://schemas.openxmlformats.org/officeDocument/2006/relationships/notesSlide" Target="../notesSlides/notesSlide33.xml"/><Relationship Id="rId1" Type="http://schemas.openxmlformats.org/officeDocument/2006/relationships/slideLayout" Target="../slideLayouts/slideLayout22.xml"/><Relationship Id="rId4" Type="http://schemas.openxmlformats.org/officeDocument/2006/relationships/image" Target="../media/image37.png"/></Relationships>
</file>

<file path=ppt/slides/_rels/slide35.xml.rels><?xml version="1.0" encoding="UTF-8" standalone="yes"?>
<Relationships xmlns="http://schemas.openxmlformats.org/package/2006/relationships"><Relationship Id="rId3" Type="http://schemas.openxmlformats.org/officeDocument/2006/relationships/hyperlink" Target="https://codepen.io/carolinacrespo/pen/GRXMgqm" TargetMode="External"/><Relationship Id="rId2" Type="http://schemas.openxmlformats.org/officeDocument/2006/relationships/notesSlide" Target="../notesSlides/notesSlide34.xml"/><Relationship Id="rId1" Type="http://schemas.openxmlformats.org/officeDocument/2006/relationships/slideLayout" Target="../slideLayouts/slideLayout22.xml"/><Relationship Id="rId4" Type="http://schemas.openxmlformats.org/officeDocument/2006/relationships/image" Target="../media/image38.pn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2.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2.xml"/></Relationships>
</file>

<file path=ppt/slides/_rels/slide38.xml.rels><?xml version="1.0" encoding="UTF-8" standalone="yes"?>
<Relationships xmlns="http://schemas.openxmlformats.org/package/2006/relationships"><Relationship Id="rId3" Type="http://schemas.openxmlformats.org/officeDocument/2006/relationships/hyperlink" Target="https://www.w3.org/WAI/WCAG22/Understanding/identify-input-purpose" TargetMode="External"/><Relationship Id="rId2" Type="http://schemas.openxmlformats.org/officeDocument/2006/relationships/notesSlide" Target="../notesSlides/notesSlide37.xml"/><Relationship Id="rId1" Type="http://schemas.openxmlformats.org/officeDocument/2006/relationships/slideLayout" Target="../slideLayouts/slideLayout22.xml"/><Relationship Id="rId4" Type="http://schemas.openxmlformats.org/officeDocument/2006/relationships/hyperlink" Target="https://www.w3.org/WAI/WCAG22/Understanding/name-role-value" TargetMode="External"/></Relationships>
</file>

<file path=ppt/slides/_rels/slide39.xml.rels><?xml version="1.0" encoding="UTF-8" standalone="yes"?>
<Relationships xmlns="http://schemas.openxmlformats.org/package/2006/relationships"><Relationship Id="rId2" Type="http://schemas.microsoft.com/office/2018/10/relationships/comments" Target="../comments/modernComment_465_FB5634E5.xml"/><Relationship Id="rId1" Type="http://schemas.openxmlformats.org/officeDocument/2006/relationships/slideLayout" Target="../slideLayouts/slideLayout22.xml"/></Relationships>
</file>

<file path=ppt/slides/_rels/slide4.xml.rels><?xml version="1.0" encoding="UTF-8" standalone="yes"?>
<Relationships xmlns="http://schemas.openxmlformats.org/package/2006/relationships"><Relationship Id="rId3" Type="http://schemas.openxmlformats.org/officeDocument/2006/relationships/hyperlink" Target="https://codepen.io/unleashalicia/pen/wvEWwjZ" TargetMode="External"/><Relationship Id="rId2" Type="http://schemas.openxmlformats.org/officeDocument/2006/relationships/notesSlide" Target="../notesSlides/notesSlide4.xml"/><Relationship Id="rId1" Type="http://schemas.openxmlformats.org/officeDocument/2006/relationships/slideLayout" Target="../slideLayouts/slideLayout2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2.xml"/></Relationships>
</file>

<file path=ppt/slides/_rels/slide42.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38.xml"/><Relationship Id="rId1" Type="http://schemas.openxmlformats.org/officeDocument/2006/relationships/slideLayout" Target="../slideLayouts/slideLayout15.xml"/><Relationship Id="rId4" Type="http://schemas.openxmlformats.org/officeDocument/2006/relationships/image" Target="../media/image40.svg"/></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3" Type="http://schemas.openxmlformats.org/officeDocument/2006/relationships/hyperlink" Target="https://codepen.io/unleashalicia/pen/wvEWwjZ" TargetMode="External"/><Relationship Id="rId2" Type="http://schemas.openxmlformats.org/officeDocument/2006/relationships/notesSlide" Target="../notesSlides/notesSlide5.xml"/><Relationship Id="rId1" Type="http://schemas.openxmlformats.org/officeDocument/2006/relationships/slideLayout" Target="../slideLayouts/slideLayout22.xml"/></Relationships>
</file>

<file path=ppt/slides/_rels/slide6.xml.rels><?xml version="1.0" encoding="UTF-8" standalone="yes"?>
<Relationships xmlns="http://schemas.openxmlformats.org/package/2006/relationships"><Relationship Id="rId3" Type="http://schemas.openxmlformats.org/officeDocument/2006/relationships/hyperlink" Target="https://codepen.io/unleashalicia/pen/wvEWwjZ" TargetMode="External"/><Relationship Id="rId2" Type="http://schemas.openxmlformats.org/officeDocument/2006/relationships/notesSlide" Target="../notesSlides/notesSlide6.xml"/><Relationship Id="rId1" Type="http://schemas.openxmlformats.org/officeDocument/2006/relationships/slideLayout" Target="../slideLayouts/slideLayout22.xml"/></Relationships>
</file>

<file path=ppt/slides/_rels/slide7.xml.rels><?xml version="1.0" encoding="UTF-8" standalone="yes"?>
<Relationships xmlns="http://schemas.openxmlformats.org/package/2006/relationships"><Relationship Id="rId3" Type="http://schemas.openxmlformats.org/officeDocument/2006/relationships/hyperlink" Target="https://codepen.io/unleashalicia/pen/wvEWwjZ" TargetMode="External"/><Relationship Id="rId2" Type="http://schemas.openxmlformats.org/officeDocument/2006/relationships/notesSlide" Target="../notesSlides/notesSlide7.xml"/><Relationship Id="rId1" Type="http://schemas.openxmlformats.org/officeDocument/2006/relationships/slideLayout" Target="../slideLayouts/slideLayout22.xml"/></Relationships>
</file>

<file path=ppt/slides/_rels/slide8.xml.rels><?xml version="1.0" encoding="UTF-8" standalone="yes"?>
<Relationships xmlns="http://schemas.openxmlformats.org/package/2006/relationships"><Relationship Id="rId3" Type="http://schemas.openxmlformats.org/officeDocument/2006/relationships/hyperlink" Target="https://www.w3.org/WAI/WCAG21/Understanding/contrast-minimum.html" TargetMode="External"/><Relationship Id="rId2" Type="http://schemas.openxmlformats.org/officeDocument/2006/relationships/notesSlide" Target="../notesSlides/notesSlide8.xml"/><Relationship Id="rId1" Type="http://schemas.openxmlformats.org/officeDocument/2006/relationships/slideLayout" Target="../slideLayouts/slideLayout22.xml"/></Relationships>
</file>

<file path=ppt/slides/_rels/slide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22.xml"/><Relationship Id="rId4" Type="http://schemas.openxmlformats.org/officeDocument/2006/relationships/hyperlink" Target="https://codepen.io/carolinacrespo/pen/abaobZJ" TargetMode="Externa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368EE50C-1076-4C66-B3FD-1742C217902E}"/>
              </a:ext>
            </a:extLst>
          </p:cNvPr>
          <p:cNvSpPr>
            <a:spLocks noGrp="1"/>
          </p:cNvSpPr>
          <p:nvPr>
            <p:ph type="title"/>
          </p:nvPr>
        </p:nvSpPr>
        <p:spPr>
          <a:xfrm>
            <a:off x="596721" y="606611"/>
            <a:ext cx="6762023" cy="2372702"/>
          </a:xfrm>
        </p:spPr>
        <p:txBody>
          <a:bodyPr>
            <a:normAutofit/>
          </a:bodyPr>
          <a:lstStyle/>
          <a:p>
            <a:r>
              <a:rPr lang="en-US">
                <a:solidFill>
                  <a:schemeClr val="tx1">
                    <a:lumMod val="75000"/>
                  </a:schemeClr>
                </a:solidFill>
                <a:latin typeface="Open Sans"/>
                <a:ea typeface="Open Sans"/>
                <a:cs typeface="Open Sans"/>
              </a:rPr>
              <a:t>The Accessible Forms Checklist</a:t>
            </a:r>
            <a:endParaRPr lang="en-US" b="0">
              <a:solidFill>
                <a:schemeClr val="tx1">
                  <a:lumMod val="75000"/>
                </a:schemeClr>
              </a:solidFill>
            </a:endParaRPr>
          </a:p>
        </p:txBody>
      </p:sp>
      <p:sp>
        <p:nvSpPr>
          <p:cNvPr id="2" name="Subtitle 1">
            <a:extLst>
              <a:ext uri="{FF2B5EF4-FFF2-40B4-BE49-F238E27FC236}">
                <a16:creationId xmlns:a16="http://schemas.microsoft.com/office/drawing/2014/main" id="{DB1514D8-7DC4-B448-8E5B-A3C7BC3F9F7E}"/>
              </a:ext>
            </a:extLst>
          </p:cNvPr>
          <p:cNvSpPr>
            <a:spLocks noGrp="1"/>
          </p:cNvSpPr>
          <p:nvPr>
            <p:ph type="subTitle" idx="1"/>
          </p:nvPr>
        </p:nvSpPr>
        <p:spPr>
          <a:xfrm>
            <a:off x="1814285" y="4748668"/>
            <a:ext cx="3942057" cy="1080446"/>
          </a:xfrm>
        </p:spPr>
        <p:txBody>
          <a:bodyPr vert="horz" lIns="91440" tIns="45720" rIns="91440" bIns="45720" rtlCol="0" anchor="t">
            <a:noAutofit/>
          </a:bodyPr>
          <a:lstStyle/>
          <a:p>
            <a:r>
              <a:rPr lang="en-CA" b="1" dirty="0">
                <a:solidFill>
                  <a:schemeClr val="bg1"/>
                </a:solidFill>
                <a:latin typeface="Open Sans"/>
                <a:ea typeface="Open Sans"/>
                <a:cs typeface="Open Sans"/>
              </a:rPr>
              <a:t>A</a:t>
            </a:r>
            <a:r>
              <a:rPr lang="en-US" b="1" dirty="0" err="1">
                <a:solidFill>
                  <a:schemeClr val="bg1"/>
                </a:solidFill>
                <a:latin typeface="Open Sans"/>
                <a:ea typeface="Open Sans"/>
                <a:cs typeface="Open Sans"/>
              </a:rPr>
              <a:t>licia</a:t>
            </a:r>
            <a:r>
              <a:rPr lang="en-US" b="1" dirty="0">
                <a:solidFill>
                  <a:schemeClr val="bg1"/>
                </a:solidFill>
                <a:latin typeface="Open Sans"/>
                <a:ea typeface="Open Sans"/>
                <a:cs typeface="Open Sans"/>
              </a:rPr>
              <a:t> Evans</a:t>
            </a:r>
            <a:br>
              <a:rPr lang="en-US" b="1" dirty="0"/>
            </a:br>
            <a:r>
              <a:rPr lang="en-US" sz="1600" i="1" dirty="0">
                <a:solidFill>
                  <a:schemeClr val="bg1"/>
                </a:solidFill>
                <a:latin typeface="Open Sans"/>
                <a:ea typeface="Open Sans"/>
                <a:cs typeface="Open Sans"/>
              </a:rPr>
              <a:t>Senior Accessibility Engineer, TPGi</a:t>
            </a:r>
          </a:p>
          <a:p>
            <a:r>
              <a:rPr lang="en-US" sz="2000" b="1" dirty="0">
                <a:solidFill>
                  <a:schemeClr val="bg1"/>
                </a:solidFill>
              </a:rPr>
              <a:t>Carolina Crespo</a:t>
            </a:r>
          </a:p>
          <a:p>
            <a:endParaRPr lang="en-US" b="1" dirty="0">
              <a:solidFill>
                <a:schemeClr val="bg1"/>
              </a:solidFill>
            </a:endParaRPr>
          </a:p>
        </p:txBody>
      </p:sp>
      <p:sp>
        <p:nvSpPr>
          <p:cNvPr id="3" name="Text Placeholder 2">
            <a:extLst>
              <a:ext uri="{FF2B5EF4-FFF2-40B4-BE49-F238E27FC236}">
                <a16:creationId xmlns:a16="http://schemas.microsoft.com/office/drawing/2014/main" id="{17CF9E71-8A5A-DE47-9BA1-5FBE77AB2F6D}"/>
              </a:ext>
            </a:extLst>
          </p:cNvPr>
          <p:cNvSpPr>
            <a:spLocks noGrp="1"/>
          </p:cNvSpPr>
          <p:nvPr>
            <p:ph type="body" sz="quarter" idx="11"/>
          </p:nvPr>
        </p:nvSpPr>
        <p:spPr>
          <a:xfrm>
            <a:off x="1814285" y="5879914"/>
            <a:ext cx="4281715" cy="422275"/>
          </a:xfrm>
        </p:spPr>
        <p:txBody>
          <a:bodyPr vert="horz" lIns="91440" tIns="45720" rIns="91440" bIns="45720" rtlCol="0" anchor="t">
            <a:normAutofit/>
          </a:bodyPr>
          <a:lstStyle/>
          <a:p>
            <a:r>
              <a:rPr lang="en-US" dirty="0">
                <a:solidFill>
                  <a:schemeClr val="bg1"/>
                </a:solidFill>
                <a:latin typeface="Open Sans"/>
                <a:ea typeface="Open Sans"/>
                <a:cs typeface="Open Sans"/>
              </a:rPr>
              <a:t>Senior Accessibility Engineer, TPGi</a:t>
            </a:r>
            <a:endParaRPr lang="en-US" sz="1600" dirty="0">
              <a:solidFill>
                <a:schemeClr val="bg1"/>
              </a:solidFill>
              <a:latin typeface="Open Sans"/>
              <a:ea typeface="Open Sans"/>
              <a:cs typeface="Open Sans"/>
            </a:endParaRPr>
          </a:p>
        </p:txBody>
      </p:sp>
    </p:spTree>
    <p:extLst>
      <p:ext uri="{BB962C8B-B14F-4D97-AF65-F5344CB8AC3E}">
        <p14:creationId xmlns:p14="http://schemas.microsoft.com/office/powerpoint/2010/main" val="206284446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9" name="Picture 8" descr="Form with contrast color issues fixed. Full description in the codePen page">
            <a:extLst>
              <a:ext uri="{FF2B5EF4-FFF2-40B4-BE49-F238E27FC236}">
                <a16:creationId xmlns:a16="http://schemas.microsoft.com/office/drawing/2014/main" id="{E7B4A217-9D91-3B11-34E9-5FE82770BBAE}"/>
              </a:ext>
            </a:extLst>
          </p:cNvPr>
          <p:cNvPicPr>
            <a:picLocks noChangeAspect="1"/>
          </p:cNvPicPr>
          <p:nvPr/>
        </p:nvPicPr>
        <p:blipFill>
          <a:blip r:embed="rId4"/>
          <a:stretch>
            <a:fillRect/>
          </a:stretch>
        </p:blipFill>
        <p:spPr>
          <a:xfrm>
            <a:off x="1093834" y="2066989"/>
            <a:ext cx="2472326" cy="4723042"/>
          </a:xfrm>
          <a:prstGeom prst="rect">
            <a:avLst/>
          </a:prstGeom>
        </p:spPr>
      </p:pic>
      <p:sp>
        <p:nvSpPr>
          <p:cNvPr id="3" name="Title 2">
            <a:extLst>
              <a:ext uri="{FF2B5EF4-FFF2-40B4-BE49-F238E27FC236}">
                <a16:creationId xmlns:a16="http://schemas.microsoft.com/office/drawing/2014/main" id="{97BFA49E-8852-479B-8634-2955E6B084E6}"/>
              </a:ext>
            </a:extLst>
          </p:cNvPr>
          <p:cNvSpPr>
            <a:spLocks noGrp="1"/>
          </p:cNvSpPr>
          <p:nvPr>
            <p:ph type="title"/>
          </p:nvPr>
        </p:nvSpPr>
        <p:spPr/>
        <p:txBody>
          <a:bodyPr/>
          <a:lstStyle/>
          <a:p>
            <a:r>
              <a:rPr lang="en-US" dirty="0">
                <a:latin typeface="Open Sans"/>
                <a:ea typeface="Open Sans"/>
                <a:cs typeface="Open Sans"/>
              </a:rPr>
              <a:t>Contrast text fixes (</a:t>
            </a:r>
            <a:r>
              <a:rPr lang="en-US" u="sng" dirty="0">
                <a:latin typeface="Open Sans"/>
                <a:ea typeface="Open Sans"/>
                <a:cs typeface="Open Sans"/>
                <a:hlinkClick r:id="rId5">
                  <a:extLst>
                    <a:ext uri="{A12FA001-AC4F-418D-AE19-62706E023703}">
                      <ahyp:hlinkClr xmlns:ahyp="http://schemas.microsoft.com/office/drawing/2018/hyperlinkcolor" val="tx"/>
                    </a:ext>
                  </a:extLst>
                </a:hlinkClick>
              </a:rPr>
              <a:t>CodePen</a:t>
            </a:r>
            <a:r>
              <a:rPr lang="en-US" dirty="0">
                <a:latin typeface="Open Sans"/>
                <a:ea typeface="Open Sans"/>
                <a:cs typeface="Open Sans"/>
              </a:rPr>
              <a:t>)</a:t>
            </a:r>
            <a:endParaRPr lang="en-US" dirty="0"/>
          </a:p>
        </p:txBody>
      </p:sp>
      <p:cxnSp>
        <p:nvCxnSpPr>
          <p:cNvPr id="7" name="Straight Arrow Connector 6">
            <a:extLst>
              <a:ext uri="{FF2B5EF4-FFF2-40B4-BE49-F238E27FC236}">
                <a16:creationId xmlns:a16="http://schemas.microsoft.com/office/drawing/2014/main" id="{D41899E9-3F9A-4811-AC3E-CCA4CC301DA4}"/>
              </a:ext>
            </a:extLst>
          </p:cNvPr>
          <p:cNvCxnSpPr>
            <a:cxnSpLocks/>
          </p:cNvCxnSpPr>
          <p:nvPr/>
        </p:nvCxnSpPr>
        <p:spPr>
          <a:xfrm flipV="1">
            <a:off x="2140562" y="3846049"/>
            <a:ext cx="3530597" cy="14095"/>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10" name="Straight Arrow Connector 9">
            <a:extLst>
              <a:ext uri="{FF2B5EF4-FFF2-40B4-BE49-F238E27FC236}">
                <a16:creationId xmlns:a16="http://schemas.microsoft.com/office/drawing/2014/main" id="{407A7E1A-95DF-48B1-827C-F3DCABB01D0B}"/>
              </a:ext>
            </a:extLst>
          </p:cNvPr>
          <p:cNvCxnSpPr>
            <a:cxnSpLocks/>
          </p:cNvCxnSpPr>
          <p:nvPr/>
        </p:nvCxnSpPr>
        <p:spPr>
          <a:xfrm>
            <a:off x="1758176" y="2774049"/>
            <a:ext cx="3993400"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12" name="Straight Arrow Connector 11">
            <a:extLst>
              <a:ext uri="{FF2B5EF4-FFF2-40B4-BE49-F238E27FC236}">
                <a16:creationId xmlns:a16="http://schemas.microsoft.com/office/drawing/2014/main" id="{20F2454B-E9B4-47AC-95BA-A49B9F054AEE}"/>
              </a:ext>
            </a:extLst>
          </p:cNvPr>
          <p:cNvCxnSpPr/>
          <p:nvPr/>
        </p:nvCxnSpPr>
        <p:spPr>
          <a:xfrm>
            <a:off x="2515364" y="4927262"/>
            <a:ext cx="3155795"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14" name="TextBox 13">
            <a:extLst>
              <a:ext uri="{FF2B5EF4-FFF2-40B4-BE49-F238E27FC236}">
                <a16:creationId xmlns:a16="http://schemas.microsoft.com/office/drawing/2014/main" id="{1A01C7E4-D0A8-44CB-AAA7-522E255CE6CA}"/>
              </a:ext>
            </a:extLst>
          </p:cNvPr>
          <p:cNvSpPr txBox="1"/>
          <p:nvPr/>
        </p:nvSpPr>
        <p:spPr>
          <a:xfrm>
            <a:off x="5958385" y="3545649"/>
            <a:ext cx="2330605" cy="523220"/>
          </a:xfrm>
          <a:prstGeom prst="rect">
            <a:avLst/>
          </a:prstGeom>
          <a:noFill/>
        </p:spPr>
        <p:txBody>
          <a:bodyPr wrap="square">
            <a:spAutoFit/>
          </a:bodyPr>
          <a:lstStyle>
            <a:defPPr>
              <a:defRPr lang="en-US"/>
            </a:defPPr>
            <a:lvl1pPr>
              <a:defRPr sz="1400">
                <a:solidFill>
                  <a:srgbClr val="000000"/>
                </a:solidFill>
              </a:defRPr>
            </a:lvl1pPr>
          </a:lstStyle>
          <a:p>
            <a:r>
              <a:rPr lang="en-US"/>
              <a:t>label {</a:t>
            </a:r>
          </a:p>
          <a:p>
            <a:r>
              <a:rPr lang="en-US"/>
              <a:t>color:#000000;}</a:t>
            </a:r>
          </a:p>
        </p:txBody>
      </p:sp>
      <p:sp>
        <p:nvSpPr>
          <p:cNvPr id="16" name="TextBox 15">
            <a:extLst>
              <a:ext uri="{FF2B5EF4-FFF2-40B4-BE49-F238E27FC236}">
                <a16:creationId xmlns:a16="http://schemas.microsoft.com/office/drawing/2014/main" id="{55C01D75-F091-4C07-BBE1-2DA0D6AA7C5A}"/>
              </a:ext>
            </a:extLst>
          </p:cNvPr>
          <p:cNvSpPr txBox="1"/>
          <p:nvPr/>
        </p:nvSpPr>
        <p:spPr>
          <a:xfrm>
            <a:off x="5958385" y="2527522"/>
            <a:ext cx="1603006" cy="523220"/>
          </a:xfrm>
          <a:prstGeom prst="rect">
            <a:avLst/>
          </a:prstGeom>
          <a:noFill/>
        </p:spPr>
        <p:txBody>
          <a:bodyPr wrap="square">
            <a:spAutoFit/>
          </a:bodyPr>
          <a:lstStyle/>
          <a:p>
            <a:r>
              <a:rPr lang="en-US" sz="1400">
                <a:solidFill>
                  <a:srgbClr val="000000"/>
                </a:solidFill>
              </a:rPr>
              <a:t>::placeholder { </a:t>
            </a:r>
          </a:p>
          <a:p>
            <a:r>
              <a:rPr lang="en-US" sz="1400">
                <a:solidFill>
                  <a:srgbClr val="000000"/>
                </a:solidFill>
              </a:rPr>
              <a:t>  color: #565656;}</a:t>
            </a:r>
          </a:p>
        </p:txBody>
      </p:sp>
      <p:sp>
        <p:nvSpPr>
          <p:cNvPr id="21" name="TextBox 20">
            <a:extLst>
              <a:ext uri="{FF2B5EF4-FFF2-40B4-BE49-F238E27FC236}">
                <a16:creationId xmlns:a16="http://schemas.microsoft.com/office/drawing/2014/main" id="{929F09DD-9472-404E-BED7-8F464126483E}"/>
              </a:ext>
            </a:extLst>
          </p:cNvPr>
          <p:cNvSpPr txBox="1"/>
          <p:nvPr/>
        </p:nvSpPr>
        <p:spPr>
          <a:xfrm>
            <a:off x="5926416" y="4592377"/>
            <a:ext cx="1881554" cy="523220"/>
          </a:xfrm>
          <a:prstGeom prst="rect">
            <a:avLst/>
          </a:prstGeom>
          <a:noFill/>
        </p:spPr>
        <p:txBody>
          <a:bodyPr wrap="square">
            <a:spAutoFit/>
          </a:bodyPr>
          <a:lstStyle>
            <a:defPPr>
              <a:defRPr lang="en-US"/>
            </a:defPPr>
            <a:lvl1pPr>
              <a:defRPr sz="1400">
                <a:solidFill>
                  <a:srgbClr val="000000"/>
                </a:solidFill>
              </a:defRPr>
            </a:lvl1pPr>
          </a:lstStyle>
          <a:p>
            <a:r>
              <a:rPr lang="en-US"/>
              <a:t>.error {</a:t>
            </a:r>
          </a:p>
          <a:p>
            <a:r>
              <a:rPr lang="en-US"/>
              <a:t>    color: #ce3a51;}</a:t>
            </a:r>
          </a:p>
        </p:txBody>
      </p:sp>
      <p:cxnSp>
        <p:nvCxnSpPr>
          <p:cNvPr id="22" name="Straight Arrow Connector 21">
            <a:extLst>
              <a:ext uri="{FF2B5EF4-FFF2-40B4-BE49-F238E27FC236}">
                <a16:creationId xmlns:a16="http://schemas.microsoft.com/office/drawing/2014/main" id="{BDC2C824-7366-4E99-855D-31CC50D0B6AF}"/>
              </a:ext>
            </a:extLst>
          </p:cNvPr>
          <p:cNvCxnSpPr>
            <a:cxnSpLocks/>
          </p:cNvCxnSpPr>
          <p:nvPr/>
        </p:nvCxnSpPr>
        <p:spPr>
          <a:xfrm>
            <a:off x="2214877" y="5816619"/>
            <a:ext cx="3456282"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24" name="TextBox 23">
            <a:extLst>
              <a:ext uri="{FF2B5EF4-FFF2-40B4-BE49-F238E27FC236}">
                <a16:creationId xmlns:a16="http://schemas.microsoft.com/office/drawing/2014/main" id="{E52C7A75-9D30-4317-9310-E36B7090B363}"/>
              </a:ext>
            </a:extLst>
          </p:cNvPr>
          <p:cNvSpPr txBox="1"/>
          <p:nvPr/>
        </p:nvSpPr>
        <p:spPr>
          <a:xfrm>
            <a:off x="5903965" y="5555009"/>
            <a:ext cx="1970913" cy="523220"/>
          </a:xfrm>
          <a:prstGeom prst="rect">
            <a:avLst/>
          </a:prstGeom>
          <a:noFill/>
        </p:spPr>
        <p:txBody>
          <a:bodyPr wrap="square">
            <a:spAutoFit/>
          </a:bodyPr>
          <a:lstStyle>
            <a:defPPr>
              <a:defRPr lang="en-US"/>
            </a:defPPr>
            <a:lvl1pPr>
              <a:defRPr sz="1400">
                <a:solidFill>
                  <a:srgbClr val="000000"/>
                </a:solidFill>
              </a:defRPr>
            </a:lvl1pPr>
          </a:lstStyle>
          <a:p>
            <a:r>
              <a:rPr lang="en-US"/>
              <a:t>label </a:t>
            </a:r>
            <a:r>
              <a:rPr lang="en-US" err="1"/>
              <a:t>i</a:t>
            </a:r>
            <a:r>
              <a:rPr lang="en-US"/>
              <a:t> {</a:t>
            </a:r>
          </a:p>
          <a:p>
            <a:r>
              <a:rPr lang="en-US"/>
              <a:t>    color: #565656;}</a:t>
            </a:r>
          </a:p>
        </p:txBody>
      </p:sp>
      <p:graphicFrame>
        <p:nvGraphicFramePr>
          <p:cNvPr id="25" name="Table 25">
            <a:extLst>
              <a:ext uri="{FF2B5EF4-FFF2-40B4-BE49-F238E27FC236}">
                <a16:creationId xmlns:a16="http://schemas.microsoft.com/office/drawing/2014/main" id="{9E275566-4318-4358-91B3-1E7E6479CE57}"/>
              </a:ext>
            </a:extLst>
          </p:cNvPr>
          <p:cNvGraphicFramePr>
            <a:graphicFrameLocks noGrp="1"/>
          </p:cNvGraphicFramePr>
          <p:nvPr>
            <p:extLst>
              <p:ext uri="{D42A27DB-BD31-4B8C-83A1-F6EECF244321}">
                <p14:modId xmlns:p14="http://schemas.microsoft.com/office/powerpoint/2010/main" val="2556580026"/>
              </p:ext>
            </p:extLst>
          </p:nvPr>
        </p:nvGraphicFramePr>
        <p:xfrm>
          <a:off x="7836538" y="2085277"/>
          <a:ext cx="4160789" cy="4156238"/>
        </p:xfrm>
        <a:graphic>
          <a:graphicData uri="http://schemas.openxmlformats.org/drawingml/2006/table">
            <a:tbl>
              <a:tblPr firstRow="1" bandRow="1">
                <a:tableStyleId>{5C22544A-7EE6-4342-B048-85BDC9FD1C3A}</a:tableStyleId>
              </a:tblPr>
              <a:tblGrid>
                <a:gridCol w="1112482">
                  <a:extLst>
                    <a:ext uri="{9D8B030D-6E8A-4147-A177-3AD203B41FA5}">
                      <a16:colId xmlns:a16="http://schemas.microsoft.com/office/drawing/2014/main" val="3022203454"/>
                    </a:ext>
                  </a:extLst>
                </a:gridCol>
                <a:gridCol w="1093302">
                  <a:extLst>
                    <a:ext uri="{9D8B030D-6E8A-4147-A177-3AD203B41FA5}">
                      <a16:colId xmlns:a16="http://schemas.microsoft.com/office/drawing/2014/main" val="137418504"/>
                    </a:ext>
                  </a:extLst>
                </a:gridCol>
                <a:gridCol w="1142335">
                  <a:extLst>
                    <a:ext uri="{9D8B030D-6E8A-4147-A177-3AD203B41FA5}">
                      <a16:colId xmlns:a16="http://schemas.microsoft.com/office/drawing/2014/main" val="419905848"/>
                    </a:ext>
                  </a:extLst>
                </a:gridCol>
                <a:gridCol w="812670">
                  <a:extLst>
                    <a:ext uri="{9D8B030D-6E8A-4147-A177-3AD203B41FA5}">
                      <a16:colId xmlns:a16="http://schemas.microsoft.com/office/drawing/2014/main" val="4099333992"/>
                    </a:ext>
                  </a:extLst>
                </a:gridCol>
              </a:tblGrid>
              <a:tr h="690084">
                <a:tc>
                  <a:txBody>
                    <a:bodyPr/>
                    <a:lstStyle/>
                    <a:p>
                      <a:endParaRPr lang="en-US" sz="1200">
                        <a:solidFill>
                          <a:srgbClr val="090B35"/>
                        </a:solidFill>
                      </a:endParaRPr>
                    </a:p>
                  </a:txBody>
                  <a:tcPr/>
                </a:tc>
                <a:tc>
                  <a:txBody>
                    <a:bodyPr/>
                    <a:lstStyle/>
                    <a:p>
                      <a:r>
                        <a:rPr lang="en-CA" sz="1200">
                          <a:solidFill>
                            <a:srgbClr val="090B35"/>
                          </a:solidFill>
                        </a:rPr>
                        <a:t>Foreground color</a:t>
                      </a:r>
                      <a:endParaRPr lang="en-US" sz="1200">
                        <a:solidFill>
                          <a:srgbClr val="090B35"/>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a:solidFill>
                            <a:srgbClr val="090B35"/>
                          </a:solidFill>
                          <a:latin typeface="+mn-lt"/>
                          <a:ea typeface="+mn-ea"/>
                          <a:cs typeface="+mn-cs"/>
                        </a:rPr>
                        <a:t>Background color</a:t>
                      </a:r>
                      <a:endParaRPr lang="en-US" sz="1200" b="1" kern="1200">
                        <a:solidFill>
                          <a:srgbClr val="090B35"/>
                        </a:solidFill>
                        <a:latin typeface="+mn-lt"/>
                        <a:ea typeface="+mn-ea"/>
                        <a:cs typeface="+mn-cs"/>
                      </a:endParaRP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a:solidFill>
                            <a:srgbClr val="090B35"/>
                          </a:solidFill>
                          <a:latin typeface="+mn-lt"/>
                          <a:ea typeface="+mn-ea"/>
                          <a:cs typeface="+mn-cs"/>
                        </a:rPr>
                        <a:t>Contrast ratio</a:t>
                      </a:r>
                      <a:endParaRPr lang="en-US" sz="1200" b="1" kern="1200">
                        <a:solidFill>
                          <a:srgbClr val="090B35"/>
                        </a:solidFill>
                        <a:latin typeface="+mn-lt"/>
                        <a:ea typeface="+mn-ea"/>
                        <a:cs typeface="+mn-cs"/>
                      </a:endParaRPr>
                    </a:p>
                  </a:txBody>
                  <a:tcPr/>
                </a:tc>
                <a:extLst>
                  <a:ext uri="{0D108BD9-81ED-4DB2-BD59-A6C34878D82A}">
                    <a16:rowId xmlns:a16="http://schemas.microsoft.com/office/drawing/2014/main" val="1232221389"/>
                  </a:ext>
                </a:extLst>
              </a:tr>
              <a:tr h="656324">
                <a:tc>
                  <a:txBody>
                    <a:bodyPr/>
                    <a:lstStyle/>
                    <a:p>
                      <a:r>
                        <a:rPr lang="en-CA" sz="1200" b="1" kern="1200">
                          <a:solidFill>
                            <a:srgbClr val="090B35"/>
                          </a:solidFill>
                          <a:latin typeface="+mn-lt"/>
                          <a:ea typeface="+mn-ea"/>
                          <a:cs typeface="+mn-cs"/>
                        </a:rPr>
                        <a:t>placeholder</a:t>
                      </a:r>
                      <a:endParaRPr lang="en-US" sz="1200" b="1" kern="1200">
                        <a:solidFill>
                          <a:srgbClr val="090B35"/>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#565656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#ffffff</a:t>
                      </a:r>
                    </a:p>
                    <a:p>
                      <a:endParaRPr lang="en-US"/>
                    </a:p>
                  </a:txBody>
                  <a:tcPr/>
                </a:tc>
                <a:tc>
                  <a:txBody>
                    <a:bodyPr/>
                    <a:lstStyle/>
                    <a:p>
                      <a:r>
                        <a:rPr lang="en-CA"/>
                        <a:t>7.3:1</a:t>
                      </a:r>
                      <a:endParaRPr lang="en-US"/>
                    </a:p>
                  </a:txBody>
                  <a:tcPr/>
                </a:tc>
                <a:extLst>
                  <a:ext uri="{0D108BD9-81ED-4DB2-BD59-A6C34878D82A}">
                    <a16:rowId xmlns:a16="http://schemas.microsoft.com/office/drawing/2014/main" val="2402074017"/>
                  </a:ext>
                </a:extLst>
              </a:tr>
              <a:tr h="878980">
                <a:tc>
                  <a:txBody>
                    <a:bodyPr/>
                    <a:lstStyle/>
                    <a:p>
                      <a:pPr marL="0" algn="l" defTabSz="914400" rtl="0" eaLnBrk="1" latinLnBrk="0" hangingPunct="1"/>
                      <a:r>
                        <a:rPr lang="en-CA" sz="1200" b="1" kern="1200">
                          <a:solidFill>
                            <a:srgbClr val="090B35"/>
                          </a:solidFill>
                          <a:latin typeface="+mn-lt"/>
                          <a:ea typeface="+mn-ea"/>
                          <a:cs typeface="+mn-cs"/>
                        </a:rPr>
                        <a:t>label</a:t>
                      </a:r>
                      <a:endParaRPr lang="en-US" sz="1200" b="1" kern="1200">
                        <a:solidFill>
                          <a:srgbClr val="090B35"/>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#000000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#ffffff</a:t>
                      </a: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21:1</a:t>
                      </a:r>
                      <a:endParaRPr lang="en-US"/>
                    </a:p>
                    <a:p>
                      <a:endParaRPr lang="en-US"/>
                    </a:p>
                  </a:txBody>
                  <a:tcPr/>
                </a:tc>
                <a:extLst>
                  <a:ext uri="{0D108BD9-81ED-4DB2-BD59-A6C34878D82A}">
                    <a16:rowId xmlns:a16="http://schemas.microsoft.com/office/drawing/2014/main" val="2719016135"/>
                  </a:ext>
                </a:extLst>
              </a:tr>
              <a:tr h="1010434">
                <a:tc>
                  <a:txBody>
                    <a:bodyPr/>
                    <a:lstStyle/>
                    <a:p>
                      <a:pPr marL="0" algn="l" defTabSz="914400" rtl="0" eaLnBrk="1" latinLnBrk="0" hangingPunct="1"/>
                      <a:r>
                        <a:rPr lang="en-CA" sz="1200" b="1" kern="1200">
                          <a:solidFill>
                            <a:srgbClr val="090B35"/>
                          </a:solidFill>
                          <a:latin typeface="+mn-lt"/>
                          <a:ea typeface="+mn-ea"/>
                          <a:cs typeface="+mn-cs"/>
                        </a:rPr>
                        <a:t>error</a:t>
                      </a:r>
                      <a:endParaRPr lang="en-US" sz="1200" b="1" kern="1200">
                        <a:solidFill>
                          <a:srgbClr val="090B35"/>
                        </a:solidFill>
                        <a:latin typeface="+mn-lt"/>
                        <a:ea typeface="+mn-ea"/>
                        <a:cs typeface="+mn-cs"/>
                      </a:endParaRPr>
                    </a:p>
                  </a:txBody>
                  <a:tcPr/>
                </a:tc>
                <a:tc>
                  <a:txBody>
                    <a:bodyPr/>
                    <a:lstStyle/>
                    <a:p>
                      <a:r>
                        <a:rPr lang="en-US" sz="1800"/>
                        <a:t> </a:t>
                      </a:r>
                      <a:r>
                        <a:rPr lang="en-US" sz="1200" b="1" kern="1200">
                          <a:solidFill>
                            <a:srgbClr val="090B35"/>
                          </a:solidFill>
                          <a:latin typeface="+mn-lt"/>
                          <a:ea typeface="+mn-ea"/>
                          <a:cs typeface="+mn-cs"/>
                        </a:rPr>
                        <a:t>#ce3a51</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#ffffff</a:t>
                      </a:r>
                    </a:p>
                    <a:p>
                      <a:endParaRPr lang="en-US"/>
                    </a:p>
                  </a:txBody>
                  <a:tcPr/>
                </a:tc>
                <a:tc>
                  <a:txBody>
                    <a:bodyPr/>
                    <a:lstStyle/>
                    <a:p>
                      <a:r>
                        <a:rPr lang="en-CA"/>
                        <a:t>4.8:1</a:t>
                      </a:r>
                      <a:endParaRPr lang="en-US"/>
                    </a:p>
                  </a:txBody>
                  <a:tcPr/>
                </a:tc>
                <a:extLst>
                  <a:ext uri="{0D108BD9-81ED-4DB2-BD59-A6C34878D82A}">
                    <a16:rowId xmlns:a16="http://schemas.microsoft.com/office/drawing/2014/main" val="1285669232"/>
                  </a:ext>
                </a:extLst>
              </a:tr>
              <a:tr h="878980">
                <a:tc>
                  <a:txBody>
                    <a:bodyPr/>
                    <a:lstStyle/>
                    <a:p>
                      <a:pPr marL="0" algn="l" defTabSz="914400" rtl="0" eaLnBrk="1" latinLnBrk="0" hangingPunct="1"/>
                      <a:r>
                        <a:rPr lang="en-CA" sz="1200" b="1" kern="1200">
                          <a:solidFill>
                            <a:srgbClr val="090B35"/>
                          </a:solidFill>
                          <a:latin typeface="+mn-lt"/>
                          <a:ea typeface="+mn-ea"/>
                          <a:cs typeface="+mn-cs"/>
                        </a:rPr>
                        <a:t>instructions</a:t>
                      </a:r>
                      <a:endParaRPr lang="en-US" sz="1200" b="1" kern="1200">
                        <a:solidFill>
                          <a:srgbClr val="090B35"/>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#565656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#ffffff</a:t>
                      </a:r>
                    </a:p>
                    <a:p>
                      <a:endParaRPr lang="en-US" sz="1200" b="1" kern="1200">
                        <a:solidFill>
                          <a:srgbClr val="090B35"/>
                        </a:solidFill>
                        <a:latin typeface="+mn-lt"/>
                        <a:ea typeface="+mn-ea"/>
                        <a:cs typeface="+mn-cs"/>
                      </a:endParaRPr>
                    </a:p>
                  </a:txBody>
                  <a:tcPr/>
                </a:tc>
                <a:tc>
                  <a:txBody>
                    <a:bodyPr/>
                    <a:lstStyle/>
                    <a:p>
                      <a:r>
                        <a:rPr lang="en-CA"/>
                        <a:t>7.3:1</a:t>
                      </a:r>
                      <a:endParaRPr lang="en-US"/>
                    </a:p>
                  </a:txBody>
                  <a:tcPr/>
                </a:tc>
                <a:extLst>
                  <a:ext uri="{0D108BD9-81ED-4DB2-BD59-A6C34878D82A}">
                    <a16:rowId xmlns:a16="http://schemas.microsoft.com/office/drawing/2014/main" val="3189159935"/>
                  </a:ext>
                </a:extLst>
              </a:tr>
            </a:tbl>
          </a:graphicData>
        </a:graphic>
      </p:graphicFrame>
    </p:spTree>
    <p:extLst>
      <p:ext uri="{BB962C8B-B14F-4D97-AF65-F5344CB8AC3E}">
        <p14:creationId xmlns:p14="http://schemas.microsoft.com/office/powerpoint/2010/main" val="1623522400"/>
      </p:ext>
    </p:extLst>
  </p:cSld>
  <p:clrMapOvr>
    <a:overrideClrMapping bg1="lt1" tx1="dk1" bg2="lt2" tx2="dk2" accent1="accent1" accent2="accent2" accent3="accent3" accent4="accent4" accent5="accent5" accent6="accent6" hlink="hlink" folHlink="folHlink"/>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3D9374-6E55-4BFA-D7F5-2D12925C2659}"/>
              </a:ext>
            </a:extLst>
          </p:cNvPr>
          <p:cNvSpPr>
            <a:spLocks noGrp="1"/>
          </p:cNvSpPr>
          <p:nvPr>
            <p:ph idx="1"/>
          </p:nvPr>
        </p:nvSpPr>
        <p:spPr/>
        <p:txBody>
          <a:bodyPr vert="horz" lIns="91440" tIns="45720" rIns="91440" bIns="45720" numCol="1" rtlCol="0" anchor="t">
            <a:normAutofit/>
          </a:bodyPr>
          <a:lstStyle/>
          <a:p>
            <a:pPr marL="0" indent="0">
              <a:buNone/>
            </a:pPr>
            <a:r>
              <a:rPr lang="en-CA">
                <a:latin typeface="Open Sans"/>
                <a:ea typeface="Open Sans"/>
                <a:cs typeface="Open Sans"/>
              </a:rPr>
              <a:t>Related WCAG Success Criteria</a:t>
            </a:r>
            <a:endParaRPr lang="en-CA"/>
          </a:p>
          <a:p>
            <a:r>
              <a:rPr lang="en-CA">
                <a:hlinkClick r:id="rId3"/>
              </a:rPr>
              <a:t>SC 1.4.11 </a:t>
            </a:r>
            <a:r>
              <a:rPr lang="en-US" b="0" i="0">
                <a:effectLst/>
                <a:latin typeface="Noto Sans" panose="020B0502040504020204" pitchFamily="34" charset="0"/>
                <a:hlinkClick r:id="rId3"/>
              </a:rPr>
              <a:t>Non-text Contrast (Level AA)</a:t>
            </a:r>
            <a:endParaRPr lang="en-US" b="0" i="0">
              <a:effectLst/>
              <a:latin typeface="Noto Sans" panose="020B0502040504020204" pitchFamily="34" charset="0"/>
            </a:endParaRPr>
          </a:p>
          <a:p>
            <a:endParaRPr lang="en-CA"/>
          </a:p>
        </p:txBody>
      </p:sp>
      <p:sp>
        <p:nvSpPr>
          <p:cNvPr id="3" name="Title 2">
            <a:extLst>
              <a:ext uri="{FF2B5EF4-FFF2-40B4-BE49-F238E27FC236}">
                <a16:creationId xmlns:a16="http://schemas.microsoft.com/office/drawing/2014/main" id="{AC0A4B09-83C5-53F3-A6FB-37DBFD4300ED}"/>
              </a:ext>
            </a:extLst>
          </p:cNvPr>
          <p:cNvSpPr>
            <a:spLocks noGrp="1"/>
          </p:cNvSpPr>
          <p:nvPr>
            <p:ph type="title"/>
          </p:nvPr>
        </p:nvSpPr>
        <p:spPr/>
        <p:txBody>
          <a:bodyPr/>
          <a:lstStyle/>
          <a:p>
            <a:r>
              <a:rPr lang="en-US">
                <a:latin typeface="Open Sans"/>
                <a:ea typeface="Open Sans"/>
                <a:cs typeface="Open Sans"/>
              </a:rPr>
              <a:t>Non-text contrast</a:t>
            </a:r>
          </a:p>
        </p:txBody>
      </p:sp>
    </p:spTree>
    <p:extLst>
      <p:ext uri="{BB962C8B-B14F-4D97-AF65-F5344CB8AC3E}">
        <p14:creationId xmlns:p14="http://schemas.microsoft.com/office/powerpoint/2010/main" val="3588307310"/>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 name="Picture 15" descr="Form with non text contrast color issues. Full description in the codePen page.">
            <a:extLst>
              <a:ext uri="{FF2B5EF4-FFF2-40B4-BE49-F238E27FC236}">
                <a16:creationId xmlns:a16="http://schemas.microsoft.com/office/drawing/2014/main" id="{CD4D3F98-2E46-0280-FDD5-48390C54E687}"/>
              </a:ext>
            </a:extLst>
          </p:cNvPr>
          <p:cNvPicPr>
            <a:picLocks noChangeAspect="1"/>
          </p:cNvPicPr>
          <p:nvPr/>
        </p:nvPicPr>
        <p:blipFill>
          <a:blip r:embed="rId3"/>
          <a:stretch>
            <a:fillRect/>
          </a:stretch>
        </p:blipFill>
        <p:spPr>
          <a:xfrm>
            <a:off x="900979" y="1987782"/>
            <a:ext cx="2871765" cy="4765908"/>
          </a:xfrm>
          <a:prstGeom prst="rect">
            <a:avLst/>
          </a:prstGeom>
        </p:spPr>
      </p:pic>
      <p:sp>
        <p:nvSpPr>
          <p:cNvPr id="3" name="Title 2">
            <a:extLst>
              <a:ext uri="{FF2B5EF4-FFF2-40B4-BE49-F238E27FC236}">
                <a16:creationId xmlns:a16="http://schemas.microsoft.com/office/drawing/2014/main" id="{F6E22328-4036-48CC-9324-CBF31CF16D5C}"/>
              </a:ext>
            </a:extLst>
          </p:cNvPr>
          <p:cNvSpPr>
            <a:spLocks noGrp="1"/>
          </p:cNvSpPr>
          <p:nvPr>
            <p:ph type="title"/>
          </p:nvPr>
        </p:nvSpPr>
        <p:spPr>
          <a:xfrm>
            <a:off x="1066799" y="218364"/>
            <a:ext cx="10014586" cy="1433015"/>
          </a:xfrm>
        </p:spPr>
        <p:txBody>
          <a:bodyPr/>
          <a:lstStyle/>
          <a:p>
            <a:r>
              <a:rPr lang="en-CA" dirty="0">
                <a:latin typeface="Open Sans"/>
                <a:ea typeface="Open Sans"/>
                <a:cs typeface="Open Sans"/>
              </a:rPr>
              <a:t>Contrast non-text examples (</a:t>
            </a:r>
            <a:r>
              <a:rPr lang="en-CA" u="sng" dirty="0">
                <a:latin typeface="Open Sans"/>
                <a:ea typeface="Open Sans"/>
                <a:cs typeface="Open Sans"/>
                <a:hlinkClick r:id="rId4">
                  <a:extLst>
                    <a:ext uri="{A12FA001-AC4F-418D-AE19-62706E023703}">
                      <ahyp:hlinkClr xmlns:ahyp="http://schemas.microsoft.com/office/drawing/2018/hyperlinkcolor" val="tx"/>
                    </a:ext>
                  </a:extLst>
                </a:hlinkClick>
              </a:rPr>
              <a:t>CodePen</a:t>
            </a:r>
            <a:r>
              <a:rPr lang="en-CA" dirty="0">
                <a:latin typeface="Open Sans"/>
                <a:ea typeface="Open Sans"/>
                <a:cs typeface="Open Sans"/>
              </a:rPr>
              <a:t>)</a:t>
            </a:r>
            <a:endParaRPr lang="en-US" dirty="0">
              <a:latin typeface="Open Sans"/>
              <a:ea typeface="Open Sans"/>
              <a:cs typeface="Open Sans"/>
            </a:endParaRPr>
          </a:p>
        </p:txBody>
      </p:sp>
      <p:graphicFrame>
        <p:nvGraphicFramePr>
          <p:cNvPr id="6" name="Table 25">
            <a:extLst>
              <a:ext uri="{FF2B5EF4-FFF2-40B4-BE49-F238E27FC236}">
                <a16:creationId xmlns:a16="http://schemas.microsoft.com/office/drawing/2014/main" id="{0110FDF9-41D0-4727-BF2A-9FDA15909E6B}"/>
              </a:ext>
            </a:extLst>
          </p:cNvPr>
          <p:cNvGraphicFramePr>
            <a:graphicFrameLocks noGrp="1"/>
          </p:cNvGraphicFramePr>
          <p:nvPr>
            <p:extLst>
              <p:ext uri="{D42A27DB-BD31-4B8C-83A1-F6EECF244321}">
                <p14:modId xmlns:p14="http://schemas.microsoft.com/office/powerpoint/2010/main" val="2431861120"/>
              </p:ext>
            </p:extLst>
          </p:nvPr>
        </p:nvGraphicFramePr>
        <p:xfrm>
          <a:off x="7836538" y="2085277"/>
          <a:ext cx="4160789" cy="4191658"/>
        </p:xfrm>
        <a:graphic>
          <a:graphicData uri="http://schemas.openxmlformats.org/drawingml/2006/table">
            <a:tbl>
              <a:tblPr firstRow="1" bandRow="1">
                <a:tableStyleId>{5C22544A-7EE6-4342-B048-85BDC9FD1C3A}</a:tableStyleId>
              </a:tblPr>
              <a:tblGrid>
                <a:gridCol w="1112482">
                  <a:extLst>
                    <a:ext uri="{9D8B030D-6E8A-4147-A177-3AD203B41FA5}">
                      <a16:colId xmlns:a16="http://schemas.microsoft.com/office/drawing/2014/main" val="3022203454"/>
                    </a:ext>
                  </a:extLst>
                </a:gridCol>
                <a:gridCol w="1093302">
                  <a:extLst>
                    <a:ext uri="{9D8B030D-6E8A-4147-A177-3AD203B41FA5}">
                      <a16:colId xmlns:a16="http://schemas.microsoft.com/office/drawing/2014/main" val="137418504"/>
                    </a:ext>
                  </a:extLst>
                </a:gridCol>
                <a:gridCol w="1142335">
                  <a:extLst>
                    <a:ext uri="{9D8B030D-6E8A-4147-A177-3AD203B41FA5}">
                      <a16:colId xmlns:a16="http://schemas.microsoft.com/office/drawing/2014/main" val="419905848"/>
                    </a:ext>
                  </a:extLst>
                </a:gridCol>
                <a:gridCol w="812670">
                  <a:extLst>
                    <a:ext uri="{9D8B030D-6E8A-4147-A177-3AD203B41FA5}">
                      <a16:colId xmlns:a16="http://schemas.microsoft.com/office/drawing/2014/main" val="4099333992"/>
                    </a:ext>
                  </a:extLst>
                </a:gridCol>
              </a:tblGrid>
              <a:tr h="690084">
                <a:tc>
                  <a:txBody>
                    <a:bodyPr/>
                    <a:lstStyle/>
                    <a:p>
                      <a:endParaRPr lang="en-US" sz="1200">
                        <a:solidFill>
                          <a:srgbClr val="090B35"/>
                        </a:solidFill>
                      </a:endParaRPr>
                    </a:p>
                  </a:txBody>
                  <a:tcPr/>
                </a:tc>
                <a:tc>
                  <a:txBody>
                    <a:bodyPr/>
                    <a:lstStyle/>
                    <a:p>
                      <a:r>
                        <a:rPr lang="en-CA" sz="1200">
                          <a:solidFill>
                            <a:srgbClr val="090B35"/>
                          </a:solidFill>
                        </a:rPr>
                        <a:t>Foreground color</a:t>
                      </a:r>
                      <a:endParaRPr lang="en-US" sz="1200">
                        <a:solidFill>
                          <a:srgbClr val="090B35"/>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a:solidFill>
                            <a:srgbClr val="090B35"/>
                          </a:solidFill>
                          <a:latin typeface="+mn-lt"/>
                          <a:ea typeface="+mn-ea"/>
                          <a:cs typeface="+mn-cs"/>
                        </a:rPr>
                        <a:t>Background color</a:t>
                      </a:r>
                      <a:endParaRPr lang="en-US" sz="1200" b="1" kern="1200">
                        <a:solidFill>
                          <a:srgbClr val="090B35"/>
                        </a:solidFill>
                        <a:latin typeface="+mn-lt"/>
                        <a:ea typeface="+mn-ea"/>
                        <a:cs typeface="+mn-cs"/>
                      </a:endParaRP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a:solidFill>
                            <a:srgbClr val="090B35"/>
                          </a:solidFill>
                          <a:latin typeface="+mn-lt"/>
                          <a:ea typeface="+mn-ea"/>
                          <a:cs typeface="+mn-cs"/>
                        </a:rPr>
                        <a:t>Contrast ratio</a:t>
                      </a:r>
                      <a:endParaRPr lang="en-US" sz="1200" b="1" kern="1200">
                        <a:solidFill>
                          <a:srgbClr val="090B35"/>
                        </a:solidFill>
                        <a:latin typeface="+mn-lt"/>
                        <a:ea typeface="+mn-ea"/>
                        <a:cs typeface="+mn-cs"/>
                      </a:endParaRPr>
                    </a:p>
                  </a:txBody>
                  <a:tcPr/>
                </a:tc>
                <a:extLst>
                  <a:ext uri="{0D108BD9-81ED-4DB2-BD59-A6C34878D82A}">
                    <a16:rowId xmlns:a16="http://schemas.microsoft.com/office/drawing/2014/main" val="1232221389"/>
                  </a:ext>
                </a:extLst>
              </a:tr>
              <a:tr h="656324">
                <a:tc>
                  <a:txBody>
                    <a:bodyPr/>
                    <a:lstStyle/>
                    <a:p>
                      <a:r>
                        <a:rPr lang="en-US" sz="1200" b="1" kern="1200">
                          <a:solidFill>
                            <a:srgbClr val="090B35"/>
                          </a:solidFill>
                          <a:latin typeface="+mn-lt"/>
                          <a:ea typeface="+mn-ea"/>
                          <a:cs typeface="+mn-cs"/>
                        </a:rPr>
                        <a:t>Input border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#ccc</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#ffffff</a:t>
                      </a:r>
                    </a:p>
                    <a:p>
                      <a:endParaRPr lang="en-US"/>
                    </a:p>
                  </a:txBody>
                  <a:tcPr/>
                </a:tc>
                <a:tc>
                  <a:txBody>
                    <a:bodyPr/>
                    <a:lstStyle/>
                    <a:p>
                      <a:r>
                        <a:rPr lang="en-CA"/>
                        <a:t>1.6:1</a:t>
                      </a:r>
                      <a:endParaRPr lang="en-US"/>
                    </a:p>
                  </a:txBody>
                  <a:tcPr/>
                </a:tc>
                <a:extLst>
                  <a:ext uri="{0D108BD9-81ED-4DB2-BD59-A6C34878D82A}">
                    <a16:rowId xmlns:a16="http://schemas.microsoft.com/office/drawing/2014/main" val="2402074017"/>
                  </a:ext>
                </a:extLst>
              </a:tr>
              <a:tr h="878980">
                <a:tc>
                  <a:txBody>
                    <a:bodyPr/>
                    <a:lstStyle/>
                    <a:p>
                      <a:pPr marL="0" algn="l" defTabSz="914400" rtl="0" eaLnBrk="1" latinLnBrk="0" hangingPunct="1"/>
                      <a:r>
                        <a:rPr lang="en-CA" sz="1200" b="1" kern="1200">
                          <a:solidFill>
                            <a:srgbClr val="090B35"/>
                          </a:solidFill>
                          <a:latin typeface="+mn-lt"/>
                          <a:ea typeface="+mn-ea"/>
                          <a:cs typeface="+mn-cs"/>
                        </a:rPr>
                        <a:t>Input border visible focus</a:t>
                      </a:r>
                      <a:endParaRPr lang="en-US" sz="1200" b="1" kern="1200">
                        <a:solidFill>
                          <a:srgbClr val="090B35"/>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#ffff00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#ffffff</a:t>
                      </a: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1.1:1</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txBody>
                  <a:tcPr/>
                </a:tc>
                <a:extLst>
                  <a:ext uri="{0D108BD9-81ED-4DB2-BD59-A6C34878D82A}">
                    <a16:rowId xmlns:a16="http://schemas.microsoft.com/office/drawing/2014/main" val="2719016135"/>
                  </a:ext>
                </a:extLst>
              </a:tr>
              <a:tr h="1010434">
                <a:tc>
                  <a:txBody>
                    <a:bodyPr/>
                    <a:lstStyle/>
                    <a:p>
                      <a:pPr marL="0" algn="l" defTabSz="914400" rtl="0" eaLnBrk="1" latinLnBrk="0" hangingPunct="1"/>
                      <a:r>
                        <a:rPr lang="en-CA" sz="1200" b="1" kern="1200">
                          <a:solidFill>
                            <a:srgbClr val="090B35"/>
                          </a:solidFill>
                          <a:latin typeface="+mn-lt"/>
                          <a:ea typeface="+mn-ea"/>
                          <a:cs typeface="+mn-cs"/>
                        </a:rPr>
                        <a:t>Caret down</a:t>
                      </a:r>
                    </a:p>
                    <a:p>
                      <a:pPr marL="0" algn="l" defTabSz="914400" rtl="0" eaLnBrk="1" latinLnBrk="0" hangingPunct="1"/>
                      <a:r>
                        <a:rPr lang="en-CA" sz="1200" b="1" kern="1200">
                          <a:solidFill>
                            <a:srgbClr val="090B35"/>
                          </a:solidFill>
                          <a:latin typeface="+mn-lt"/>
                          <a:ea typeface="+mn-ea"/>
                          <a:cs typeface="+mn-cs"/>
                        </a:rPr>
                        <a:t>select</a:t>
                      </a:r>
                      <a:endParaRPr lang="en-US" sz="1200" b="1" kern="1200">
                        <a:solidFill>
                          <a:srgbClr val="090B35"/>
                        </a:solidFill>
                        <a:latin typeface="+mn-lt"/>
                        <a:ea typeface="+mn-ea"/>
                        <a:cs typeface="+mn-cs"/>
                      </a:endParaRPr>
                    </a:p>
                  </a:txBody>
                  <a:tcPr/>
                </a:tc>
                <a:tc>
                  <a:txBody>
                    <a:bodyPr/>
                    <a:lstStyle/>
                    <a:p>
                      <a:r>
                        <a:rPr lang="en-US" sz="1800"/>
                        <a:t> </a:t>
                      </a:r>
                      <a:r>
                        <a:rPr lang="en-US" sz="1200" b="1" kern="1200">
                          <a:solidFill>
                            <a:srgbClr val="090B35"/>
                          </a:solidFill>
                          <a:latin typeface="+mn-lt"/>
                          <a:ea typeface="+mn-ea"/>
                          <a:cs typeface="+mn-cs"/>
                        </a:rPr>
                        <a:t>#ff000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#ffffff</a:t>
                      </a: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1.1:1</a:t>
                      </a:r>
                      <a:endParaRPr lang="en-US"/>
                    </a:p>
                    <a:p>
                      <a:endParaRPr lang="en-US"/>
                    </a:p>
                  </a:txBody>
                  <a:tcPr/>
                </a:tc>
                <a:extLst>
                  <a:ext uri="{0D108BD9-81ED-4DB2-BD59-A6C34878D82A}">
                    <a16:rowId xmlns:a16="http://schemas.microsoft.com/office/drawing/2014/main" val="1285669232"/>
                  </a:ext>
                </a:extLst>
              </a:tr>
              <a:tr h="878980">
                <a:tc>
                  <a:txBody>
                    <a:bodyPr/>
                    <a:lstStyle/>
                    <a:p>
                      <a:pPr marL="0" algn="l" defTabSz="914400" rtl="0" eaLnBrk="1" latinLnBrk="0" hangingPunct="1"/>
                      <a:r>
                        <a:rPr lang="en-CA" sz="1200" b="1" kern="1200">
                          <a:solidFill>
                            <a:srgbClr val="090B35"/>
                          </a:solidFill>
                          <a:latin typeface="+mn-lt"/>
                          <a:ea typeface="+mn-ea"/>
                          <a:cs typeface="+mn-cs"/>
                        </a:rPr>
                        <a:t>Radio button selected</a:t>
                      </a:r>
                      <a:endParaRPr lang="en-US" sz="1200" b="1" kern="1200">
                        <a:solidFill>
                          <a:srgbClr val="090B35"/>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#ffff00</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rgbClr val="090B35"/>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#ffffff</a:t>
                      </a:r>
                    </a:p>
                    <a:p>
                      <a:endParaRPr lang="en-US" sz="1200" b="1" kern="1200">
                        <a:solidFill>
                          <a:srgbClr val="090B35"/>
                        </a:solidFill>
                        <a:latin typeface="+mn-lt"/>
                        <a:ea typeface="+mn-ea"/>
                        <a:cs typeface="+mn-cs"/>
                      </a:endParaRPr>
                    </a:p>
                  </a:txBody>
                  <a:tcPr/>
                </a:tc>
                <a:tc>
                  <a:txBody>
                    <a:bodyPr/>
                    <a:lstStyle/>
                    <a:p>
                      <a:r>
                        <a:rPr lang="en-CA"/>
                        <a:t>1.1:1</a:t>
                      </a:r>
                      <a:endParaRPr lang="en-US"/>
                    </a:p>
                  </a:txBody>
                  <a:tcPr/>
                </a:tc>
                <a:extLst>
                  <a:ext uri="{0D108BD9-81ED-4DB2-BD59-A6C34878D82A}">
                    <a16:rowId xmlns:a16="http://schemas.microsoft.com/office/drawing/2014/main" val="3189159935"/>
                  </a:ext>
                </a:extLst>
              </a:tr>
            </a:tbl>
          </a:graphicData>
        </a:graphic>
      </p:graphicFrame>
      <p:cxnSp>
        <p:nvCxnSpPr>
          <p:cNvPr id="11" name="Straight Arrow Connector 10">
            <a:extLst>
              <a:ext uri="{FF2B5EF4-FFF2-40B4-BE49-F238E27FC236}">
                <a16:creationId xmlns:a16="http://schemas.microsoft.com/office/drawing/2014/main" id="{77FF6B92-04B3-4774-AEF7-B68AF4E48881}"/>
              </a:ext>
            </a:extLst>
          </p:cNvPr>
          <p:cNvCxnSpPr>
            <a:cxnSpLocks/>
          </p:cNvCxnSpPr>
          <p:nvPr/>
        </p:nvCxnSpPr>
        <p:spPr>
          <a:xfrm>
            <a:off x="3603500" y="2917612"/>
            <a:ext cx="70960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13" name="Straight Arrow Connector 12">
            <a:extLst>
              <a:ext uri="{FF2B5EF4-FFF2-40B4-BE49-F238E27FC236}">
                <a16:creationId xmlns:a16="http://schemas.microsoft.com/office/drawing/2014/main" id="{D73C5279-6141-4E69-8B59-CD98006C3E2E}"/>
              </a:ext>
            </a:extLst>
          </p:cNvPr>
          <p:cNvCxnSpPr>
            <a:cxnSpLocks/>
          </p:cNvCxnSpPr>
          <p:nvPr/>
        </p:nvCxnSpPr>
        <p:spPr>
          <a:xfrm>
            <a:off x="3593975" y="4019529"/>
            <a:ext cx="836298"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15" name="Straight Arrow Connector 14">
            <a:extLst>
              <a:ext uri="{FF2B5EF4-FFF2-40B4-BE49-F238E27FC236}">
                <a16:creationId xmlns:a16="http://schemas.microsoft.com/office/drawing/2014/main" id="{C0790000-6F0E-4C88-8B87-0295F4D2B478}"/>
              </a:ext>
            </a:extLst>
          </p:cNvPr>
          <p:cNvCxnSpPr>
            <a:cxnSpLocks/>
          </p:cNvCxnSpPr>
          <p:nvPr/>
        </p:nvCxnSpPr>
        <p:spPr>
          <a:xfrm>
            <a:off x="3603500" y="4610193"/>
            <a:ext cx="2213406"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20" name="Straight Arrow Connector 19">
            <a:extLst>
              <a:ext uri="{FF2B5EF4-FFF2-40B4-BE49-F238E27FC236}">
                <a16:creationId xmlns:a16="http://schemas.microsoft.com/office/drawing/2014/main" id="{A7D0E720-9C62-455F-B045-E18095ABC4C1}"/>
              </a:ext>
            </a:extLst>
          </p:cNvPr>
          <p:cNvCxnSpPr>
            <a:cxnSpLocks/>
          </p:cNvCxnSpPr>
          <p:nvPr/>
        </p:nvCxnSpPr>
        <p:spPr>
          <a:xfrm>
            <a:off x="1323975" y="5385470"/>
            <a:ext cx="311582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23" name="TextBox 22">
            <a:extLst>
              <a:ext uri="{FF2B5EF4-FFF2-40B4-BE49-F238E27FC236}">
                <a16:creationId xmlns:a16="http://schemas.microsoft.com/office/drawing/2014/main" id="{0E23C800-2C69-415F-82C9-515657866559}"/>
              </a:ext>
            </a:extLst>
          </p:cNvPr>
          <p:cNvSpPr txBox="1"/>
          <p:nvPr/>
        </p:nvSpPr>
        <p:spPr>
          <a:xfrm>
            <a:off x="5958385" y="4369910"/>
            <a:ext cx="1793819" cy="646331"/>
          </a:xfrm>
          <a:prstGeom prst="rect">
            <a:avLst/>
          </a:prstGeom>
          <a:noFill/>
        </p:spPr>
        <p:txBody>
          <a:bodyPr wrap="square">
            <a:spAutoFit/>
          </a:bodyPr>
          <a:lstStyle/>
          <a:p>
            <a:r>
              <a:rPr lang="en-US">
                <a:solidFill>
                  <a:srgbClr val="000000"/>
                </a:solidFill>
              </a:rPr>
              <a:t>select{</a:t>
            </a:r>
          </a:p>
          <a:p>
            <a:r>
              <a:rPr lang="en-US">
                <a:solidFill>
                  <a:srgbClr val="000000"/>
                </a:solidFill>
              </a:rPr>
              <a:t>  </a:t>
            </a:r>
            <a:r>
              <a:rPr lang="en-US" err="1">
                <a:solidFill>
                  <a:srgbClr val="000000"/>
                </a:solidFill>
              </a:rPr>
              <a:t>color:yellow</a:t>
            </a:r>
            <a:r>
              <a:rPr lang="en-US">
                <a:solidFill>
                  <a:srgbClr val="000000"/>
                </a:solidFill>
              </a:rPr>
              <a:t>;}</a:t>
            </a:r>
          </a:p>
        </p:txBody>
      </p:sp>
      <p:sp>
        <p:nvSpPr>
          <p:cNvPr id="25" name="TextBox 24">
            <a:extLst>
              <a:ext uri="{FF2B5EF4-FFF2-40B4-BE49-F238E27FC236}">
                <a16:creationId xmlns:a16="http://schemas.microsoft.com/office/drawing/2014/main" id="{D8742485-FAAE-4F10-A814-BDDA916740DC}"/>
              </a:ext>
            </a:extLst>
          </p:cNvPr>
          <p:cNvSpPr txBox="1"/>
          <p:nvPr/>
        </p:nvSpPr>
        <p:spPr>
          <a:xfrm>
            <a:off x="4498555" y="5198013"/>
            <a:ext cx="3302306" cy="646331"/>
          </a:xfrm>
          <a:prstGeom prst="rect">
            <a:avLst/>
          </a:prstGeom>
          <a:noFill/>
        </p:spPr>
        <p:txBody>
          <a:bodyPr wrap="square">
            <a:spAutoFit/>
          </a:bodyPr>
          <a:lstStyle/>
          <a:p>
            <a:r>
              <a:rPr lang="en-US">
                <a:solidFill>
                  <a:srgbClr val="000000"/>
                </a:solidFill>
              </a:rPr>
              <a:t>input[type='radio']:enabled {</a:t>
            </a:r>
          </a:p>
          <a:p>
            <a:r>
              <a:rPr lang="en-US">
                <a:solidFill>
                  <a:srgbClr val="000000"/>
                </a:solidFill>
              </a:rPr>
              <a:t>   accent-color: yellow;}</a:t>
            </a:r>
          </a:p>
        </p:txBody>
      </p:sp>
      <p:cxnSp>
        <p:nvCxnSpPr>
          <p:cNvPr id="29" name="Straight Connector 28">
            <a:extLst>
              <a:ext uri="{FF2B5EF4-FFF2-40B4-BE49-F238E27FC236}">
                <a16:creationId xmlns:a16="http://schemas.microsoft.com/office/drawing/2014/main" id="{D7650A6E-F7C1-4D3A-890D-E94F4B19DE69}"/>
              </a:ext>
            </a:extLst>
          </p:cNvPr>
          <p:cNvCxnSpPr>
            <a:cxnSpLocks/>
          </p:cNvCxnSpPr>
          <p:nvPr/>
        </p:nvCxnSpPr>
        <p:spPr>
          <a:xfrm>
            <a:off x="1343025" y="5295900"/>
            <a:ext cx="0" cy="123825"/>
          </a:xfrm>
          <a:prstGeom prst="line">
            <a:avLst/>
          </a:prstGeom>
          <a:ln w="76200"/>
        </p:spPr>
        <p:style>
          <a:lnRef idx="1">
            <a:schemeClr val="accent5"/>
          </a:lnRef>
          <a:fillRef idx="0">
            <a:schemeClr val="accent5"/>
          </a:fillRef>
          <a:effectRef idx="0">
            <a:schemeClr val="accent5"/>
          </a:effectRef>
          <a:fontRef idx="minor">
            <a:schemeClr val="tx1"/>
          </a:fontRef>
        </p:style>
      </p:cxnSp>
      <p:sp>
        <p:nvSpPr>
          <p:cNvPr id="33" name="TextBox 32">
            <a:extLst>
              <a:ext uri="{FF2B5EF4-FFF2-40B4-BE49-F238E27FC236}">
                <a16:creationId xmlns:a16="http://schemas.microsoft.com/office/drawing/2014/main" id="{D4938CE0-226F-46B9-9AB5-0890A91038D4}"/>
              </a:ext>
            </a:extLst>
          </p:cNvPr>
          <p:cNvSpPr txBox="1"/>
          <p:nvPr/>
        </p:nvSpPr>
        <p:spPr>
          <a:xfrm>
            <a:off x="4403470" y="3623044"/>
            <a:ext cx="3415229" cy="646331"/>
          </a:xfrm>
          <a:prstGeom prst="rect">
            <a:avLst/>
          </a:prstGeom>
          <a:noFill/>
        </p:spPr>
        <p:txBody>
          <a:bodyPr wrap="square">
            <a:spAutoFit/>
          </a:bodyPr>
          <a:lstStyle/>
          <a:p>
            <a:r>
              <a:rPr lang="en-US" err="1">
                <a:solidFill>
                  <a:srgbClr val="000000"/>
                </a:solidFill>
              </a:rPr>
              <a:t>input:focus-visible</a:t>
            </a:r>
            <a:r>
              <a:rPr lang="en-US">
                <a:solidFill>
                  <a:srgbClr val="000000"/>
                </a:solidFill>
              </a:rPr>
              <a:t> {</a:t>
            </a:r>
          </a:p>
          <a:p>
            <a:r>
              <a:rPr lang="en-US">
                <a:solidFill>
                  <a:srgbClr val="000000"/>
                </a:solidFill>
              </a:rPr>
              <a:t>    outline: 2px solid yellow;}</a:t>
            </a:r>
          </a:p>
        </p:txBody>
      </p:sp>
      <p:sp>
        <p:nvSpPr>
          <p:cNvPr id="35" name="TextBox 34">
            <a:extLst>
              <a:ext uri="{FF2B5EF4-FFF2-40B4-BE49-F238E27FC236}">
                <a16:creationId xmlns:a16="http://schemas.microsoft.com/office/drawing/2014/main" id="{9CD5B9FE-167B-49A9-B94A-2B88F60449A9}"/>
              </a:ext>
            </a:extLst>
          </p:cNvPr>
          <p:cNvSpPr txBox="1"/>
          <p:nvPr/>
        </p:nvSpPr>
        <p:spPr>
          <a:xfrm>
            <a:off x="4348780" y="2533303"/>
            <a:ext cx="3051672" cy="646331"/>
          </a:xfrm>
          <a:prstGeom prst="rect">
            <a:avLst/>
          </a:prstGeom>
          <a:noFill/>
        </p:spPr>
        <p:txBody>
          <a:bodyPr wrap="square">
            <a:spAutoFit/>
          </a:bodyPr>
          <a:lstStyle/>
          <a:p>
            <a:r>
              <a:rPr lang="en-US">
                <a:solidFill>
                  <a:srgbClr val="000000"/>
                </a:solidFill>
              </a:rPr>
              <a:t>input {</a:t>
            </a:r>
          </a:p>
          <a:p>
            <a:r>
              <a:rPr lang="en-US">
                <a:solidFill>
                  <a:srgbClr val="000000"/>
                </a:solidFill>
              </a:rPr>
              <a:t>    border: 1px solid #ccc;}</a:t>
            </a:r>
          </a:p>
        </p:txBody>
      </p:sp>
    </p:spTree>
    <p:extLst>
      <p:ext uri="{BB962C8B-B14F-4D97-AF65-F5344CB8AC3E}">
        <p14:creationId xmlns:p14="http://schemas.microsoft.com/office/powerpoint/2010/main" val="313274562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a:extLst>
              <a:ext uri="{FF2B5EF4-FFF2-40B4-BE49-F238E27FC236}">
                <a16:creationId xmlns:a16="http://schemas.microsoft.com/office/drawing/2014/main" id="{4696ACE7-EEDE-6F46-143E-692F2D9AC329}"/>
              </a:ext>
            </a:extLst>
          </p:cNvPr>
          <p:cNvPicPr>
            <a:picLocks noChangeAspect="1"/>
          </p:cNvPicPr>
          <p:nvPr/>
        </p:nvPicPr>
        <p:blipFill>
          <a:blip r:embed="rId3"/>
          <a:stretch>
            <a:fillRect/>
          </a:stretch>
        </p:blipFill>
        <p:spPr>
          <a:xfrm>
            <a:off x="1038225" y="1920099"/>
            <a:ext cx="2847976" cy="4892473"/>
          </a:xfrm>
          <a:prstGeom prst="rect">
            <a:avLst/>
          </a:prstGeom>
        </p:spPr>
      </p:pic>
      <p:sp>
        <p:nvSpPr>
          <p:cNvPr id="3" name="Title 2">
            <a:extLst>
              <a:ext uri="{FF2B5EF4-FFF2-40B4-BE49-F238E27FC236}">
                <a16:creationId xmlns:a16="http://schemas.microsoft.com/office/drawing/2014/main" id="{AC0A4B09-83C5-53F3-A6FB-37DBFD4300ED}"/>
              </a:ext>
            </a:extLst>
          </p:cNvPr>
          <p:cNvSpPr>
            <a:spLocks noGrp="1"/>
          </p:cNvSpPr>
          <p:nvPr>
            <p:ph type="title"/>
          </p:nvPr>
        </p:nvSpPr>
        <p:spPr/>
        <p:txBody>
          <a:bodyPr/>
          <a:lstStyle/>
          <a:p>
            <a:r>
              <a:rPr lang="en-CA" dirty="0">
                <a:latin typeface="Open Sans"/>
                <a:ea typeface="Open Sans"/>
                <a:cs typeface="Open Sans"/>
              </a:rPr>
              <a:t>Contrast non-text fixes (</a:t>
            </a:r>
            <a:r>
              <a:rPr lang="en-CA" u="sng" dirty="0">
                <a:latin typeface="Open Sans"/>
                <a:ea typeface="Open Sans"/>
                <a:cs typeface="Open Sans"/>
                <a:hlinkClick r:id="rId4">
                  <a:extLst>
                    <a:ext uri="{A12FA001-AC4F-418D-AE19-62706E023703}">
                      <ahyp:hlinkClr xmlns:ahyp="http://schemas.microsoft.com/office/drawing/2018/hyperlinkcolor" val="tx"/>
                    </a:ext>
                  </a:extLst>
                </a:hlinkClick>
              </a:rPr>
              <a:t>CodePen</a:t>
            </a:r>
            <a:r>
              <a:rPr lang="en-CA" dirty="0">
                <a:latin typeface="Open Sans"/>
                <a:ea typeface="Open Sans"/>
                <a:cs typeface="Open Sans"/>
              </a:rPr>
              <a:t>)</a:t>
            </a:r>
            <a:endParaRPr lang="en-US" dirty="0">
              <a:latin typeface="Open Sans"/>
              <a:ea typeface="Open Sans"/>
              <a:cs typeface="Open Sans"/>
            </a:endParaRPr>
          </a:p>
        </p:txBody>
      </p:sp>
      <p:graphicFrame>
        <p:nvGraphicFramePr>
          <p:cNvPr id="2" name="Table 25">
            <a:extLst>
              <a:ext uri="{FF2B5EF4-FFF2-40B4-BE49-F238E27FC236}">
                <a16:creationId xmlns:a16="http://schemas.microsoft.com/office/drawing/2014/main" id="{21F95561-AAA2-087E-0380-067580FDA70E}"/>
              </a:ext>
            </a:extLst>
          </p:cNvPr>
          <p:cNvGraphicFramePr>
            <a:graphicFrameLocks noGrp="1"/>
          </p:cNvGraphicFramePr>
          <p:nvPr>
            <p:extLst>
              <p:ext uri="{D42A27DB-BD31-4B8C-83A1-F6EECF244321}">
                <p14:modId xmlns:p14="http://schemas.microsoft.com/office/powerpoint/2010/main" val="2863290891"/>
              </p:ext>
            </p:extLst>
          </p:nvPr>
        </p:nvGraphicFramePr>
        <p:xfrm>
          <a:off x="7646038" y="2113852"/>
          <a:ext cx="4160789" cy="4191658"/>
        </p:xfrm>
        <a:graphic>
          <a:graphicData uri="http://schemas.openxmlformats.org/drawingml/2006/table">
            <a:tbl>
              <a:tblPr firstRow="1" bandRow="1">
                <a:tableStyleId>{5C22544A-7EE6-4342-B048-85BDC9FD1C3A}</a:tableStyleId>
              </a:tblPr>
              <a:tblGrid>
                <a:gridCol w="1112482">
                  <a:extLst>
                    <a:ext uri="{9D8B030D-6E8A-4147-A177-3AD203B41FA5}">
                      <a16:colId xmlns:a16="http://schemas.microsoft.com/office/drawing/2014/main" val="3022203454"/>
                    </a:ext>
                  </a:extLst>
                </a:gridCol>
                <a:gridCol w="1093302">
                  <a:extLst>
                    <a:ext uri="{9D8B030D-6E8A-4147-A177-3AD203B41FA5}">
                      <a16:colId xmlns:a16="http://schemas.microsoft.com/office/drawing/2014/main" val="137418504"/>
                    </a:ext>
                  </a:extLst>
                </a:gridCol>
                <a:gridCol w="1142335">
                  <a:extLst>
                    <a:ext uri="{9D8B030D-6E8A-4147-A177-3AD203B41FA5}">
                      <a16:colId xmlns:a16="http://schemas.microsoft.com/office/drawing/2014/main" val="419905848"/>
                    </a:ext>
                  </a:extLst>
                </a:gridCol>
                <a:gridCol w="812670">
                  <a:extLst>
                    <a:ext uri="{9D8B030D-6E8A-4147-A177-3AD203B41FA5}">
                      <a16:colId xmlns:a16="http://schemas.microsoft.com/office/drawing/2014/main" val="4099333992"/>
                    </a:ext>
                  </a:extLst>
                </a:gridCol>
              </a:tblGrid>
              <a:tr h="690084">
                <a:tc>
                  <a:txBody>
                    <a:bodyPr/>
                    <a:lstStyle/>
                    <a:p>
                      <a:endParaRPr lang="en-US" sz="1200">
                        <a:solidFill>
                          <a:srgbClr val="090B35"/>
                        </a:solidFill>
                      </a:endParaRPr>
                    </a:p>
                  </a:txBody>
                  <a:tcPr/>
                </a:tc>
                <a:tc>
                  <a:txBody>
                    <a:bodyPr/>
                    <a:lstStyle/>
                    <a:p>
                      <a:r>
                        <a:rPr lang="en-CA" sz="1200">
                          <a:solidFill>
                            <a:srgbClr val="090B35"/>
                          </a:solidFill>
                        </a:rPr>
                        <a:t>Foreground color</a:t>
                      </a:r>
                      <a:endParaRPr lang="en-US" sz="1200">
                        <a:solidFill>
                          <a:srgbClr val="090B35"/>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a:solidFill>
                            <a:srgbClr val="090B35"/>
                          </a:solidFill>
                          <a:latin typeface="+mn-lt"/>
                          <a:ea typeface="+mn-ea"/>
                          <a:cs typeface="+mn-cs"/>
                        </a:rPr>
                        <a:t>Background color</a:t>
                      </a:r>
                      <a:endParaRPr lang="en-US" sz="1200" b="1" kern="1200">
                        <a:solidFill>
                          <a:srgbClr val="090B35"/>
                        </a:solidFill>
                        <a:latin typeface="+mn-lt"/>
                        <a:ea typeface="+mn-ea"/>
                        <a:cs typeface="+mn-cs"/>
                      </a:endParaRP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a:solidFill>
                            <a:srgbClr val="090B35"/>
                          </a:solidFill>
                          <a:latin typeface="+mn-lt"/>
                          <a:ea typeface="+mn-ea"/>
                          <a:cs typeface="+mn-cs"/>
                        </a:rPr>
                        <a:t>Contrast ratio</a:t>
                      </a:r>
                      <a:endParaRPr lang="en-US" sz="1200" b="1" kern="1200">
                        <a:solidFill>
                          <a:srgbClr val="090B35"/>
                        </a:solidFill>
                        <a:latin typeface="+mn-lt"/>
                        <a:ea typeface="+mn-ea"/>
                        <a:cs typeface="+mn-cs"/>
                      </a:endParaRPr>
                    </a:p>
                  </a:txBody>
                  <a:tcPr/>
                </a:tc>
                <a:extLst>
                  <a:ext uri="{0D108BD9-81ED-4DB2-BD59-A6C34878D82A}">
                    <a16:rowId xmlns:a16="http://schemas.microsoft.com/office/drawing/2014/main" val="1232221389"/>
                  </a:ext>
                </a:extLst>
              </a:tr>
              <a:tr h="656324">
                <a:tc>
                  <a:txBody>
                    <a:bodyPr/>
                    <a:lstStyle/>
                    <a:p>
                      <a:r>
                        <a:rPr lang="en-US" sz="1200" b="1" kern="1200">
                          <a:solidFill>
                            <a:srgbClr val="090B35"/>
                          </a:solidFill>
                          <a:latin typeface="+mn-lt"/>
                          <a:ea typeface="+mn-ea"/>
                          <a:cs typeface="+mn-cs"/>
                        </a:rPr>
                        <a:t>Input border</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#000000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#ffffff</a:t>
                      </a:r>
                    </a:p>
                    <a:p>
                      <a:endParaRPr lang="en-US"/>
                    </a:p>
                  </a:txBody>
                  <a:tcPr/>
                </a:tc>
                <a:tc>
                  <a:txBody>
                    <a:bodyPr/>
                    <a:lstStyle/>
                    <a:p>
                      <a:r>
                        <a:rPr lang="en-CA"/>
                        <a:t>21:1</a:t>
                      </a:r>
                      <a:endParaRPr lang="en-US"/>
                    </a:p>
                  </a:txBody>
                  <a:tcPr/>
                </a:tc>
                <a:extLst>
                  <a:ext uri="{0D108BD9-81ED-4DB2-BD59-A6C34878D82A}">
                    <a16:rowId xmlns:a16="http://schemas.microsoft.com/office/drawing/2014/main" val="2402074017"/>
                  </a:ext>
                </a:extLst>
              </a:tr>
              <a:tr h="878980">
                <a:tc>
                  <a:txBody>
                    <a:bodyPr/>
                    <a:lstStyle/>
                    <a:p>
                      <a:pPr marL="0" algn="l" defTabSz="914400" rtl="0" eaLnBrk="1" latinLnBrk="0" hangingPunct="1"/>
                      <a:r>
                        <a:rPr lang="en-CA" sz="1200" b="1" kern="1200">
                          <a:solidFill>
                            <a:srgbClr val="090B35"/>
                          </a:solidFill>
                          <a:latin typeface="+mn-lt"/>
                          <a:ea typeface="+mn-ea"/>
                          <a:cs typeface="+mn-cs"/>
                        </a:rPr>
                        <a:t>Input border visible focus</a:t>
                      </a:r>
                      <a:endParaRPr lang="en-US" sz="1200" b="1" kern="1200">
                        <a:solidFill>
                          <a:srgbClr val="090B35"/>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#000000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#ffffff</a:t>
                      </a: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21:1</a:t>
                      </a:r>
                      <a:endParaRPr lang="en-US"/>
                    </a:p>
                    <a:p>
                      <a:pPr marL="0" marR="0" lvl="0" indent="0" algn="l" defTabSz="914400" rtl="0" eaLnBrk="1" fontAlgn="auto" latinLnBrk="0" hangingPunct="1">
                        <a:lnSpc>
                          <a:spcPct val="100000"/>
                        </a:lnSpc>
                        <a:spcBef>
                          <a:spcPts val="0"/>
                        </a:spcBef>
                        <a:spcAft>
                          <a:spcPts val="0"/>
                        </a:spcAft>
                        <a:buClrTx/>
                        <a:buSzTx/>
                        <a:buFontTx/>
                        <a:buNone/>
                        <a:tabLst/>
                        <a:defRPr/>
                      </a:pPr>
                      <a:endParaRPr lang="en-US"/>
                    </a:p>
                    <a:p>
                      <a:endParaRPr lang="en-US"/>
                    </a:p>
                  </a:txBody>
                  <a:tcPr/>
                </a:tc>
                <a:extLst>
                  <a:ext uri="{0D108BD9-81ED-4DB2-BD59-A6C34878D82A}">
                    <a16:rowId xmlns:a16="http://schemas.microsoft.com/office/drawing/2014/main" val="2719016135"/>
                  </a:ext>
                </a:extLst>
              </a:tr>
              <a:tr h="1010434">
                <a:tc>
                  <a:txBody>
                    <a:bodyPr/>
                    <a:lstStyle/>
                    <a:p>
                      <a:pPr marL="0" algn="l" defTabSz="914400" rtl="0" eaLnBrk="1" latinLnBrk="0" hangingPunct="1"/>
                      <a:r>
                        <a:rPr lang="en-CA" sz="1200" b="1" kern="1200">
                          <a:solidFill>
                            <a:srgbClr val="090B35"/>
                          </a:solidFill>
                          <a:latin typeface="+mn-lt"/>
                          <a:ea typeface="+mn-ea"/>
                          <a:cs typeface="+mn-cs"/>
                        </a:rPr>
                        <a:t>Caret down</a:t>
                      </a:r>
                    </a:p>
                    <a:p>
                      <a:pPr marL="0" algn="l" defTabSz="914400" rtl="0" eaLnBrk="1" latinLnBrk="0" hangingPunct="1"/>
                      <a:r>
                        <a:rPr lang="en-CA" sz="1200" b="1" kern="1200">
                          <a:solidFill>
                            <a:srgbClr val="090B35"/>
                          </a:solidFill>
                          <a:latin typeface="+mn-lt"/>
                          <a:ea typeface="+mn-ea"/>
                          <a:cs typeface="+mn-cs"/>
                        </a:rPr>
                        <a:t>select</a:t>
                      </a:r>
                      <a:endParaRPr lang="en-US" sz="1200" b="1" kern="1200">
                        <a:solidFill>
                          <a:srgbClr val="090B35"/>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800"/>
                        <a:t> </a:t>
                      </a:r>
                      <a:r>
                        <a:rPr lang="en-US" sz="1200" b="1" kern="1200">
                          <a:solidFill>
                            <a:srgbClr val="090B35"/>
                          </a:solidFill>
                          <a:latin typeface="+mn-lt"/>
                          <a:ea typeface="+mn-ea"/>
                          <a:cs typeface="+mn-cs"/>
                        </a:rPr>
                        <a:t>#000000</a:t>
                      </a:r>
                    </a:p>
                    <a:p>
                      <a:endParaRPr lang="en-US" sz="1200" b="1" kern="1200">
                        <a:solidFill>
                          <a:srgbClr val="090B35"/>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#ffffff</a:t>
                      </a: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21:1</a:t>
                      </a:r>
                      <a:endParaRPr lang="en-US"/>
                    </a:p>
                    <a:p>
                      <a:endParaRPr lang="en-US"/>
                    </a:p>
                  </a:txBody>
                  <a:tcPr/>
                </a:tc>
                <a:extLst>
                  <a:ext uri="{0D108BD9-81ED-4DB2-BD59-A6C34878D82A}">
                    <a16:rowId xmlns:a16="http://schemas.microsoft.com/office/drawing/2014/main" val="1285669232"/>
                  </a:ext>
                </a:extLst>
              </a:tr>
              <a:tr h="878980">
                <a:tc>
                  <a:txBody>
                    <a:bodyPr/>
                    <a:lstStyle/>
                    <a:p>
                      <a:pPr marL="0" algn="l" defTabSz="914400" rtl="0" eaLnBrk="1" latinLnBrk="0" hangingPunct="1"/>
                      <a:r>
                        <a:rPr lang="en-CA" sz="1200" b="1" kern="1200">
                          <a:solidFill>
                            <a:srgbClr val="090B35"/>
                          </a:solidFill>
                          <a:latin typeface="+mn-lt"/>
                          <a:ea typeface="+mn-ea"/>
                          <a:cs typeface="+mn-cs"/>
                        </a:rPr>
                        <a:t>Radio button selected</a:t>
                      </a:r>
                      <a:endParaRPr lang="en-US" sz="1200" b="1" kern="1200">
                        <a:solidFill>
                          <a:srgbClr val="090B35"/>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#767676</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b="1" kern="1200">
                        <a:solidFill>
                          <a:srgbClr val="090B35"/>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#ffffff</a:t>
                      </a:r>
                    </a:p>
                    <a:p>
                      <a:endParaRPr lang="en-US" sz="1200" b="1" kern="1200">
                        <a:solidFill>
                          <a:srgbClr val="090B35"/>
                        </a:solidFill>
                        <a:latin typeface="+mn-lt"/>
                        <a:ea typeface="+mn-ea"/>
                        <a:cs typeface="+mn-cs"/>
                      </a:endParaRPr>
                    </a:p>
                  </a:txBody>
                  <a:tcPr/>
                </a:tc>
                <a:tc>
                  <a:txBody>
                    <a:bodyPr/>
                    <a:lstStyle/>
                    <a:p>
                      <a:r>
                        <a:rPr lang="en-CA"/>
                        <a:t>4.5:1</a:t>
                      </a:r>
                      <a:endParaRPr lang="en-US"/>
                    </a:p>
                  </a:txBody>
                  <a:tcPr/>
                </a:tc>
                <a:extLst>
                  <a:ext uri="{0D108BD9-81ED-4DB2-BD59-A6C34878D82A}">
                    <a16:rowId xmlns:a16="http://schemas.microsoft.com/office/drawing/2014/main" val="3189159935"/>
                  </a:ext>
                </a:extLst>
              </a:tr>
            </a:tbl>
          </a:graphicData>
        </a:graphic>
      </p:graphicFrame>
      <p:cxnSp>
        <p:nvCxnSpPr>
          <p:cNvPr id="7" name="Straight Arrow Connector 6">
            <a:extLst>
              <a:ext uri="{FF2B5EF4-FFF2-40B4-BE49-F238E27FC236}">
                <a16:creationId xmlns:a16="http://schemas.microsoft.com/office/drawing/2014/main" id="{B4DF7613-3968-5B56-C2A9-6ADEA329F8AB}"/>
              </a:ext>
            </a:extLst>
          </p:cNvPr>
          <p:cNvCxnSpPr>
            <a:cxnSpLocks/>
          </p:cNvCxnSpPr>
          <p:nvPr/>
        </p:nvCxnSpPr>
        <p:spPr>
          <a:xfrm>
            <a:off x="3727325" y="2917612"/>
            <a:ext cx="70960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8" name="Straight Arrow Connector 7">
            <a:extLst>
              <a:ext uri="{FF2B5EF4-FFF2-40B4-BE49-F238E27FC236}">
                <a16:creationId xmlns:a16="http://schemas.microsoft.com/office/drawing/2014/main" id="{0462B538-63DE-55F9-D388-63BB3F1855A3}"/>
              </a:ext>
            </a:extLst>
          </p:cNvPr>
          <p:cNvCxnSpPr>
            <a:cxnSpLocks/>
          </p:cNvCxnSpPr>
          <p:nvPr/>
        </p:nvCxnSpPr>
        <p:spPr>
          <a:xfrm>
            <a:off x="3717800" y="4019529"/>
            <a:ext cx="836298"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9" name="Straight Arrow Connector 8">
            <a:extLst>
              <a:ext uri="{FF2B5EF4-FFF2-40B4-BE49-F238E27FC236}">
                <a16:creationId xmlns:a16="http://schemas.microsoft.com/office/drawing/2014/main" id="{78CEE91B-8328-2B9D-1F4D-57FBFAFED758}"/>
              </a:ext>
            </a:extLst>
          </p:cNvPr>
          <p:cNvCxnSpPr>
            <a:cxnSpLocks/>
          </p:cNvCxnSpPr>
          <p:nvPr/>
        </p:nvCxnSpPr>
        <p:spPr>
          <a:xfrm>
            <a:off x="3727325" y="4610193"/>
            <a:ext cx="2213406"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10" name="Straight Arrow Connector 9">
            <a:extLst>
              <a:ext uri="{FF2B5EF4-FFF2-40B4-BE49-F238E27FC236}">
                <a16:creationId xmlns:a16="http://schemas.microsoft.com/office/drawing/2014/main" id="{1C74D90D-B674-C9E6-4EE7-E8CFE31F3560}"/>
              </a:ext>
            </a:extLst>
          </p:cNvPr>
          <p:cNvCxnSpPr>
            <a:cxnSpLocks/>
          </p:cNvCxnSpPr>
          <p:nvPr/>
        </p:nvCxnSpPr>
        <p:spPr>
          <a:xfrm>
            <a:off x="2076450" y="5385470"/>
            <a:ext cx="248717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11" name="TextBox 10">
            <a:extLst>
              <a:ext uri="{FF2B5EF4-FFF2-40B4-BE49-F238E27FC236}">
                <a16:creationId xmlns:a16="http://schemas.microsoft.com/office/drawing/2014/main" id="{3F90EFB3-6BD1-B047-DF82-4547B17004C3}"/>
              </a:ext>
            </a:extLst>
          </p:cNvPr>
          <p:cNvSpPr txBox="1"/>
          <p:nvPr/>
        </p:nvSpPr>
        <p:spPr>
          <a:xfrm>
            <a:off x="5967910" y="4369910"/>
            <a:ext cx="1793819" cy="646331"/>
          </a:xfrm>
          <a:prstGeom prst="rect">
            <a:avLst/>
          </a:prstGeom>
          <a:noFill/>
        </p:spPr>
        <p:txBody>
          <a:bodyPr wrap="square">
            <a:spAutoFit/>
          </a:bodyPr>
          <a:lstStyle/>
          <a:p>
            <a:r>
              <a:rPr lang="en-US">
                <a:solidFill>
                  <a:srgbClr val="000000"/>
                </a:solidFill>
              </a:rPr>
              <a:t>select{</a:t>
            </a:r>
          </a:p>
          <a:p>
            <a:r>
              <a:rPr lang="en-US">
                <a:solidFill>
                  <a:srgbClr val="000000"/>
                </a:solidFill>
              </a:rPr>
              <a:t>  </a:t>
            </a:r>
            <a:r>
              <a:rPr lang="en-US" err="1">
                <a:solidFill>
                  <a:srgbClr val="000000"/>
                </a:solidFill>
              </a:rPr>
              <a:t>color:black</a:t>
            </a:r>
            <a:r>
              <a:rPr lang="en-US">
                <a:solidFill>
                  <a:srgbClr val="000000"/>
                </a:solidFill>
              </a:rPr>
              <a:t>;}</a:t>
            </a:r>
          </a:p>
        </p:txBody>
      </p:sp>
      <p:sp>
        <p:nvSpPr>
          <p:cNvPr id="12" name="TextBox 11">
            <a:extLst>
              <a:ext uri="{FF2B5EF4-FFF2-40B4-BE49-F238E27FC236}">
                <a16:creationId xmlns:a16="http://schemas.microsoft.com/office/drawing/2014/main" id="{073D7F9B-FC8D-9E8A-3E5E-984CC58380BE}"/>
              </a:ext>
            </a:extLst>
          </p:cNvPr>
          <p:cNvSpPr txBox="1"/>
          <p:nvPr/>
        </p:nvSpPr>
        <p:spPr>
          <a:xfrm>
            <a:off x="4622380" y="5198013"/>
            <a:ext cx="3302306" cy="646331"/>
          </a:xfrm>
          <a:prstGeom prst="rect">
            <a:avLst/>
          </a:prstGeom>
          <a:noFill/>
        </p:spPr>
        <p:txBody>
          <a:bodyPr wrap="square">
            <a:spAutoFit/>
          </a:bodyPr>
          <a:lstStyle/>
          <a:p>
            <a:r>
              <a:rPr lang="en-US">
                <a:solidFill>
                  <a:srgbClr val="000000"/>
                </a:solidFill>
              </a:rPr>
              <a:t>input[type='radio']:enabled {</a:t>
            </a:r>
          </a:p>
          <a:p>
            <a:r>
              <a:rPr lang="en-US">
                <a:solidFill>
                  <a:srgbClr val="000000"/>
                </a:solidFill>
              </a:rPr>
              <a:t>   accent-color: #767676;}</a:t>
            </a:r>
          </a:p>
        </p:txBody>
      </p:sp>
      <p:sp>
        <p:nvSpPr>
          <p:cNvPr id="13" name="TextBox 12">
            <a:extLst>
              <a:ext uri="{FF2B5EF4-FFF2-40B4-BE49-F238E27FC236}">
                <a16:creationId xmlns:a16="http://schemas.microsoft.com/office/drawing/2014/main" id="{B967215A-5496-E8F0-A0E2-99B7CCE082ED}"/>
              </a:ext>
            </a:extLst>
          </p:cNvPr>
          <p:cNvSpPr txBox="1"/>
          <p:nvPr/>
        </p:nvSpPr>
        <p:spPr>
          <a:xfrm>
            <a:off x="4436928" y="3545547"/>
            <a:ext cx="3415229" cy="646331"/>
          </a:xfrm>
          <a:prstGeom prst="rect">
            <a:avLst/>
          </a:prstGeom>
          <a:noFill/>
        </p:spPr>
        <p:txBody>
          <a:bodyPr wrap="square">
            <a:spAutoFit/>
          </a:bodyPr>
          <a:lstStyle/>
          <a:p>
            <a:r>
              <a:rPr lang="en-US" err="1">
                <a:solidFill>
                  <a:srgbClr val="000000"/>
                </a:solidFill>
              </a:rPr>
              <a:t>input:focus-visible</a:t>
            </a:r>
            <a:r>
              <a:rPr lang="en-US">
                <a:solidFill>
                  <a:srgbClr val="000000"/>
                </a:solidFill>
              </a:rPr>
              <a:t> {</a:t>
            </a:r>
          </a:p>
          <a:p>
            <a:r>
              <a:rPr lang="en-US">
                <a:solidFill>
                  <a:srgbClr val="000000"/>
                </a:solidFill>
              </a:rPr>
              <a:t>    outline: 2px solid black;}</a:t>
            </a:r>
          </a:p>
        </p:txBody>
      </p:sp>
      <p:sp>
        <p:nvSpPr>
          <p:cNvPr id="14" name="TextBox 13">
            <a:extLst>
              <a:ext uri="{FF2B5EF4-FFF2-40B4-BE49-F238E27FC236}">
                <a16:creationId xmlns:a16="http://schemas.microsoft.com/office/drawing/2014/main" id="{9509BB91-0CCF-D9FC-ABB3-EA114A781DED}"/>
              </a:ext>
            </a:extLst>
          </p:cNvPr>
          <p:cNvSpPr txBox="1"/>
          <p:nvPr/>
        </p:nvSpPr>
        <p:spPr>
          <a:xfrm>
            <a:off x="4310235" y="2524603"/>
            <a:ext cx="3051672" cy="646331"/>
          </a:xfrm>
          <a:prstGeom prst="rect">
            <a:avLst/>
          </a:prstGeom>
          <a:noFill/>
        </p:spPr>
        <p:txBody>
          <a:bodyPr wrap="square">
            <a:spAutoFit/>
          </a:bodyPr>
          <a:lstStyle/>
          <a:p>
            <a:r>
              <a:rPr lang="en-US">
                <a:solidFill>
                  <a:srgbClr val="000000"/>
                </a:solidFill>
              </a:rPr>
              <a:t>input, select {</a:t>
            </a:r>
          </a:p>
          <a:p>
            <a:r>
              <a:rPr lang="en-US">
                <a:solidFill>
                  <a:srgbClr val="000000"/>
                </a:solidFill>
              </a:rPr>
              <a:t>    border: 1px solid #fff;}</a:t>
            </a:r>
          </a:p>
        </p:txBody>
      </p:sp>
    </p:spTree>
    <p:extLst>
      <p:ext uri="{BB962C8B-B14F-4D97-AF65-F5344CB8AC3E}">
        <p14:creationId xmlns:p14="http://schemas.microsoft.com/office/powerpoint/2010/main" val="173876839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3045A-7E8D-43C8-8C86-4C5372A44DE8}"/>
              </a:ext>
            </a:extLst>
          </p:cNvPr>
          <p:cNvSpPr>
            <a:spLocks noGrp="1"/>
          </p:cNvSpPr>
          <p:nvPr>
            <p:ph type="title"/>
          </p:nvPr>
        </p:nvSpPr>
        <p:spPr/>
        <p:txBody>
          <a:bodyPr/>
          <a:lstStyle/>
          <a:p>
            <a:r>
              <a:rPr lang="en-US"/>
              <a:t>Autocomplete</a:t>
            </a:r>
          </a:p>
        </p:txBody>
      </p:sp>
      <p:sp>
        <p:nvSpPr>
          <p:cNvPr id="7" name="Content Placeholder 1">
            <a:extLst>
              <a:ext uri="{FF2B5EF4-FFF2-40B4-BE49-F238E27FC236}">
                <a16:creationId xmlns:a16="http://schemas.microsoft.com/office/drawing/2014/main" id="{FE0FEAA2-8D72-46D6-9B28-9B78D257A7E6}"/>
              </a:ext>
            </a:extLst>
          </p:cNvPr>
          <p:cNvSpPr>
            <a:spLocks noGrp="1"/>
          </p:cNvSpPr>
          <p:nvPr>
            <p:ph idx="1"/>
          </p:nvPr>
        </p:nvSpPr>
        <p:spPr>
          <a:xfrm>
            <a:off x="1066800" y="2254250"/>
            <a:ext cx="8131175" cy="3922713"/>
          </a:xfrm>
        </p:spPr>
        <p:txBody>
          <a:bodyPr vert="horz" lIns="91440" tIns="45720" rIns="91440" bIns="45720" numCol="1" rtlCol="0" anchor="t">
            <a:normAutofit/>
          </a:bodyPr>
          <a:lstStyle/>
          <a:p>
            <a:pPr marL="0" indent="0">
              <a:buNone/>
            </a:pPr>
            <a:r>
              <a:rPr lang="en-CA">
                <a:latin typeface="Open Sans"/>
                <a:ea typeface="Open Sans"/>
                <a:cs typeface="Open Sans"/>
              </a:rPr>
              <a:t>Related WCAG Success Criteria</a:t>
            </a:r>
            <a:endParaRPr lang="en-CA"/>
          </a:p>
          <a:p>
            <a:r>
              <a:rPr lang="en-CA">
                <a:hlinkClick r:id="rId3"/>
              </a:rPr>
              <a:t>SC 1.3.5 Identify Input Purpose</a:t>
            </a:r>
            <a:endParaRPr lang="en-CA"/>
          </a:p>
        </p:txBody>
      </p:sp>
    </p:spTree>
    <p:extLst>
      <p:ext uri="{BB962C8B-B14F-4D97-AF65-F5344CB8AC3E}">
        <p14:creationId xmlns:p14="http://schemas.microsoft.com/office/powerpoint/2010/main" val="391558586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3045A-7E8D-43C8-8C86-4C5372A44DE8}"/>
              </a:ext>
            </a:extLst>
          </p:cNvPr>
          <p:cNvSpPr>
            <a:spLocks noGrp="1"/>
          </p:cNvSpPr>
          <p:nvPr>
            <p:ph type="title"/>
          </p:nvPr>
        </p:nvSpPr>
        <p:spPr/>
        <p:txBody>
          <a:bodyPr/>
          <a:lstStyle/>
          <a:p>
            <a:r>
              <a:rPr lang="en-US"/>
              <a:t>Autocomplete</a:t>
            </a:r>
          </a:p>
        </p:txBody>
      </p:sp>
      <p:sp>
        <p:nvSpPr>
          <p:cNvPr id="2" name="Content Placeholder 1">
            <a:extLst>
              <a:ext uri="{FF2B5EF4-FFF2-40B4-BE49-F238E27FC236}">
                <a16:creationId xmlns:a16="http://schemas.microsoft.com/office/drawing/2014/main" id="{DECD9944-8AC8-4C97-90B6-D72F6F813B95}"/>
              </a:ext>
            </a:extLst>
          </p:cNvPr>
          <p:cNvSpPr>
            <a:spLocks noGrp="1" noChangeArrowheads="1"/>
          </p:cNvSpPr>
          <p:nvPr>
            <p:ph idx="1"/>
          </p:nvPr>
        </p:nvSpPr>
        <p:spPr bwMode="auto">
          <a:xfrm>
            <a:off x="1066800" y="2528156"/>
            <a:ext cx="10725149" cy="32624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algn="l"/>
            <a:r>
              <a:rPr lang="en-US">
                <a:solidFill>
                  <a:srgbClr val="090B35"/>
                </a:solidFill>
                <a:latin typeface="+mn-lt"/>
                <a:ea typeface="+mn-lt"/>
                <a:cs typeface="+mn-lt"/>
              </a:rPr>
              <a:t>The basic premise is to make it easier for people to complete input fields requesting personal information. Input fields collect information, WHEN?</a:t>
            </a:r>
          </a:p>
          <a:p>
            <a:pPr marL="731520" lvl="2" indent="0">
              <a:buNone/>
            </a:pPr>
            <a:r>
              <a:rPr lang="en-US">
                <a:solidFill>
                  <a:srgbClr val="090B35"/>
                </a:solidFill>
                <a:latin typeface="+mn-lt"/>
                <a:ea typeface="+mn-lt"/>
                <a:cs typeface="+mn-lt"/>
              </a:rPr>
              <a:t>The input field serves a purpose identified in the </a:t>
            </a:r>
            <a:r>
              <a:rPr lang="en-US">
                <a:solidFill>
                  <a:schemeClr val="tx1"/>
                </a:solidFill>
                <a:latin typeface="Arial" panose="020B0604020202020204" pitchFamily="34" charset="0"/>
                <a:hlinkClick r:id="rId3">
                  <a:extLst>
                    <a:ext uri="{A12FA001-AC4F-418D-AE19-62706E023703}">
                      <ahyp:hlinkClr xmlns:ahyp="http://schemas.microsoft.com/office/drawing/2018/hyperlinkcolor" val="tx"/>
                    </a:ext>
                  </a:extLst>
                </a:hlinkClick>
              </a:rPr>
              <a:t>Input Purposes for User Interface Components</a:t>
            </a:r>
            <a:r>
              <a:rPr lang="en-US">
                <a:solidFill>
                  <a:srgbClr val="090B35"/>
                </a:solidFill>
                <a:latin typeface="+mn-lt"/>
                <a:ea typeface="+mn-lt"/>
                <a:cs typeface="+mn-lt"/>
              </a:rPr>
              <a:t> section</a:t>
            </a:r>
            <a:r>
              <a:rPr lang="en-US" sz="1100" b="0" i="0">
                <a:solidFill>
                  <a:srgbClr val="333333"/>
                </a:solidFill>
                <a:effectLst/>
                <a:latin typeface="inherit"/>
              </a:rPr>
              <a:t>;  </a:t>
            </a:r>
            <a:r>
              <a:rPr lang="en-US">
                <a:solidFill>
                  <a:srgbClr val="090B35"/>
                </a:solidFill>
                <a:latin typeface="+mn-lt"/>
                <a:ea typeface="+mn-lt"/>
                <a:cs typeface="+mn-lt"/>
              </a:rPr>
              <a:t>AND</a:t>
            </a:r>
          </a:p>
          <a:p>
            <a:pPr lvl="1">
              <a:buFont typeface="Arial" panose="020B0604020202020204" pitchFamily="34" charset="0"/>
              <a:buChar char="•"/>
            </a:pPr>
            <a:r>
              <a:rPr lang="en-US">
                <a:solidFill>
                  <a:srgbClr val="090B35"/>
                </a:solidFill>
                <a:latin typeface="+mn-lt"/>
                <a:ea typeface="+mn-lt"/>
                <a:cs typeface="+mn-lt"/>
              </a:rPr>
              <a:t>The content is implemented using technologies with support for identifying the expected meaning for form input data.</a:t>
            </a:r>
            <a:endParaRPr lang="en-US" sz="1400" b="0" i="0">
              <a:solidFill>
                <a:srgbClr val="121313"/>
              </a:solidFill>
              <a:effectLst/>
              <a:latin typeface="alda"/>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 </a:t>
            </a:r>
          </a:p>
        </p:txBody>
      </p:sp>
    </p:spTree>
    <p:extLst>
      <p:ext uri="{BB962C8B-B14F-4D97-AF65-F5344CB8AC3E}">
        <p14:creationId xmlns:p14="http://schemas.microsoft.com/office/powerpoint/2010/main" val="251635361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3045A-7E8D-43C8-8C86-4C5372A44DE8}"/>
              </a:ext>
            </a:extLst>
          </p:cNvPr>
          <p:cNvSpPr>
            <a:spLocks noGrp="1"/>
          </p:cNvSpPr>
          <p:nvPr>
            <p:ph type="title"/>
          </p:nvPr>
        </p:nvSpPr>
        <p:spPr/>
        <p:txBody>
          <a:bodyPr/>
          <a:lstStyle/>
          <a:p>
            <a:r>
              <a:rPr lang="en-US" dirty="0">
                <a:latin typeface="Open Sans"/>
                <a:ea typeface="Open Sans"/>
                <a:cs typeface="Open Sans"/>
              </a:rPr>
              <a:t>Autocomplete </a:t>
            </a:r>
            <a:r>
              <a:rPr lang="en-CA" dirty="0">
                <a:latin typeface="Open Sans"/>
                <a:ea typeface="Open Sans"/>
                <a:cs typeface="Open Sans"/>
              </a:rPr>
              <a:t>(</a:t>
            </a:r>
            <a:r>
              <a:rPr lang="en-CA" u="sng" dirty="0">
                <a:latin typeface="Open Sans"/>
                <a:ea typeface="Open Sans"/>
                <a:cs typeface="Open Sans"/>
                <a:hlinkClick r:id="rId3">
                  <a:extLst>
                    <a:ext uri="{A12FA001-AC4F-418D-AE19-62706E023703}">
                      <ahyp:hlinkClr xmlns:ahyp="http://schemas.microsoft.com/office/drawing/2018/hyperlinkcolor" val="tx"/>
                    </a:ext>
                  </a:extLst>
                </a:hlinkClick>
              </a:rPr>
              <a:t>CodePen</a:t>
            </a:r>
            <a:r>
              <a:rPr lang="en-CA" dirty="0">
                <a:latin typeface="Open Sans"/>
                <a:ea typeface="Open Sans"/>
                <a:cs typeface="Open Sans"/>
              </a:rPr>
              <a:t>)</a:t>
            </a:r>
            <a:endParaRPr lang="en-US" dirty="0">
              <a:latin typeface="Open Sans"/>
              <a:ea typeface="Open Sans"/>
              <a:cs typeface="Open Sans"/>
            </a:endParaRPr>
          </a:p>
        </p:txBody>
      </p:sp>
      <p:sp>
        <p:nvSpPr>
          <p:cNvPr id="2" name="Content Placeholder 1">
            <a:extLst>
              <a:ext uri="{FF2B5EF4-FFF2-40B4-BE49-F238E27FC236}">
                <a16:creationId xmlns:a16="http://schemas.microsoft.com/office/drawing/2014/main" id="{DECD9944-8AC8-4C97-90B6-D72F6F813B95}"/>
              </a:ext>
            </a:extLst>
          </p:cNvPr>
          <p:cNvSpPr>
            <a:spLocks noGrp="1" noChangeArrowheads="1"/>
          </p:cNvSpPr>
          <p:nvPr>
            <p:ph idx="1"/>
          </p:nvPr>
        </p:nvSpPr>
        <p:spPr bwMode="auto">
          <a:xfrm>
            <a:off x="1066800" y="4020872"/>
            <a:ext cx="10725149" cy="2769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n-US" altLang="en-US" sz="1200" b="0" i="0" u="none" strike="noStrike" cap="none" normalizeH="0" baseline="0">
                <a:ln>
                  <a:noFill/>
                </a:ln>
                <a:solidFill>
                  <a:schemeClr val="tx1"/>
                </a:solidFill>
                <a:effectLst/>
                <a:latin typeface="Arial" panose="020B0604020202020204" pitchFamily="34" charset="0"/>
              </a:rPr>
              <a:t> </a:t>
            </a:r>
          </a:p>
        </p:txBody>
      </p:sp>
      <p:sp>
        <p:nvSpPr>
          <p:cNvPr id="5" name="TextBox 4">
            <a:extLst>
              <a:ext uri="{FF2B5EF4-FFF2-40B4-BE49-F238E27FC236}">
                <a16:creationId xmlns:a16="http://schemas.microsoft.com/office/drawing/2014/main" id="{B2BCFE5A-7827-4C25-3228-4B3211998394}"/>
              </a:ext>
            </a:extLst>
          </p:cNvPr>
          <p:cNvSpPr txBox="1"/>
          <p:nvPr/>
        </p:nvSpPr>
        <p:spPr>
          <a:xfrm>
            <a:off x="5185488" y="2368717"/>
            <a:ext cx="6097554" cy="646331"/>
          </a:xfrm>
          <a:prstGeom prst="rect">
            <a:avLst/>
          </a:prstGeom>
          <a:noFill/>
        </p:spPr>
        <p:txBody>
          <a:bodyPr wrap="square" lIns="91440" tIns="45720" rIns="91440" bIns="45720" anchor="t">
            <a:spAutoFit/>
          </a:bodyPr>
          <a:lstStyle/>
          <a:p>
            <a:r>
              <a:rPr lang="en-US" dirty="0">
                <a:solidFill>
                  <a:srgbClr val="000000"/>
                </a:solidFill>
              </a:rPr>
              <a:t>&lt;input type="text" name="name" </a:t>
            </a:r>
            <a:r>
              <a:rPr lang="en-US" b="1" dirty="0">
                <a:solidFill>
                  <a:srgbClr val="000000"/>
                </a:solidFill>
                <a:highlight>
                  <a:srgbClr val="FFFF00"/>
                </a:highlight>
              </a:rPr>
              <a:t>autocomplete="name"</a:t>
            </a:r>
            <a:r>
              <a:rPr lang="en-US" dirty="0">
                <a:solidFill>
                  <a:srgbClr val="000000"/>
                </a:solidFill>
              </a:rPr>
              <a:t> placeholder="name"&gt;</a:t>
            </a:r>
          </a:p>
        </p:txBody>
      </p:sp>
      <p:sp>
        <p:nvSpPr>
          <p:cNvPr id="7" name="TextBox 6">
            <a:extLst>
              <a:ext uri="{FF2B5EF4-FFF2-40B4-BE49-F238E27FC236}">
                <a16:creationId xmlns:a16="http://schemas.microsoft.com/office/drawing/2014/main" id="{254164AD-AA04-E180-45C0-17A0C1FC8748}"/>
              </a:ext>
            </a:extLst>
          </p:cNvPr>
          <p:cNvSpPr txBox="1"/>
          <p:nvPr/>
        </p:nvSpPr>
        <p:spPr>
          <a:xfrm>
            <a:off x="5185488" y="3333294"/>
            <a:ext cx="6097554" cy="369332"/>
          </a:xfrm>
          <a:prstGeom prst="rect">
            <a:avLst/>
          </a:prstGeom>
          <a:noFill/>
        </p:spPr>
        <p:txBody>
          <a:bodyPr wrap="square" lIns="91440" tIns="45720" rIns="91440" bIns="45720" anchor="t">
            <a:spAutoFit/>
          </a:bodyPr>
          <a:lstStyle>
            <a:defPPr>
              <a:defRPr lang="en-US"/>
            </a:defPPr>
            <a:lvl1pPr>
              <a:defRPr>
                <a:solidFill>
                  <a:srgbClr val="000000"/>
                </a:solidFill>
              </a:defRPr>
            </a:lvl1pPr>
          </a:lstStyle>
          <a:p>
            <a:r>
              <a:rPr lang="en-US" dirty="0"/>
              <a:t>&lt;input type="text" name="email" </a:t>
            </a:r>
            <a:r>
              <a:rPr lang="en-US" b="1" dirty="0">
                <a:highlight>
                  <a:srgbClr val="FFFF00"/>
                </a:highlight>
              </a:rPr>
              <a:t>autocomplete="email"</a:t>
            </a:r>
            <a:r>
              <a:rPr lang="en-US" dirty="0"/>
              <a:t>&gt;</a:t>
            </a:r>
          </a:p>
        </p:txBody>
      </p:sp>
      <p:sp>
        <p:nvSpPr>
          <p:cNvPr id="9" name="TextBox 8">
            <a:extLst>
              <a:ext uri="{FF2B5EF4-FFF2-40B4-BE49-F238E27FC236}">
                <a16:creationId xmlns:a16="http://schemas.microsoft.com/office/drawing/2014/main" id="{7FB41AE6-41CC-4A9B-788C-AEB8E9B02886}"/>
              </a:ext>
            </a:extLst>
          </p:cNvPr>
          <p:cNvSpPr txBox="1"/>
          <p:nvPr/>
        </p:nvSpPr>
        <p:spPr>
          <a:xfrm>
            <a:off x="5185488" y="4062119"/>
            <a:ext cx="6097554" cy="646331"/>
          </a:xfrm>
          <a:prstGeom prst="rect">
            <a:avLst/>
          </a:prstGeom>
          <a:noFill/>
        </p:spPr>
        <p:txBody>
          <a:bodyPr wrap="square" lIns="91440" tIns="45720" rIns="91440" bIns="45720" anchor="t">
            <a:spAutoFit/>
          </a:bodyPr>
          <a:lstStyle>
            <a:defPPr>
              <a:defRPr lang="en-US"/>
            </a:defPPr>
            <a:lvl1pPr>
              <a:defRPr>
                <a:solidFill>
                  <a:srgbClr val="000000"/>
                </a:solidFill>
              </a:defRPr>
            </a:lvl1pPr>
          </a:lstStyle>
          <a:p>
            <a:r>
              <a:rPr lang="en-US" dirty="0"/>
              <a:t>&lt;input type="text" name="mobile" </a:t>
            </a:r>
            <a:r>
              <a:rPr lang="en-US" dirty="0" err="1"/>
              <a:t>maxlength</a:t>
            </a:r>
            <a:r>
              <a:rPr lang="en-US" dirty="0"/>
              <a:t>="10" </a:t>
            </a:r>
            <a:r>
              <a:rPr lang="en-US" b="1" dirty="0">
                <a:highlight>
                  <a:srgbClr val="FFFF00"/>
                </a:highlight>
              </a:rPr>
              <a:t>autocomplete="</a:t>
            </a:r>
            <a:r>
              <a:rPr lang="en-US" b="1" dirty="0" err="1">
                <a:highlight>
                  <a:srgbClr val="FFFF00"/>
                </a:highlight>
              </a:rPr>
              <a:t>tel</a:t>
            </a:r>
            <a:r>
              <a:rPr lang="en-US" b="1" dirty="0">
                <a:highlight>
                  <a:srgbClr val="FFFF00"/>
                </a:highlight>
              </a:rPr>
              <a:t>"</a:t>
            </a:r>
            <a:r>
              <a:rPr lang="en-US" dirty="0"/>
              <a:t>&gt;</a:t>
            </a:r>
          </a:p>
        </p:txBody>
      </p:sp>
      <p:sp>
        <p:nvSpPr>
          <p:cNvPr id="11" name="TextBox 10">
            <a:extLst>
              <a:ext uri="{FF2B5EF4-FFF2-40B4-BE49-F238E27FC236}">
                <a16:creationId xmlns:a16="http://schemas.microsoft.com/office/drawing/2014/main" id="{FBBCB5D1-58BC-BEEF-44F0-D1687AD4B0D5}"/>
              </a:ext>
            </a:extLst>
          </p:cNvPr>
          <p:cNvSpPr txBox="1"/>
          <p:nvPr/>
        </p:nvSpPr>
        <p:spPr>
          <a:xfrm>
            <a:off x="5045529" y="5199875"/>
            <a:ext cx="6097554" cy="646331"/>
          </a:xfrm>
          <a:prstGeom prst="rect">
            <a:avLst/>
          </a:prstGeom>
          <a:noFill/>
        </p:spPr>
        <p:txBody>
          <a:bodyPr wrap="square" lIns="91440" tIns="45720" rIns="91440" bIns="45720" anchor="t">
            <a:spAutoFit/>
          </a:bodyPr>
          <a:lstStyle>
            <a:defPPr>
              <a:defRPr lang="en-US"/>
            </a:defPPr>
            <a:lvl1pPr>
              <a:defRPr>
                <a:solidFill>
                  <a:srgbClr val="000000"/>
                </a:solidFill>
              </a:defRPr>
            </a:lvl1pPr>
          </a:lstStyle>
          <a:p>
            <a:r>
              <a:rPr lang="en-US" dirty="0"/>
              <a:t> &lt;select name="country" </a:t>
            </a:r>
            <a:r>
              <a:rPr lang="en-US" b="1" dirty="0">
                <a:highlight>
                  <a:srgbClr val="FFFF00"/>
                </a:highlight>
              </a:rPr>
              <a:t>autocomplete="country-name"</a:t>
            </a:r>
            <a:r>
              <a:rPr lang="en-US" dirty="0"/>
              <a:t>&gt;</a:t>
            </a:r>
          </a:p>
        </p:txBody>
      </p:sp>
      <p:pic>
        <p:nvPicPr>
          <p:cNvPr id="15" name="Picture 14" descr="Form with 4 inputs. Full description in the codePen page">
            <a:extLst>
              <a:ext uri="{FF2B5EF4-FFF2-40B4-BE49-F238E27FC236}">
                <a16:creationId xmlns:a16="http://schemas.microsoft.com/office/drawing/2014/main" id="{66168C92-E1DD-FF38-B099-DF7E874CE388}"/>
              </a:ext>
            </a:extLst>
          </p:cNvPr>
          <p:cNvPicPr>
            <a:picLocks noChangeAspect="1"/>
          </p:cNvPicPr>
          <p:nvPr/>
        </p:nvPicPr>
        <p:blipFill>
          <a:blip r:embed="rId4"/>
          <a:stretch>
            <a:fillRect/>
          </a:stretch>
        </p:blipFill>
        <p:spPr>
          <a:xfrm>
            <a:off x="988198" y="2006247"/>
            <a:ext cx="4055050" cy="3653092"/>
          </a:xfrm>
          <a:prstGeom prst="rect">
            <a:avLst/>
          </a:prstGeom>
        </p:spPr>
      </p:pic>
    </p:spTree>
    <p:extLst>
      <p:ext uri="{BB962C8B-B14F-4D97-AF65-F5344CB8AC3E}">
        <p14:creationId xmlns:p14="http://schemas.microsoft.com/office/powerpoint/2010/main" val="2056850472"/>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3045A-7E8D-43C8-8C86-4C5372A44DE8}"/>
              </a:ext>
            </a:extLst>
          </p:cNvPr>
          <p:cNvSpPr>
            <a:spLocks noGrp="1"/>
          </p:cNvSpPr>
          <p:nvPr>
            <p:ph type="title"/>
          </p:nvPr>
        </p:nvSpPr>
        <p:spPr/>
        <p:txBody>
          <a:bodyPr/>
          <a:lstStyle/>
          <a:p>
            <a:r>
              <a:rPr lang="en-US"/>
              <a:t>Required Fields</a:t>
            </a:r>
          </a:p>
        </p:txBody>
      </p:sp>
      <p:sp>
        <p:nvSpPr>
          <p:cNvPr id="7" name="Content Placeholder 1">
            <a:extLst>
              <a:ext uri="{FF2B5EF4-FFF2-40B4-BE49-F238E27FC236}">
                <a16:creationId xmlns:a16="http://schemas.microsoft.com/office/drawing/2014/main" id="{FE0FEAA2-8D72-46D6-9B28-9B78D257A7E6}"/>
              </a:ext>
            </a:extLst>
          </p:cNvPr>
          <p:cNvSpPr>
            <a:spLocks noGrp="1"/>
          </p:cNvSpPr>
          <p:nvPr>
            <p:ph idx="1"/>
          </p:nvPr>
        </p:nvSpPr>
        <p:spPr>
          <a:xfrm>
            <a:off x="1066800" y="2254250"/>
            <a:ext cx="8131175" cy="3922713"/>
          </a:xfrm>
        </p:spPr>
        <p:txBody>
          <a:bodyPr vert="horz" lIns="91440" tIns="45720" rIns="91440" bIns="45720" numCol="1" rtlCol="0" anchor="t">
            <a:normAutofit/>
          </a:bodyPr>
          <a:lstStyle/>
          <a:p>
            <a:pPr marL="0" indent="0">
              <a:buNone/>
            </a:pPr>
            <a:r>
              <a:rPr lang="en-CA" dirty="0">
                <a:latin typeface="Open Sans"/>
                <a:ea typeface="Open Sans"/>
                <a:cs typeface="Open Sans"/>
              </a:rPr>
              <a:t>Related WCAG Success Criteria</a:t>
            </a:r>
            <a:endParaRPr lang="en-CA" dirty="0">
              <a:hlinkClick r:id="rId3"/>
            </a:endParaRPr>
          </a:p>
          <a:p>
            <a:r>
              <a:rPr lang="en-CA" dirty="0">
                <a:hlinkClick r:id="rId3"/>
              </a:rPr>
              <a:t>SC 3.3.2 Labels or Instructions (Level A) </a:t>
            </a:r>
            <a:endParaRPr lang="en-CA" dirty="0"/>
          </a:p>
          <a:p>
            <a:r>
              <a:rPr lang="en-CA" dirty="0">
                <a:hlinkClick r:id="rId4"/>
              </a:rPr>
              <a:t>SC 4.1.2 Name, Role, Value (Level A) </a:t>
            </a:r>
            <a:endParaRPr lang="en-US" dirty="0"/>
          </a:p>
        </p:txBody>
      </p:sp>
    </p:spTree>
    <p:extLst>
      <p:ext uri="{BB962C8B-B14F-4D97-AF65-F5344CB8AC3E}">
        <p14:creationId xmlns:p14="http://schemas.microsoft.com/office/powerpoint/2010/main" val="2978495212"/>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3045A-7E8D-43C8-8C86-4C5372A44DE8}"/>
              </a:ext>
            </a:extLst>
          </p:cNvPr>
          <p:cNvSpPr>
            <a:spLocks noGrp="1"/>
          </p:cNvSpPr>
          <p:nvPr>
            <p:ph type="title"/>
          </p:nvPr>
        </p:nvSpPr>
        <p:spPr/>
        <p:txBody>
          <a:bodyPr/>
          <a:lstStyle/>
          <a:p>
            <a:r>
              <a:rPr lang="en-US"/>
              <a:t>Required Fields</a:t>
            </a:r>
          </a:p>
        </p:txBody>
      </p:sp>
      <p:sp>
        <p:nvSpPr>
          <p:cNvPr id="4" name="TextBox 3">
            <a:extLst>
              <a:ext uri="{FF2B5EF4-FFF2-40B4-BE49-F238E27FC236}">
                <a16:creationId xmlns:a16="http://schemas.microsoft.com/office/drawing/2014/main" id="{F5454E9B-EADC-6044-8627-EB91A63E540A}"/>
              </a:ext>
            </a:extLst>
          </p:cNvPr>
          <p:cNvSpPr txBox="1"/>
          <p:nvPr/>
        </p:nvSpPr>
        <p:spPr>
          <a:xfrm>
            <a:off x="4798307" y="2454235"/>
            <a:ext cx="6252990" cy="830997"/>
          </a:xfrm>
          <a:prstGeom prst="rect">
            <a:avLst/>
          </a:prstGeom>
          <a:noFill/>
        </p:spPr>
        <p:txBody>
          <a:bodyPr wrap="square">
            <a:spAutoFit/>
          </a:bodyPr>
          <a:lstStyle/>
          <a:p>
            <a:r>
              <a:rPr lang="en-CA" sz="2400">
                <a:solidFill>
                  <a:srgbClr val="090B35"/>
                </a:solidFill>
                <a:ea typeface="+mn-lt"/>
                <a:cs typeface="+mn-lt"/>
              </a:rPr>
              <a:t>H</a:t>
            </a:r>
            <a:r>
              <a:rPr lang="en-US" sz="2400">
                <a:solidFill>
                  <a:srgbClr val="090B35"/>
                </a:solidFill>
                <a:ea typeface="+mn-lt"/>
                <a:cs typeface="+mn-lt"/>
              </a:rPr>
              <a:t>ow do we know which fields are required and which ones are not?</a:t>
            </a:r>
          </a:p>
        </p:txBody>
      </p:sp>
      <p:pic>
        <p:nvPicPr>
          <p:cNvPr id="5" name="Picture 4" descr="Form without any required or optional labels displayed">
            <a:extLst>
              <a:ext uri="{FF2B5EF4-FFF2-40B4-BE49-F238E27FC236}">
                <a16:creationId xmlns:a16="http://schemas.microsoft.com/office/drawing/2014/main" id="{48A61156-B828-7411-06A3-854D8DABFE5C}"/>
              </a:ext>
            </a:extLst>
          </p:cNvPr>
          <p:cNvPicPr>
            <a:picLocks noChangeAspect="1"/>
          </p:cNvPicPr>
          <p:nvPr/>
        </p:nvPicPr>
        <p:blipFill>
          <a:blip r:embed="rId3"/>
          <a:stretch>
            <a:fillRect/>
          </a:stretch>
        </p:blipFill>
        <p:spPr>
          <a:xfrm>
            <a:off x="1234168" y="1965527"/>
            <a:ext cx="2847976" cy="4892473"/>
          </a:xfrm>
          <a:prstGeom prst="rect">
            <a:avLst/>
          </a:prstGeom>
        </p:spPr>
      </p:pic>
      <p:pic>
        <p:nvPicPr>
          <p:cNvPr id="2" name="Picture 5">
            <a:extLst>
              <a:ext uri="{FF2B5EF4-FFF2-40B4-BE49-F238E27FC236}">
                <a16:creationId xmlns:a16="http://schemas.microsoft.com/office/drawing/2014/main" id="{55F20310-B377-7686-4667-E7EEF3FAB2AC}"/>
              </a:ext>
            </a:extLst>
          </p:cNvPr>
          <p:cNvPicPr>
            <a:picLocks noChangeAspect="1"/>
          </p:cNvPicPr>
          <p:nvPr/>
        </p:nvPicPr>
        <p:blipFill>
          <a:blip r:embed="rId4"/>
          <a:stretch>
            <a:fillRect/>
          </a:stretch>
        </p:blipFill>
        <p:spPr>
          <a:xfrm>
            <a:off x="1941454" y="5458883"/>
            <a:ext cx="952500" cy="342900"/>
          </a:xfrm>
          <a:prstGeom prst="rect">
            <a:avLst/>
          </a:prstGeom>
        </p:spPr>
      </p:pic>
    </p:spTree>
    <p:extLst>
      <p:ext uri="{BB962C8B-B14F-4D97-AF65-F5344CB8AC3E}">
        <p14:creationId xmlns:p14="http://schemas.microsoft.com/office/powerpoint/2010/main" val="291007166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3045A-7E8D-43C8-8C86-4C5372A44DE8}"/>
              </a:ext>
            </a:extLst>
          </p:cNvPr>
          <p:cNvSpPr>
            <a:spLocks noGrp="1"/>
          </p:cNvSpPr>
          <p:nvPr>
            <p:ph type="title"/>
          </p:nvPr>
        </p:nvSpPr>
        <p:spPr/>
        <p:txBody>
          <a:bodyPr/>
          <a:lstStyle/>
          <a:p>
            <a:r>
              <a:rPr lang="en-US" dirty="0">
                <a:latin typeface="Open Sans"/>
                <a:ea typeface="Open Sans"/>
                <a:cs typeface="Open Sans"/>
              </a:rPr>
              <a:t>Required Fields – Option 1 (</a:t>
            </a:r>
            <a:r>
              <a:rPr lang="en-US" u="sng" dirty="0">
                <a:latin typeface="Open Sans"/>
                <a:ea typeface="Open Sans"/>
                <a:cs typeface="Open Sans"/>
                <a:hlinkClick r:id="rId3">
                  <a:extLst>
                    <a:ext uri="{A12FA001-AC4F-418D-AE19-62706E023703}">
                      <ahyp:hlinkClr xmlns:ahyp="http://schemas.microsoft.com/office/drawing/2018/hyperlinkcolor" val="tx"/>
                    </a:ext>
                  </a:extLst>
                </a:hlinkClick>
              </a:rPr>
              <a:t>CodePen</a:t>
            </a:r>
            <a:r>
              <a:rPr lang="en-US" dirty="0">
                <a:latin typeface="Open Sans"/>
                <a:ea typeface="Open Sans"/>
                <a:cs typeface="Open Sans"/>
              </a:rPr>
              <a:t>)</a:t>
            </a:r>
          </a:p>
        </p:txBody>
      </p:sp>
      <p:pic>
        <p:nvPicPr>
          <p:cNvPr id="6" name="Picture 5" descr="Form with required labels displayed. Full description in the codePen page">
            <a:extLst>
              <a:ext uri="{FF2B5EF4-FFF2-40B4-BE49-F238E27FC236}">
                <a16:creationId xmlns:a16="http://schemas.microsoft.com/office/drawing/2014/main" id="{8FFA0FE0-9545-7DEA-E621-2486B1E62CEB}"/>
              </a:ext>
            </a:extLst>
          </p:cNvPr>
          <p:cNvPicPr>
            <a:picLocks noChangeAspect="1"/>
          </p:cNvPicPr>
          <p:nvPr/>
        </p:nvPicPr>
        <p:blipFill>
          <a:blip r:embed="rId4"/>
          <a:stretch>
            <a:fillRect/>
          </a:stretch>
        </p:blipFill>
        <p:spPr>
          <a:xfrm>
            <a:off x="1619251" y="1991065"/>
            <a:ext cx="2905752" cy="4866935"/>
          </a:xfrm>
          <a:prstGeom prst="rect">
            <a:avLst/>
          </a:prstGeom>
        </p:spPr>
      </p:pic>
      <p:sp>
        <p:nvSpPr>
          <p:cNvPr id="22" name="TextBox 21">
            <a:extLst>
              <a:ext uri="{FF2B5EF4-FFF2-40B4-BE49-F238E27FC236}">
                <a16:creationId xmlns:a16="http://schemas.microsoft.com/office/drawing/2014/main" id="{233A6859-96A6-3D91-CFCB-A2D6DCE7A2AB}"/>
              </a:ext>
            </a:extLst>
          </p:cNvPr>
          <p:cNvSpPr txBox="1"/>
          <p:nvPr/>
        </p:nvSpPr>
        <p:spPr>
          <a:xfrm>
            <a:off x="5010150" y="2481577"/>
            <a:ext cx="6096000" cy="369332"/>
          </a:xfrm>
          <a:prstGeom prst="rect">
            <a:avLst/>
          </a:prstGeom>
          <a:noFill/>
        </p:spPr>
        <p:txBody>
          <a:bodyPr wrap="square" lIns="91440" tIns="45720" rIns="91440" bIns="45720" anchor="t">
            <a:spAutoFit/>
          </a:bodyPr>
          <a:lstStyle/>
          <a:p>
            <a:r>
              <a:rPr lang="en-US">
                <a:solidFill>
                  <a:srgbClr val="000000"/>
                </a:solidFill>
              </a:rPr>
              <a:t>&lt;label&gt;Full Name </a:t>
            </a:r>
            <a:r>
              <a:rPr lang="en-US" b="1">
                <a:solidFill>
                  <a:srgbClr val="000000"/>
                </a:solidFill>
                <a:highlight>
                  <a:srgbClr val="FFFF00"/>
                </a:highlight>
              </a:rPr>
              <a:t>(Required)</a:t>
            </a:r>
            <a:r>
              <a:rPr lang="en-US">
                <a:solidFill>
                  <a:srgbClr val="000000"/>
                </a:solidFill>
              </a:rPr>
              <a:t>&lt;/label&gt;</a:t>
            </a:r>
          </a:p>
        </p:txBody>
      </p:sp>
      <p:sp>
        <p:nvSpPr>
          <p:cNvPr id="24" name="TextBox 23">
            <a:extLst>
              <a:ext uri="{FF2B5EF4-FFF2-40B4-BE49-F238E27FC236}">
                <a16:creationId xmlns:a16="http://schemas.microsoft.com/office/drawing/2014/main" id="{CDA4B022-5C00-AF7D-AB89-F6536959E68A}"/>
              </a:ext>
            </a:extLst>
          </p:cNvPr>
          <p:cNvSpPr txBox="1"/>
          <p:nvPr/>
        </p:nvSpPr>
        <p:spPr>
          <a:xfrm>
            <a:off x="4958260" y="3059668"/>
            <a:ext cx="6096000" cy="369332"/>
          </a:xfrm>
          <a:prstGeom prst="rect">
            <a:avLst/>
          </a:prstGeom>
          <a:noFill/>
        </p:spPr>
        <p:txBody>
          <a:bodyPr wrap="square" lIns="91440" tIns="45720" rIns="91440" bIns="45720" anchor="t">
            <a:spAutoFit/>
          </a:bodyPr>
          <a:lstStyle>
            <a:defPPr>
              <a:defRPr lang="en-US"/>
            </a:defPPr>
            <a:lvl1pPr>
              <a:defRPr>
                <a:solidFill>
                  <a:srgbClr val="000000"/>
                </a:solidFill>
              </a:defRPr>
            </a:lvl1pPr>
          </a:lstStyle>
          <a:p>
            <a:r>
              <a:rPr lang="en-US"/>
              <a:t>&lt;label</a:t>
            </a:r>
            <a:r>
              <a:rPr lang="en-US">
                <a:solidFill>
                  <a:srgbClr val="000000"/>
                </a:solidFill>
              </a:rPr>
              <a:t>&gt;</a:t>
            </a:r>
            <a:r>
              <a:rPr lang="en-US"/>
              <a:t>Email Address </a:t>
            </a:r>
            <a:r>
              <a:rPr lang="en-US" b="1">
                <a:highlight>
                  <a:srgbClr val="FFFF00"/>
                </a:highlight>
                <a:ea typeface="+mn-lt"/>
                <a:cs typeface="+mn-lt"/>
              </a:rPr>
              <a:t>(Required)</a:t>
            </a:r>
            <a:r>
              <a:rPr lang="en-US"/>
              <a:t>&lt;/label&gt;</a:t>
            </a:r>
          </a:p>
        </p:txBody>
      </p:sp>
      <p:sp>
        <p:nvSpPr>
          <p:cNvPr id="26" name="TextBox 25">
            <a:extLst>
              <a:ext uri="{FF2B5EF4-FFF2-40B4-BE49-F238E27FC236}">
                <a16:creationId xmlns:a16="http://schemas.microsoft.com/office/drawing/2014/main" id="{C1EA743E-4C3F-7621-A1A5-B7657FF5B1AF}"/>
              </a:ext>
            </a:extLst>
          </p:cNvPr>
          <p:cNvSpPr txBox="1"/>
          <p:nvPr/>
        </p:nvSpPr>
        <p:spPr>
          <a:xfrm>
            <a:off x="4753970" y="5487302"/>
            <a:ext cx="6096000" cy="369332"/>
          </a:xfrm>
          <a:prstGeom prst="rect">
            <a:avLst/>
          </a:prstGeom>
          <a:noFill/>
        </p:spPr>
        <p:txBody>
          <a:bodyPr wrap="square" lIns="91440" tIns="45720" rIns="91440" bIns="45720" anchor="t">
            <a:spAutoFit/>
          </a:bodyPr>
          <a:lstStyle>
            <a:defPPr>
              <a:defRPr lang="en-US"/>
            </a:defPPr>
            <a:lvl1pPr>
              <a:defRPr>
                <a:solidFill>
                  <a:srgbClr val="000000"/>
                </a:solidFill>
              </a:defRPr>
            </a:lvl1pPr>
          </a:lstStyle>
          <a:p>
            <a:r>
              <a:rPr lang="en-US"/>
              <a:t> &lt;legend</a:t>
            </a:r>
            <a:r>
              <a:rPr lang="en-US">
                <a:solidFill>
                  <a:srgbClr val="000000"/>
                </a:solidFill>
              </a:rPr>
              <a:t>&gt;</a:t>
            </a:r>
            <a:r>
              <a:rPr lang="en-US"/>
              <a:t>Hobbies &lt;</a:t>
            </a:r>
            <a:r>
              <a:rPr lang="en-US" err="1"/>
              <a:t>i</a:t>
            </a:r>
            <a:r>
              <a:rPr lang="en-US"/>
              <a:t>&gt;</a:t>
            </a:r>
            <a:r>
              <a:rPr lang="en-US" b="1">
                <a:highlight>
                  <a:srgbClr val="FFFF00"/>
                </a:highlight>
              </a:rPr>
              <a:t>(Optional)</a:t>
            </a:r>
            <a:r>
              <a:rPr lang="en-US"/>
              <a:t>&lt;/</a:t>
            </a:r>
            <a:r>
              <a:rPr lang="en-US" err="1"/>
              <a:t>i</a:t>
            </a:r>
            <a:r>
              <a:rPr lang="en-US"/>
              <a:t>&gt; &lt;/legend&gt;</a:t>
            </a:r>
          </a:p>
        </p:txBody>
      </p:sp>
      <p:cxnSp>
        <p:nvCxnSpPr>
          <p:cNvPr id="28" name="Straight Arrow Connector 27">
            <a:extLst>
              <a:ext uri="{FF2B5EF4-FFF2-40B4-BE49-F238E27FC236}">
                <a16:creationId xmlns:a16="http://schemas.microsoft.com/office/drawing/2014/main" id="{746954F2-1F5B-708B-601E-3C9BB3EADB3D}"/>
              </a:ext>
            </a:extLst>
          </p:cNvPr>
          <p:cNvCxnSpPr>
            <a:cxnSpLocks/>
          </p:cNvCxnSpPr>
          <p:nvPr/>
        </p:nvCxnSpPr>
        <p:spPr>
          <a:xfrm>
            <a:off x="3516523" y="2690643"/>
            <a:ext cx="1341227"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29" name="Straight Arrow Connector 28">
            <a:extLst>
              <a:ext uri="{FF2B5EF4-FFF2-40B4-BE49-F238E27FC236}">
                <a16:creationId xmlns:a16="http://schemas.microsoft.com/office/drawing/2014/main" id="{4F3BA620-A91A-AABE-A62C-709387A748B6}"/>
              </a:ext>
            </a:extLst>
          </p:cNvPr>
          <p:cNvCxnSpPr>
            <a:cxnSpLocks/>
          </p:cNvCxnSpPr>
          <p:nvPr/>
        </p:nvCxnSpPr>
        <p:spPr>
          <a:xfrm>
            <a:off x="3545726" y="3256793"/>
            <a:ext cx="1312024"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33" name="Straight Arrow Connector 32">
            <a:extLst>
              <a:ext uri="{FF2B5EF4-FFF2-40B4-BE49-F238E27FC236}">
                <a16:creationId xmlns:a16="http://schemas.microsoft.com/office/drawing/2014/main" id="{94438BE1-D411-2C94-29A3-6F0E48B0F537}"/>
              </a:ext>
            </a:extLst>
          </p:cNvPr>
          <p:cNvCxnSpPr>
            <a:cxnSpLocks/>
          </p:cNvCxnSpPr>
          <p:nvPr/>
        </p:nvCxnSpPr>
        <p:spPr>
          <a:xfrm>
            <a:off x="3072127" y="5671968"/>
            <a:ext cx="1546872"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35" name="Straight Arrow Connector 34">
            <a:extLst>
              <a:ext uri="{FF2B5EF4-FFF2-40B4-BE49-F238E27FC236}">
                <a16:creationId xmlns:a16="http://schemas.microsoft.com/office/drawing/2014/main" id="{58B8401C-2D01-FA13-6227-5752BA68F3D6}"/>
              </a:ext>
            </a:extLst>
          </p:cNvPr>
          <p:cNvCxnSpPr>
            <a:cxnSpLocks/>
          </p:cNvCxnSpPr>
          <p:nvPr/>
        </p:nvCxnSpPr>
        <p:spPr>
          <a:xfrm>
            <a:off x="3545726" y="3856868"/>
            <a:ext cx="1312024"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36" name="Straight Arrow Connector 35">
            <a:extLst>
              <a:ext uri="{FF2B5EF4-FFF2-40B4-BE49-F238E27FC236}">
                <a16:creationId xmlns:a16="http://schemas.microsoft.com/office/drawing/2014/main" id="{E1D6DECE-5FBF-173E-C0C4-6657B3C75ACC}"/>
              </a:ext>
            </a:extLst>
          </p:cNvPr>
          <p:cNvCxnSpPr>
            <a:cxnSpLocks/>
          </p:cNvCxnSpPr>
          <p:nvPr/>
        </p:nvCxnSpPr>
        <p:spPr>
          <a:xfrm>
            <a:off x="3545726" y="4424532"/>
            <a:ext cx="1312024"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37" name="TextBox 36">
            <a:extLst>
              <a:ext uri="{FF2B5EF4-FFF2-40B4-BE49-F238E27FC236}">
                <a16:creationId xmlns:a16="http://schemas.microsoft.com/office/drawing/2014/main" id="{4850579A-453F-917D-2B78-0C0784CD614E}"/>
              </a:ext>
            </a:extLst>
          </p:cNvPr>
          <p:cNvSpPr txBox="1"/>
          <p:nvPr/>
        </p:nvSpPr>
        <p:spPr>
          <a:xfrm>
            <a:off x="4857750" y="3664191"/>
            <a:ext cx="6096000" cy="369332"/>
          </a:xfrm>
          <a:prstGeom prst="rect">
            <a:avLst/>
          </a:prstGeom>
          <a:noFill/>
        </p:spPr>
        <p:txBody>
          <a:bodyPr wrap="square" lIns="91440" tIns="45720" rIns="91440" bIns="45720" anchor="t">
            <a:spAutoFit/>
          </a:bodyPr>
          <a:lstStyle>
            <a:defPPr>
              <a:defRPr lang="en-US"/>
            </a:defPPr>
            <a:lvl1pPr>
              <a:defRPr>
                <a:solidFill>
                  <a:srgbClr val="000000"/>
                </a:solidFill>
              </a:defRPr>
            </a:lvl1pPr>
          </a:lstStyle>
          <a:p>
            <a:r>
              <a:rPr lang="en-US"/>
              <a:t>&lt;label</a:t>
            </a:r>
            <a:r>
              <a:rPr lang="en-US">
                <a:solidFill>
                  <a:srgbClr val="000000"/>
                </a:solidFill>
              </a:rPr>
              <a:t>&gt;</a:t>
            </a:r>
            <a:r>
              <a:rPr lang="en-US"/>
              <a:t>Mobile Number </a:t>
            </a:r>
            <a:r>
              <a:rPr lang="en-US" b="1">
                <a:highlight>
                  <a:srgbClr val="FFFF00"/>
                </a:highlight>
                <a:ea typeface="+mn-lt"/>
                <a:cs typeface="+mn-lt"/>
              </a:rPr>
              <a:t>(Required)</a:t>
            </a:r>
            <a:r>
              <a:rPr lang="en-US"/>
              <a:t>&lt;/label&gt;</a:t>
            </a:r>
          </a:p>
        </p:txBody>
      </p:sp>
      <p:sp>
        <p:nvSpPr>
          <p:cNvPr id="38" name="TextBox 37">
            <a:extLst>
              <a:ext uri="{FF2B5EF4-FFF2-40B4-BE49-F238E27FC236}">
                <a16:creationId xmlns:a16="http://schemas.microsoft.com/office/drawing/2014/main" id="{31582251-10A8-836B-F660-0A6F3855C786}"/>
              </a:ext>
            </a:extLst>
          </p:cNvPr>
          <p:cNvSpPr txBox="1"/>
          <p:nvPr/>
        </p:nvSpPr>
        <p:spPr>
          <a:xfrm>
            <a:off x="4857750" y="4259198"/>
            <a:ext cx="6096000" cy="369332"/>
          </a:xfrm>
          <a:prstGeom prst="rect">
            <a:avLst/>
          </a:prstGeom>
          <a:noFill/>
        </p:spPr>
        <p:txBody>
          <a:bodyPr wrap="square" lIns="91440" tIns="45720" rIns="91440" bIns="45720" anchor="t">
            <a:spAutoFit/>
          </a:bodyPr>
          <a:lstStyle>
            <a:defPPr>
              <a:defRPr lang="en-US"/>
            </a:defPPr>
            <a:lvl1pPr>
              <a:defRPr>
                <a:solidFill>
                  <a:srgbClr val="000000"/>
                </a:solidFill>
              </a:defRPr>
            </a:lvl1pPr>
          </a:lstStyle>
          <a:p>
            <a:r>
              <a:rPr lang="en-US"/>
              <a:t>&lt;label</a:t>
            </a:r>
            <a:r>
              <a:rPr lang="en-US">
                <a:solidFill>
                  <a:srgbClr val="000000"/>
                </a:solidFill>
              </a:rPr>
              <a:t>&gt;</a:t>
            </a:r>
            <a:r>
              <a:rPr lang="en-US"/>
              <a:t>Country </a:t>
            </a:r>
            <a:r>
              <a:rPr lang="en-US" b="1">
                <a:highlight>
                  <a:srgbClr val="FFFF00"/>
                </a:highlight>
                <a:ea typeface="+mn-lt"/>
                <a:cs typeface="+mn-lt"/>
              </a:rPr>
              <a:t>(Required)</a:t>
            </a:r>
            <a:r>
              <a:rPr lang="en-US"/>
              <a:t>&lt;/label&gt;</a:t>
            </a:r>
          </a:p>
        </p:txBody>
      </p:sp>
      <p:cxnSp>
        <p:nvCxnSpPr>
          <p:cNvPr id="39" name="Straight Arrow Connector 38">
            <a:extLst>
              <a:ext uri="{FF2B5EF4-FFF2-40B4-BE49-F238E27FC236}">
                <a16:creationId xmlns:a16="http://schemas.microsoft.com/office/drawing/2014/main" id="{7A259AD3-C5C3-A7D5-DC57-C6D7E3F853B0}"/>
              </a:ext>
            </a:extLst>
          </p:cNvPr>
          <p:cNvCxnSpPr>
            <a:cxnSpLocks/>
          </p:cNvCxnSpPr>
          <p:nvPr/>
        </p:nvCxnSpPr>
        <p:spPr>
          <a:xfrm>
            <a:off x="4201738" y="5043657"/>
            <a:ext cx="892776"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40" name="TextBox 39">
            <a:extLst>
              <a:ext uri="{FF2B5EF4-FFF2-40B4-BE49-F238E27FC236}">
                <a16:creationId xmlns:a16="http://schemas.microsoft.com/office/drawing/2014/main" id="{A61A0FEF-6951-F961-3FBD-1514FDDD87DC}"/>
              </a:ext>
            </a:extLst>
          </p:cNvPr>
          <p:cNvSpPr txBox="1"/>
          <p:nvPr/>
        </p:nvSpPr>
        <p:spPr>
          <a:xfrm>
            <a:off x="5072356" y="4854205"/>
            <a:ext cx="7073234" cy="369332"/>
          </a:xfrm>
          <a:prstGeom prst="rect">
            <a:avLst/>
          </a:prstGeom>
          <a:noFill/>
        </p:spPr>
        <p:txBody>
          <a:bodyPr wrap="square" lIns="91440" tIns="45720" rIns="91440" bIns="45720" anchor="t">
            <a:spAutoFit/>
          </a:bodyPr>
          <a:lstStyle>
            <a:defPPr>
              <a:defRPr lang="en-US"/>
            </a:defPPr>
            <a:lvl1pPr>
              <a:defRPr>
                <a:solidFill>
                  <a:srgbClr val="000000"/>
                </a:solidFill>
              </a:defRPr>
            </a:lvl1pPr>
          </a:lstStyle>
          <a:p>
            <a:r>
              <a:rPr lang="en-US"/>
              <a:t>&lt;label</a:t>
            </a:r>
            <a:r>
              <a:rPr lang="en-US">
                <a:solidFill>
                  <a:srgbClr val="000000"/>
                </a:solidFill>
              </a:rPr>
              <a:t>&gt;</a:t>
            </a:r>
            <a:r>
              <a:rPr lang="en-US"/>
              <a:t>Are you over 18 years old? </a:t>
            </a:r>
            <a:r>
              <a:rPr lang="en-US" b="1">
                <a:highlight>
                  <a:srgbClr val="FFFF00"/>
                </a:highlight>
                <a:ea typeface="+mn-lt"/>
                <a:cs typeface="+mn-lt"/>
              </a:rPr>
              <a:t>(Required)</a:t>
            </a:r>
            <a:r>
              <a:rPr lang="en-US"/>
              <a:t>&lt;/label&gt;</a:t>
            </a:r>
          </a:p>
        </p:txBody>
      </p:sp>
    </p:spTree>
    <p:extLst>
      <p:ext uri="{BB962C8B-B14F-4D97-AF65-F5344CB8AC3E}">
        <p14:creationId xmlns:p14="http://schemas.microsoft.com/office/powerpoint/2010/main" val="307941822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4B7BC4-ECCC-41AD-B881-B9C6F787CDB6}"/>
              </a:ext>
            </a:extLst>
          </p:cNvPr>
          <p:cNvSpPr>
            <a:spLocks noGrp="1"/>
          </p:cNvSpPr>
          <p:nvPr>
            <p:ph type="title"/>
          </p:nvPr>
        </p:nvSpPr>
        <p:spPr/>
        <p:txBody>
          <a:bodyPr/>
          <a:lstStyle/>
          <a:p>
            <a:r>
              <a:rPr lang="en-US">
                <a:latin typeface="Open Sans"/>
                <a:ea typeface="Open Sans"/>
                <a:cs typeface="Open Sans"/>
              </a:rPr>
              <a:t>What We Will Cover</a:t>
            </a:r>
            <a:endParaRPr lang="en-US"/>
          </a:p>
        </p:txBody>
      </p:sp>
      <p:sp>
        <p:nvSpPr>
          <p:cNvPr id="2" name="Content Placeholder 1">
            <a:extLst>
              <a:ext uri="{FF2B5EF4-FFF2-40B4-BE49-F238E27FC236}">
                <a16:creationId xmlns:a16="http://schemas.microsoft.com/office/drawing/2014/main" id="{03603553-A5EC-4886-A944-405968EAAB81}"/>
              </a:ext>
            </a:extLst>
          </p:cNvPr>
          <p:cNvSpPr>
            <a:spLocks noGrp="1"/>
          </p:cNvSpPr>
          <p:nvPr>
            <p:ph idx="1"/>
          </p:nvPr>
        </p:nvSpPr>
        <p:spPr/>
        <p:txBody>
          <a:bodyPr vert="horz" lIns="91440" tIns="45720" rIns="91440" bIns="45720" numCol="1" rtlCol="0" anchor="t">
            <a:normAutofit/>
          </a:bodyPr>
          <a:lstStyle/>
          <a:p>
            <a:r>
              <a:rPr lang="en-US" sz="3200" dirty="0">
                <a:latin typeface="Open Sans"/>
                <a:ea typeface="Open Sans"/>
                <a:cs typeface="Open Sans"/>
              </a:rPr>
              <a:t>A high-level view of WCAG 2.x level A and AA success criteria that apply to forms</a:t>
            </a:r>
          </a:p>
          <a:p>
            <a:r>
              <a:rPr lang="en-US" sz="3200" dirty="0">
                <a:latin typeface="Open Sans"/>
                <a:ea typeface="Open Sans"/>
                <a:cs typeface="Open Sans"/>
              </a:rPr>
              <a:t>Examples of how to fix common accessibility issues in forms (with </a:t>
            </a:r>
            <a:r>
              <a:rPr lang="en-US" sz="3200" dirty="0" err="1">
                <a:latin typeface="Open Sans"/>
                <a:ea typeface="Open Sans"/>
                <a:cs typeface="Open Sans"/>
              </a:rPr>
              <a:t>CodePen</a:t>
            </a:r>
            <a:r>
              <a:rPr lang="en-US" sz="3200" dirty="0">
                <a:latin typeface="Open Sans"/>
                <a:ea typeface="Open Sans"/>
                <a:cs typeface="Open Sans"/>
              </a:rPr>
              <a:t> examples!)</a:t>
            </a:r>
          </a:p>
          <a:p>
            <a:endParaRPr lang="en-US" sz="3200" dirty="0">
              <a:latin typeface="Open Sans"/>
              <a:ea typeface="Open Sans"/>
              <a:cs typeface="Open Sans"/>
            </a:endParaRPr>
          </a:p>
        </p:txBody>
      </p:sp>
    </p:spTree>
    <p:extLst>
      <p:ext uri="{BB962C8B-B14F-4D97-AF65-F5344CB8AC3E}">
        <p14:creationId xmlns:p14="http://schemas.microsoft.com/office/powerpoint/2010/main" val="765191405"/>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3045A-7E8D-43C8-8C86-4C5372A44DE8}"/>
              </a:ext>
            </a:extLst>
          </p:cNvPr>
          <p:cNvSpPr>
            <a:spLocks noGrp="1"/>
          </p:cNvSpPr>
          <p:nvPr>
            <p:ph type="title"/>
          </p:nvPr>
        </p:nvSpPr>
        <p:spPr/>
        <p:txBody>
          <a:bodyPr/>
          <a:lstStyle/>
          <a:p>
            <a:r>
              <a:rPr lang="en-US" dirty="0">
                <a:latin typeface="Open Sans"/>
                <a:ea typeface="Open Sans"/>
                <a:cs typeface="Open Sans"/>
              </a:rPr>
              <a:t>Required Fields – Option 1 (</a:t>
            </a:r>
            <a:r>
              <a:rPr lang="en-US" u="sng" dirty="0">
                <a:latin typeface="Open Sans"/>
                <a:ea typeface="Open Sans"/>
                <a:cs typeface="Open Sans"/>
                <a:hlinkClick r:id="rId3">
                  <a:extLst>
                    <a:ext uri="{A12FA001-AC4F-418D-AE19-62706E023703}">
                      <ahyp:hlinkClr xmlns:ahyp="http://schemas.microsoft.com/office/drawing/2018/hyperlinkcolor" val="tx"/>
                    </a:ext>
                  </a:extLst>
                </a:hlinkClick>
              </a:rPr>
              <a:t>CodePen</a:t>
            </a:r>
            <a:r>
              <a:rPr lang="en-US" dirty="0">
                <a:latin typeface="Open Sans"/>
                <a:ea typeface="Open Sans"/>
                <a:cs typeface="Open Sans"/>
              </a:rPr>
              <a:t>)</a:t>
            </a:r>
          </a:p>
        </p:txBody>
      </p:sp>
      <p:pic>
        <p:nvPicPr>
          <p:cNvPr id="6" name="Picture 5">
            <a:extLst>
              <a:ext uri="{FF2B5EF4-FFF2-40B4-BE49-F238E27FC236}">
                <a16:creationId xmlns:a16="http://schemas.microsoft.com/office/drawing/2014/main" id="{8FFA0FE0-9545-7DEA-E621-2486B1E62CEB}"/>
              </a:ext>
            </a:extLst>
          </p:cNvPr>
          <p:cNvPicPr>
            <a:picLocks noChangeAspect="1"/>
          </p:cNvPicPr>
          <p:nvPr/>
        </p:nvPicPr>
        <p:blipFill>
          <a:blip r:embed="rId4"/>
          <a:stretch>
            <a:fillRect/>
          </a:stretch>
        </p:blipFill>
        <p:spPr>
          <a:xfrm>
            <a:off x="1619251" y="1991065"/>
            <a:ext cx="2905752" cy="4866935"/>
          </a:xfrm>
          <a:prstGeom prst="rect">
            <a:avLst/>
          </a:prstGeom>
        </p:spPr>
      </p:pic>
      <p:sp>
        <p:nvSpPr>
          <p:cNvPr id="22" name="TextBox 21">
            <a:extLst>
              <a:ext uri="{FF2B5EF4-FFF2-40B4-BE49-F238E27FC236}">
                <a16:creationId xmlns:a16="http://schemas.microsoft.com/office/drawing/2014/main" id="{233A6859-96A6-3D91-CFCB-A2D6DCE7A2AB}"/>
              </a:ext>
            </a:extLst>
          </p:cNvPr>
          <p:cNvSpPr txBox="1"/>
          <p:nvPr/>
        </p:nvSpPr>
        <p:spPr>
          <a:xfrm>
            <a:off x="4935505" y="2385133"/>
            <a:ext cx="7135440" cy="646331"/>
          </a:xfrm>
          <a:prstGeom prst="rect">
            <a:avLst/>
          </a:prstGeom>
          <a:noFill/>
        </p:spPr>
        <p:txBody>
          <a:bodyPr wrap="square" lIns="91440" tIns="45720" rIns="91440" bIns="45720" anchor="t">
            <a:spAutoFit/>
          </a:bodyPr>
          <a:lstStyle/>
          <a:p>
            <a:r>
              <a:rPr lang="en-US" dirty="0">
                <a:solidFill>
                  <a:srgbClr val="000000"/>
                </a:solidFill>
              </a:rPr>
              <a:t> &lt;input type="text" name="name" autocomplete="name" placeholder="name" </a:t>
            </a:r>
            <a:r>
              <a:rPr lang="en-US" b="1" dirty="0">
                <a:solidFill>
                  <a:srgbClr val="000000"/>
                </a:solidFill>
                <a:highlight>
                  <a:srgbClr val="FFFF00"/>
                </a:highlight>
              </a:rPr>
              <a:t>aria-required=</a:t>
            </a:r>
            <a:r>
              <a:rPr lang="en-US" b="1" dirty="0">
                <a:solidFill>
                  <a:srgbClr val="000000"/>
                </a:solidFill>
                <a:highlight>
                  <a:srgbClr val="FFFF00"/>
                </a:highlight>
                <a:ea typeface="+mn-lt"/>
                <a:cs typeface="+mn-lt"/>
              </a:rPr>
              <a:t>"</a:t>
            </a:r>
            <a:r>
              <a:rPr lang="en-US" b="1" dirty="0">
                <a:solidFill>
                  <a:srgbClr val="000000"/>
                </a:solidFill>
                <a:highlight>
                  <a:srgbClr val="FFFF00"/>
                </a:highlight>
              </a:rPr>
              <a:t>true</a:t>
            </a:r>
            <a:r>
              <a:rPr lang="en-US" b="1" dirty="0">
                <a:solidFill>
                  <a:srgbClr val="000000"/>
                </a:solidFill>
                <a:highlight>
                  <a:srgbClr val="FFFF00"/>
                </a:highlight>
                <a:ea typeface="+mn-lt"/>
                <a:cs typeface="+mn-lt"/>
              </a:rPr>
              <a:t>"</a:t>
            </a:r>
            <a:r>
              <a:rPr lang="en-US" dirty="0">
                <a:solidFill>
                  <a:srgbClr val="000000"/>
                </a:solidFill>
              </a:rPr>
              <a:t>&gt;</a:t>
            </a:r>
          </a:p>
        </p:txBody>
      </p:sp>
      <p:cxnSp>
        <p:nvCxnSpPr>
          <p:cNvPr id="28" name="Straight Arrow Connector 27">
            <a:extLst>
              <a:ext uri="{FF2B5EF4-FFF2-40B4-BE49-F238E27FC236}">
                <a16:creationId xmlns:a16="http://schemas.microsoft.com/office/drawing/2014/main" id="{746954F2-1F5B-708B-601E-3C9BB3EADB3D}"/>
              </a:ext>
            </a:extLst>
          </p:cNvPr>
          <p:cNvCxnSpPr>
            <a:cxnSpLocks/>
          </p:cNvCxnSpPr>
          <p:nvPr/>
        </p:nvCxnSpPr>
        <p:spPr>
          <a:xfrm>
            <a:off x="3516523" y="2690643"/>
            <a:ext cx="1341227"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35" name="Straight Arrow Connector 34">
            <a:extLst>
              <a:ext uri="{FF2B5EF4-FFF2-40B4-BE49-F238E27FC236}">
                <a16:creationId xmlns:a16="http://schemas.microsoft.com/office/drawing/2014/main" id="{58B8401C-2D01-FA13-6227-5752BA68F3D6}"/>
              </a:ext>
            </a:extLst>
          </p:cNvPr>
          <p:cNvCxnSpPr>
            <a:cxnSpLocks/>
          </p:cNvCxnSpPr>
          <p:nvPr/>
        </p:nvCxnSpPr>
        <p:spPr>
          <a:xfrm>
            <a:off x="3545726" y="3856868"/>
            <a:ext cx="1312024"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4" name="TextBox 3">
            <a:extLst>
              <a:ext uri="{FF2B5EF4-FFF2-40B4-BE49-F238E27FC236}">
                <a16:creationId xmlns:a16="http://schemas.microsoft.com/office/drawing/2014/main" id="{096728BB-5B22-6E9A-E294-1AA654FE144F}"/>
              </a:ext>
            </a:extLst>
          </p:cNvPr>
          <p:cNvSpPr txBox="1"/>
          <p:nvPr/>
        </p:nvSpPr>
        <p:spPr>
          <a:xfrm>
            <a:off x="4935504" y="3571921"/>
            <a:ext cx="6783745" cy="646331"/>
          </a:xfrm>
          <a:prstGeom prst="rect">
            <a:avLst/>
          </a:prstGeom>
          <a:noFill/>
        </p:spPr>
        <p:txBody>
          <a:bodyPr wrap="square" lIns="91440" tIns="45720" rIns="91440" bIns="45720" anchor="t">
            <a:spAutoFit/>
          </a:bodyPr>
          <a:lstStyle/>
          <a:p>
            <a:r>
              <a:rPr lang="en-US" dirty="0">
                <a:solidFill>
                  <a:srgbClr val="000000"/>
                </a:solidFill>
              </a:rPr>
              <a:t>&lt;input type="text" name="email" autocomplete="email" </a:t>
            </a:r>
            <a:r>
              <a:rPr lang="en-US" b="1" dirty="0">
                <a:solidFill>
                  <a:srgbClr val="000000"/>
                </a:solidFill>
                <a:highlight>
                  <a:srgbClr val="FFFF00"/>
                </a:highlight>
              </a:rPr>
              <a:t>aria-required=</a:t>
            </a:r>
            <a:r>
              <a:rPr lang="en-US" b="1" dirty="0">
                <a:solidFill>
                  <a:srgbClr val="000000"/>
                </a:solidFill>
                <a:highlight>
                  <a:srgbClr val="FFFF00"/>
                </a:highlight>
                <a:ea typeface="+mn-lt"/>
                <a:cs typeface="+mn-lt"/>
              </a:rPr>
              <a:t>"</a:t>
            </a:r>
            <a:r>
              <a:rPr lang="en-US" b="1" dirty="0">
                <a:solidFill>
                  <a:srgbClr val="000000"/>
                </a:solidFill>
                <a:highlight>
                  <a:srgbClr val="FFFF00"/>
                </a:highlight>
              </a:rPr>
              <a:t>true</a:t>
            </a:r>
            <a:r>
              <a:rPr lang="en-US" b="1" dirty="0">
                <a:solidFill>
                  <a:srgbClr val="000000"/>
                </a:solidFill>
                <a:highlight>
                  <a:srgbClr val="FFFF00"/>
                </a:highlight>
                <a:ea typeface="+mn-lt"/>
                <a:cs typeface="+mn-lt"/>
              </a:rPr>
              <a:t>"</a:t>
            </a:r>
            <a:r>
              <a:rPr lang="en-US" b="1" dirty="0">
                <a:solidFill>
                  <a:srgbClr val="000000"/>
                </a:solidFill>
              </a:rPr>
              <a:t>&gt;</a:t>
            </a:r>
          </a:p>
        </p:txBody>
      </p:sp>
      <p:sp>
        <p:nvSpPr>
          <p:cNvPr id="7" name="TextBox 6">
            <a:extLst>
              <a:ext uri="{FF2B5EF4-FFF2-40B4-BE49-F238E27FC236}">
                <a16:creationId xmlns:a16="http://schemas.microsoft.com/office/drawing/2014/main" id="{C8F19103-C11A-D3F8-70C7-47197D450788}"/>
              </a:ext>
            </a:extLst>
          </p:cNvPr>
          <p:cNvSpPr txBox="1"/>
          <p:nvPr/>
        </p:nvSpPr>
        <p:spPr>
          <a:xfrm>
            <a:off x="4751992" y="4460623"/>
            <a:ext cx="6097554" cy="646331"/>
          </a:xfrm>
          <a:prstGeom prst="rect">
            <a:avLst/>
          </a:prstGeom>
          <a:noFill/>
        </p:spPr>
        <p:txBody>
          <a:bodyPr wrap="square" lIns="91440" tIns="45720" rIns="91440" bIns="45720" anchor="t">
            <a:spAutoFit/>
          </a:bodyPr>
          <a:lstStyle/>
          <a:p>
            <a:r>
              <a:rPr lang="en-US" dirty="0">
                <a:solidFill>
                  <a:srgbClr val="000000"/>
                </a:solidFill>
              </a:rPr>
              <a:t> &lt;select name="country" autocomplete="country-name" </a:t>
            </a:r>
            <a:r>
              <a:rPr lang="en-US" b="1" dirty="0">
                <a:solidFill>
                  <a:srgbClr val="000000"/>
                </a:solidFill>
                <a:highlight>
                  <a:srgbClr val="FFFF00"/>
                </a:highlight>
              </a:rPr>
              <a:t>aria-required=</a:t>
            </a:r>
            <a:r>
              <a:rPr lang="en-US" b="1" dirty="0">
                <a:solidFill>
                  <a:srgbClr val="000000"/>
                </a:solidFill>
                <a:highlight>
                  <a:srgbClr val="FFFF00"/>
                </a:highlight>
                <a:ea typeface="+mn-lt"/>
                <a:cs typeface="+mn-lt"/>
              </a:rPr>
              <a:t>"</a:t>
            </a:r>
            <a:r>
              <a:rPr lang="en-US" b="1" dirty="0">
                <a:solidFill>
                  <a:srgbClr val="000000"/>
                </a:solidFill>
                <a:highlight>
                  <a:srgbClr val="FFFF00"/>
                </a:highlight>
              </a:rPr>
              <a:t>true</a:t>
            </a:r>
            <a:r>
              <a:rPr lang="en-US" b="1" dirty="0">
                <a:solidFill>
                  <a:srgbClr val="000000"/>
                </a:solidFill>
                <a:highlight>
                  <a:srgbClr val="FFFF00"/>
                </a:highlight>
                <a:ea typeface="+mn-lt"/>
                <a:cs typeface="+mn-lt"/>
              </a:rPr>
              <a:t>"</a:t>
            </a:r>
            <a:r>
              <a:rPr lang="en-US" b="1" dirty="0">
                <a:solidFill>
                  <a:srgbClr val="000000"/>
                </a:solidFill>
              </a:rPr>
              <a:t>&gt;</a:t>
            </a:r>
          </a:p>
        </p:txBody>
      </p:sp>
      <p:cxnSp>
        <p:nvCxnSpPr>
          <p:cNvPr id="5" name="Straight Arrow Connector 4">
            <a:extLst>
              <a:ext uri="{FF2B5EF4-FFF2-40B4-BE49-F238E27FC236}">
                <a16:creationId xmlns:a16="http://schemas.microsoft.com/office/drawing/2014/main" id="{112298D0-489F-2AC8-0D48-A081B345EF02}"/>
              </a:ext>
            </a:extLst>
          </p:cNvPr>
          <p:cNvCxnSpPr>
            <a:cxnSpLocks/>
          </p:cNvCxnSpPr>
          <p:nvPr/>
        </p:nvCxnSpPr>
        <p:spPr>
          <a:xfrm>
            <a:off x="3874985" y="4712941"/>
            <a:ext cx="982766" cy="28223"/>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865506417"/>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3045A-7E8D-43C8-8C86-4C5372A44DE8}"/>
              </a:ext>
            </a:extLst>
          </p:cNvPr>
          <p:cNvSpPr>
            <a:spLocks noGrp="1"/>
          </p:cNvSpPr>
          <p:nvPr>
            <p:ph type="title"/>
          </p:nvPr>
        </p:nvSpPr>
        <p:spPr/>
        <p:txBody>
          <a:bodyPr/>
          <a:lstStyle/>
          <a:p>
            <a:r>
              <a:rPr lang="en-US" dirty="0">
                <a:latin typeface="Open Sans"/>
                <a:ea typeface="Open Sans"/>
                <a:cs typeface="Open Sans"/>
              </a:rPr>
              <a:t>Required Fields – Option 1 (</a:t>
            </a:r>
            <a:r>
              <a:rPr lang="en-US" u="sng" dirty="0">
                <a:latin typeface="Open Sans"/>
                <a:ea typeface="Open Sans"/>
                <a:cs typeface="Open Sans"/>
                <a:hlinkClick r:id="rId3">
                  <a:extLst>
                    <a:ext uri="{A12FA001-AC4F-418D-AE19-62706E023703}">
                      <ahyp:hlinkClr xmlns:ahyp="http://schemas.microsoft.com/office/drawing/2018/hyperlinkcolor" val="tx"/>
                    </a:ext>
                  </a:extLst>
                </a:hlinkClick>
              </a:rPr>
              <a:t>CodePen</a:t>
            </a:r>
            <a:r>
              <a:rPr lang="en-US" dirty="0">
                <a:latin typeface="Open Sans"/>
                <a:ea typeface="Open Sans"/>
                <a:cs typeface="Open Sans"/>
              </a:rPr>
              <a:t>)</a:t>
            </a:r>
          </a:p>
        </p:txBody>
      </p:sp>
      <p:pic>
        <p:nvPicPr>
          <p:cNvPr id="6" name="Picture 5" descr="Form with required labels displayed and programmatically associated with the inputs. Full description in the codePen page">
            <a:extLst>
              <a:ext uri="{FF2B5EF4-FFF2-40B4-BE49-F238E27FC236}">
                <a16:creationId xmlns:a16="http://schemas.microsoft.com/office/drawing/2014/main" id="{8FFA0FE0-9545-7DEA-E621-2486B1E62CEB}"/>
              </a:ext>
            </a:extLst>
          </p:cNvPr>
          <p:cNvPicPr>
            <a:picLocks noChangeAspect="1"/>
          </p:cNvPicPr>
          <p:nvPr/>
        </p:nvPicPr>
        <p:blipFill>
          <a:blip r:embed="rId4"/>
          <a:stretch>
            <a:fillRect/>
          </a:stretch>
        </p:blipFill>
        <p:spPr>
          <a:xfrm>
            <a:off x="1619251" y="1991065"/>
            <a:ext cx="2905752" cy="4866935"/>
          </a:xfrm>
          <a:prstGeom prst="rect">
            <a:avLst/>
          </a:prstGeom>
        </p:spPr>
      </p:pic>
      <p:sp>
        <p:nvSpPr>
          <p:cNvPr id="22" name="TextBox 21">
            <a:extLst>
              <a:ext uri="{FF2B5EF4-FFF2-40B4-BE49-F238E27FC236}">
                <a16:creationId xmlns:a16="http://schemas.microsoft.com/office/drawing/2014/main" id="{233A6859-96A6-3D91-CFCB-A2D6DCE7A2AB}"/>
              </a:ext>
            </a:extLst>
          </p:cNvPr>
          <p:cNvSpPr txBox="1"/>
          <p:nvPr/>
        </p:nvSpPr>
        <p:spPr>
          <a:xfrm>
            <a:off x="5010150" y="2481577"/>
            <a:ext cx="6096000" cy="369332"/>
          </a:xfrm>
          <a:prstGeom prst="rect">
            <a:avLst/>
          </a:prstGeom>
          <a:noFill/>
        </p:spPr>
        <p:txBody>
          <a:bodyPr wrap="square" lIns="91440" tIns="45720" rIns="91440" bIns="45720" anchor="t">
            <a:spAutoFit/>
          </a:bodyPr>
          <a:lstStyle/>
          <a:p>
            <a:r>
              <a:rPr lang="en-US" dirty="0">
                <a:solidFill>
                  <a:srgbClr val="000000"/>
                </a:solidFill>
              </a:rPr>
              <a:t>&lt;label </a:t>
            </a:r>
            <a:r>
              <a:rPr lang="en-US" b="1" dirty="0">
                <a:solidFill>
                  <a:srgbClr val="000000"/>
                </a:solidFill>
                <a:highlight>
                  <a:srgbClr val="FFFF00"/>
                </a:highlight>
              </a:rPr>
              <a:t>for=</a:t>
            </a:r>
            <a:r>
              <a:rPr lang="en-US" b="1" dirty="0">
                <a:solidFill>
                  <a:srgbClr val="000000"/>
                </a:solidFill>
                <a:highlight>
                  <a:srgbClr val="FFFF00"/>
                </a:highlight>
                <a:ea typeface="+mn-lt"/>
                <a:cs typeface="+mn-lt"/>
              </a:rPr>
              <a:t>"</a:t>
            </a:r>
            <a:r>
              <a:rPr lang="en-US" b="1" dirty="0">
                <a:solidFill>
                  <a:srgbClr val="000000"/>
                </a:solidFill>
                <a:highlight>
                  <a:srgbClr val="FFFF00"/>
                </a:highlight>
              </a:rPr>
              <a:t>name</a:t>
            </a:r>
            <a:r>
              <a:rPr lang="en-US" b="1" dirty="0">
                <a:solidFill>
                  <a:srgbClr val="000000"/>
                </a:solidFill>
                <a:highlight>
                  <a:srgbClr val="FFFF00"/>
                </a:highlight>
                <a:ea typeface="+mn-lt"/>
                <a:cs typeface="+mn-lt"/>
              </a:rPr>
              <a:t>"</a:t>
            </a:r>
            <a:r>
              <a:rPr lang="en-US" b="1" dirty="0">
                <a:solidFill>
                  <a:srgbClr val="000000"/>
                </a:solidFill>
              </a:rPr>
              <a:t>&gt;</a:t>
            </a:r>
            <a:r>
              <a:rPr lang="en-US" dirty="0">
                <a:solidFill>
                  <a:srgbClr val="000000"/>
                </a:solidFill>
              </a:rPr>
              <a:t>Full Name </a:t>
            </a:r>
            <a:r>
              <a:rPr lang="en-US" b="1" dirty="0">
                <a:solidFill>
                  <a:srgbClr val="000000"/>
                </a:solidFill>
                <a:highlight>
                  <a:srgbClr val="FFFF00"/>
                </a:highlight>
              </a:rPr>
              <a:t>(Required)</a:t>
            </a:r>
            <a:r>
              <a:rPr lang="en-US" b="1" dirty="0">
                <a:solidFill>
                  <a:srgbClr val="000000"/>
                </a:solidFill>
              </a:rPr>
              <a:t>&lt;/</a:t>
            </a:r>
            <a:r>
              <a:rPr lang="en-US" dirty="0">
                <a:solidFill>
                  <a:srgbClr val="000000"/>
                </a:solidFill>
              </a:rPr>
              <a:t>label&gt;</a:t>
            </a:r>
          </a:p>
        </p:txBody>
      </p:sp>
      <p:cxnSp>
        <p:nvCxnSpPr>
          <p:cNvPr id="28" name="Straight Arrow Connector 27">
            <a:extLst>
              <a:ext uri="{FF2B5EF4-FFF2-40B4-BE49-F238E27FC236}">
                <a16:creationId xmlns:a16="http://schemas.microsoft.com/office/drawing/2014/main" id="{746954F2-1F5B-708B-601E-3C9BB3EADB3D}"/>
              </a:ext>
            </a:extLst>
          </p:cNvPr>
          <p:cNvCxnSpPr>
            <a:cxnSpLocks/>
          </p:cNvCxnSpPr>
          <p:nvPr/>
        </p:nvCxnSpPr>
        <p:spPr>
          <a:xfrm>
            <a:off x="3516523" y="2690643"/>
            <a:ext cx="1341227"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36" name="Straight Arrow Connector 35">
            <a:extLst>
              <a:ext uri="{FF2B5EF4-FFF2-40B4-BE49-F238E27FC236}">
                <a16:creationId xmlns:a16="http://schemas.microsoft.com/office/drawing/2014/main" id="{E1D6DECE-5FBF-173E-C0C4-6657B3C75ACC}"/>
              </a:ext>
            </a:extLst>
          </p:cNvPr>
          <p:cNvCxnSpPr>
            <a:cxnSpLocks/>
          </p:cNvCxnSpPr>
          <p:nvPr/>
        </p:nvCxnSpPr>
        <p:spPr>
          <a:xfrm>
            <a:off x="3545726" y="4424532"/>
            <a:ext cx="1312024"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38" name="TextBox 37">
            <a:extLst>
              <a:ext uri="{FF2B5EF4-FFF2-40B4-BE49-F238E27FC236}">
                <a16:creationId xmlns:a16="http://schemas.microsoft.com/office/drawing/2014/main" id="{31582251-10A8-836B-F660-0A6F3855C786}"/>
              </a:ext>
            </a:extLst>
          </p:cNvPr>
          <p:cNvSpPr txBox="1"/>
          <p:nvPr/>
        </p:nvSpPr>
        <p:spPr>
          <a:xfrm>
            <a:off x="5076941" y="3836087"/>
            <a:ext cx="6096000" cy="369332"/>
          </a:xfrm>
          <a:prstGeom prst="rect">
            <a:avLst/>
          </a:prstGeom>
          <a:noFill/>
        </p:spPr>
        <p:txBody>
          <a:bodyPr wrap="square" lIns="91440" tIns="45720" rIns="91440" bIns="45720" anchor="t">
            <a:spAutoFit/>
          </a:bodyPr>
          <a:lstStyle>
            <a:defPPr>
              <a:defRPr lang="en-US"/>
            </a:defPPr>
            <a:lvl1pPr>
              <a:defRPr>
                <a:solidFill>
                  <a:srgbClr val="000000"/>
                </a:solidFill>
              </a:defRPr>
            </a:lvl1pPr>
          </a:lstStyle>
          <a:p>
            <a:r>
              <a:rPr lang="en-US" dirty="0"/>
              <a:t>&lt;label </a:t>
            </a:r>
            <a:r>
              <a:rPr lang="en-US" b="1" dirty="0">
                <a:highlight>
                  <a:srgbClr val="FFFF00"/>
                </a:highlight>
              </a:rPr>
              <a:t>for=</a:t>
            </a:r>
            <a:r>
              <a:rPr lang="en-US" b="1" dirty="0">
                <a:highlight>
                  <a:srgbClr val="FFFF00"/>
                </a:highlight>
                <a:ea typeface="+mn-lt"/>
                <a:cs typeface="+mn-lt"/>
              </a:rPr>
              <a:t>"</a:t>
            </a:r>
            <a:r>
              <a:rPr lang="en-US" b="1" dirty="0">
                <a:highlight>
                  <a:srgbClr val="FFFF00"/>
                </a:highlight>
              </a:rPr>
              <a:t>country</a:t>
            </a:r>
            <a:r>
              <a:rPr lang="en-US" b="1" dirty="0">
                <a:highlight>
                  <a:srgbClr val="FFFF00"/>
                </a:highlight>
                <a:ea typeface="+mn-lt"/>
                <a:cs typeface="+mn-lt"/>
              </a:rPr>
              <a:t>"</a:t>
            </a:r>
            <a:r>
              <a:rPr lang="en-US" dirty="0"/>
              <a:t>&gt;Country </a:t>
            </a:r>
            <a:r>
              <a:rPr lang="en-US" b="1" dirty="0">
                <a:highlight>
                  <a:srgbClr val="FFFF00"/>
                </a:highlight>
              </a:rPr>
              <a:t>(Required)</a:t>
            </a:r>
            <a:r>
              <a:rPr lang="en-US" b="1" dirty="0"/>
              <a:t>&lt;/</a:t>
            </a:r>
            <a:r>
              <a:rPr lang="en-US" dirty="0"/>
              <a:t>label&gt;</a:t>
            </a:r>
          </a:p>
        </p:txBody>
      </p:sp>
      <p:sp>
        <p:nvSpPr>
          <p:cNvPr id="4" name="TextBox 3">
            <a:extLst>
              <a:ext uri="{FF2B5EF4-FFF2-40B4-BE49-F238E27FC236}">
                <a16:creationId xmlns:a16="http://schemas.microsoft.com/office/drawing/2014/main" id="{9B90A263-377A-B7C6-B676-48770C9DD8BC}"/>
              </a:ext>
            </a:extLst>
          </p:cNvPr>
          <p:cNvSpPr txBox="1"/>
          <p:nvPr/>
        </p:nvSpPr>
        <p:spPr>
          <a:xfrm>
            <a:off x="5094514" y="2823702"/>
            <a:ext cx="6097978" cy="646331"/>
          </a:xfrm>
          <a:prstGeom prst="rect">
            <a:avLst/>
          </a:prstGeom>
          <a:noFill/>
        </p:spPr>
        <p:txBody>
          <a:bodyPr wrap="square" lIns="91440" tIns="45720" rIns="91440" bIns="45720" anchor="t">
            <a:spAutoFit/>
          </a:bodyPr>
          <a:lstStyle/>
          <a:p>
            <a:r>
              <a:rPr lang="en-US" dirty="0">
                <a:solidFill>
                  <a:srgbClr val="000000"/>
                </a:solidFill>
              </a:rPr>
              <a:t>&lt;input </a:t>
            </a:r>
            <a:r>
              <a:rPr lang="en-US" b="1" dirty="0">
                <a:solidFill>
                  <a:srgbClr val="000000"/>
                </a:solidFill>
                <a:highlight>
                  <a:srgbClr val="FFFF00"/>
                </a:highlight>
              </a:rPr>
              <a:t>id=</a:t>
            </a:r>
            <a:r>
              <a:rPr lang="en-US" b="1" dirty="0">
                <a:solidFill>
                  <a:srgbClr val="000000"/>
                </a:solidFill>
                <a:highlight>
                  <a:srgbClr val="FFFF00"/>
                </a:highlight>
                <a:ea typeface="+mn-lt"/>
                <a:cs typeface="+mn-lt"/>
              </a:rPr>
              <a:t>"</a:t>
            </a:r>
            <a:r>
              <a:rPr lang="en-US" b="1" dirty="0">
                <a:solidFill>
                  <a:srgbClr val="000000"/>
                </a:solidFill>
                <a:highlight>
                  <a:srgbClr val="FFFF00"/>
                </a:highlight>
              </a:rPr>
              <a:t>name</a:t>
            </a:r>
            <a:r>
              <a:rPr lang="en-US" b="1" dirty="0">
                <a:solidFill>
                  <a:srgbClr val="000000"/>
                </a:solidFill>
                <a:highlight>
                  <a:srgbClr val="FFFF00"/>
                </a:highlight>
                <a:ea typeface="+mn-lt"/>
                <a:cs typeface="+mn-lt"/>
              </a:rPr>
              <a:t>"</a:t>
            </a:r>
            <a:r>
              <a:rPr lang="en-US" dirty="0">
                <a:solidFill>
                  <a:srgbClr val="000000"/>
                </a:solidFill>
                <a:highlight>
                  <a:srgbClr val="FFFF00"/>
                </a:highlight>
              </a:rPr>
              <a:t> </a:t>
            </a:r>
            <a:r>
              <a:rPr lang="en-US" dirty="0">
                <a:solidFill>
                  <a:srgbClr val="000000"/>
                </a:solidFill>
              </a:rPr>
              <a:t>type="text" name="name" autocomplete="name" placeholder="name"&gt;</a:t>
            </a:r>
          </a:p>
        </p:txBody>
      </p:sp>
      <p:sp>
        <p:nvSpPr>
          <p:cNvPr id="7" name="TextBox 6">
            <a:extLst>
              <a:ext uri="{FF2B5EF4-FFF2-40B4-BE49-F238E27FC236}">
                <a16:creationId xmlns:a16="http://schemas.microsoft.com/office/drawing/2014/main" id="{3318DB12-60A9-62B2-96D8-27E11B155FEC}"/>
              </a:ext>
            </a:extLst>
          </p:cNvPr>
          <p:cNvSpPr txBox="1"/>
          <p:nvPr/>
        </p:nvSpPr>
        <p:spPr>
          <a:xfrm>
            <a:off x="5076940" y="4173016"/>
            <a:ext cx="6887689" cy="646331"/>
          </a:xfrm>
          <a:prstGeom prst="rect">
            <a:avLst/>
          </a:prstGeom>
          <a:noFill/>
        </p:spPr>
        <p:txBody>
          <a:bodyPr wrap="square" lIns="91440" tIns="45720" rIns="91440" bIns="45720" anchor="t">
            <a:spAutoFit/>
          </a:bodyPr>
          <a:lstStyle/>
          <a:p>
            <a:r>
              <a:rPr lang="en-US">
                <a:solidFill>
                  <a:srgbClr val="000000"/>
                </a:solidFill>
              </a:rPr>
              <a:t>&lt;select </a:t>
            </a:r>
            <a:r>
              <a:rPr lang="en-US" b="1">
                <a:solidFill>
                  <a:srgbClr val="000000"/>
                </a:solidFill>
                <a:highlight>
                  <a:srgbClr val="FFFF00"/>
                </a:highlight>
              </a:rPr>
              <a:t>id="country"</a:t>
            </a:r>
            <a:r>
              <a:rPr lang="en-US">
                <a:solidFill>
                  <a:srgbClr val="000000"/>
                </a:solidFill>
              </a:rPr>
              <a:t> name="country" autocomplete="country-name"&gt;</a:t>
            </a:r>
          </a:p>
        </p:txBody>
      </p:sp>
    </p:spTree>
    <p:extLst>
      <p:ext uri="{BB962C8B-B14F-4D97-AF65-F5344CB8AC3E}">
        <p14:creationId xmlns:p14="http://schemas.microsoft.com/office/powerpoint/2010/main" val="289604256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3045A-7E8D-43C8-8C86-4C5372A44DE8}"/>
              </a:ext>
            </a:extLst>
          </p:cNvPr>
          <p:cNvSpPr>
            <a:spLocks noGrp="1"/>
          </p:cNvSpPr>
          <p:nvPr>
            <p:ph type="title"/>
          </p:nvPr>
        </p:nvSpPr>
        <p:spPr/>
        <p:txBody>
          <a:bodyPr/>
          <a:lstStyle/>
          <a:p>
            <a:r>
              <a:rPr lang="en-US" dirty="0">
                <a:latin typeface="Open Sans"/>
                <a:ea typeface="Open Sans"/>
                <a:cs typeface="Open Sans"/>
              </a:rPr>
              <a:t>Required Fields – Option 2 (</a:t>
            </a:r>
            <a:r>
              <a:rPr lang="en-US" u="sng" dirty="0">
                <a:latin typeface="Open Sans"/>
                <a:ea typeface="Open Sans"/>
                <a:cs typeface="Open Sans"/>
                <a:hlinkClick r:id="rId3">
                  <a:extLst>
                    <a:ext uri="{A12FA001-AC4F-418D-AE19-62706E023703}">
                      <ahyp:hlinkClr xmlns:ahyp="http://schemas.microsoft.com/office/drawing/2018/hyperlinkcolor" val="tx"/>
                    </a:ext>
                  </a:extLst>
                </a:hlinkClick>
              </a:rPr>
              <a:t>CodePen</a:t>
            </a:r>
            <a:r>
              <a:rPr lang="en-US" dirty="0">
                <a:latin typeface="Open Sans"/>
                <a:ea typeface="Open Sans"/>
                <a:cs typeface="Open Sans"/>
              </a:rPr>
              <a:t>)</a:t>
            </a:r>
          </a:p>
        </p:txBody>
      </p:sp>
      <p:pic>
        <p:nvPicPr>
          <p:cNvPr id="6" name="Picture 5">
            <a:extLst>
              <a:ext uri="{FF2B5EF4-FFF2-40B4-BE49-F238E27FC236}">
                <a16:creationId xmlns:a16="http://schemas.microsoft.com/office/drawing/2014/main" id="{9A008A9E-0722-D400-77AD-096B94833C6E}"/>
              </a:ext>
            </a:extLst>
          </p:cNvPr>
          <p:cNvPicPr>
            <a:picLocks noChangeAspect="1"/>
          </p:cNvPicPr>
          <p:nvPr/>
        </p:nvPicPr>
        <p:blipFill>
          <a:blip r:embed="rId4"/>
          <a:stretch>
            <a:fillRect/>
          </a:stretch>
        </p:blipFill>
        <p:spPr>
          <a:xfrm>
            <a:off x="1520764" y="1963473"/>
            <a:ext cx="2632135" cy="4676163"/>
          </a:xfrm>
          <a:prstGeom prst="rect">
            <a:avLst/>
          </a:prstGeom>
        </p:spPr>
      </p:pic>
      <p:sp>
        <p:nvSpPr>
          <p:cNvPr id="12" name="TextBox 11">
            <a:extLst>
              <a:ext uri="{FF2B5EF4-FFF2-40B4-BE49-F238E27FC236}">
                <a16:creationId xmlns:a16="http://schemas.microsoft.com/office/drawing/2014/main" id="{0663793D-3D0B-29B8-ADEB-60A05F8AFEF1}"/>
              </a:ext>
            </a:extLst>
          </p:cNvPr>
          <p:cNvSpPr txBox="1"/>
          <p:nvPr/>
        </p:nvSpPr>
        <p:spPr>
          <a:xfrm>
            <a:off x="4486274" y="2554936"/>
            <a:ext cx="7334251" cy="369332"/>
          </a:xfrm>
          <a:prstGeom prst="rect">
            <a:avLst/>
          </a:prstGeom>
          <a:noFill/>
        </p:spPr>
        <p:txBody>
          <a:bodyPr wrap="square">
            <a:spAutoFit/>
          </a:bodyPr>
          <a:lstStyle/>
          <a:p>
            <a:r>
              <a:rPr lang="en-US">
                <a:solidFill>
                  <a:srgbClr val="000000"/>
                </a:solidFill>
              </a:rPr>
              <a:t>&lt;p&gt;All the fields are required except those marked up as optional&lt;/p&gt;</a:t>
            </a:r>
          </a:p>
        </p:txBody>
      </p:sp>
      <p:cxnSp>
        <p:nvCxnSpPr>
          <p:cNvPr id="13" name="Straight Arrow Connector 12">
            <a:extLst>
              <a:ext uri="{FF2B5EF4-FFF2-40B4-BE49-F238E27FC236}">
                <a16:creationId xmlns:a16="http://schemas.microsoft.com/office/drawing/2014/main" id="{B6028EC9-1CDB-AEE2-57EE-C4E4464B7B94}"/>
              </a:ext>
            </a:extLst>
          </p:cNvPr>
          <p:cNvCxnSpPr>
            <a:cxnSpLocks/>
            <a:endCxn id="15" idx="1"/>
          </p:cNvCxnSpPr>
          <p:nvPr/>
        </p:nvCxnSpPr>
        <p:spPr>
          <a:xfrm>
            <a:off x="2836831" y="5644727"/>
            <a:ext cx="1477993"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14" name="Straight Arrow Connector 13">
            <a:extLst>
              <a:ext uri="{FF2B5EF4-FFF2-40B4-BE49-F238E27FC236}">
                <a16:creationId xmlns:a16="http://schemas.microsoft.com/office/drawing/2014/main" id="{14595F68-DB59-E671-78FB-167C4F838614}"/>
              </a:ext>
            </a:extLst>
          </p:cNvPr>
          <p:cNvCxnSpPr>
            <a:cxnSpLocks/>
          </p:cNvCxnSpPr>
          <p:nvPr/>
        </p:nvCxnSpPr>
        <p:spPr>
          <a:xfrm>
            <a:off x="3346324" y="2739602"/>
            <a:ext cx="1139950" cy="498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15" name="TextBox 14">
            <a:extLst>
              <a:ext uri="{FF2B5EF4-FFF2-40B4-BE49-F238E27FC236}">
                <a16:creationId xmlns:a16="http://schemas.microsoft.com/office/drawing/2014/main" id="{11CE65CE-3B34-FC72-FE63-478BF742565A}"/>
              </a:ext>
            </a:extLst>
          </p:cNvPr>
          <p:cNvSpPr txBox="1"/>
          <p:nvPr/>
        </p:nvSpPr>
        <p:spPr>
          <a:xfrm>
            <a:off x="4314824" y="5460061"/>
            <a:ext cx="6096000" cy="369332"/>
          </a:xfrm>
          <a:prstGeom prst="rect">
            <a:avLst/>
          </a:prstGeom>
          <a:noFill/>
        </p:spPr>
        <p:txBody>
          <a:bodyPr wrap="square" lIns="91440" tIns="45720" rIns="91440" bIns="45720" anchor="t">
            <a:spAutoFit/>
          </a:bodyPr>
          <a:lstStyle/>
          <a:p>
            <a:r>
              <a:rPr lang="en-US">
                <a:solidFill>
                  <a:srgbClr val="000000"/>
                </a:solidFill>
              </a:rPr>
              <a:t> &lt;legend&gt;Hobbies &lt;</a:t>
            </a:r>
            <a:r>
              <a:rPr lang="en-US" err="1">
                <a:solidFill>
                  <a:srgbClr val="000000"/>
                </a:solidFill>
              </a:rPr>
              <a:t>i</a:t>
            </a:r>
            <a:r>
              <a:rPr lang="en-US">
                <a:solidFill>
                  <a:srgbClr val="000000"/>
                </a:solidFill>
              </a:rPr>
              <a:t>&gt;</a:t>
            </a:r>
            <a:r>
              <a:rPr lang="en-US" b="1">
                <a:solidFill>
                  <a:srgbClr val="000000"/>
                </a:solidFill>
                <a:highlight>
                  <a:srgbClr val="FFFF00"/>
                </a:highlight>
              </a:rPr>
              <a:t>(Optional)</a:t>
            </a:r>
            <a:r>
              <a:rPr lang="en-US" b="1">
                <a:solidFill>
                  <a:srgbClr val="000000"/>
                </a:solidFill>
              </a:rPr>
              <a:t>&lt;/</a:t>
            </a:r>
            <a:r>
              <a:rPr lang="en-US" err="1">
                <a:solidFill>
                  <a:srgbClr val="000000"/>
                </a:solidFill>
              </a:rPr>
              <a:t>i</a:t>
            </a:r>
            <a:r>
              <a:rPr lang="en-US">
                <a:solidFill>
                  <a:srgbClr val="000000"/>
                </a:solidFill>
              </a:rPr>
              <a:t>&gt;&lt;/legend&gt;</a:t>
            </a:r>
          </a:p>
        </p:txBody>
      </p:sp>
      <p:sp>
        <p:nvSpPr>
          <p:cNvPr id="7" name="TextBox 6">
            <a:extLst>
              <a:ext uri="{FF2B5EF4-FFF2-40B4-BE49-F238E27FC236}">
                <a16:creationId xmlns:a16="http://schemas.microsoft.com/office/drawing/2014/main" id="{D57263FD-0D22-7274-331A-08290F3CCF0A}"/>
              </a:ext>
            </a:extLst>
          </p:cNvPr>
          <p:cNvSpPr txBox="1"/>
          <p:nvPr/>
        </p:nvSpPr>
        <p:spPr>
          <a:xfrm>
            <a:off x="4486274" y="3486269"/>
            <a:ext cx="7334251" cy="646331"/>
          </a:xfrm>
          <a:prstGeom prst="rect">
            <a:avLst/>
          </a:prstGeom>
          <a:noFill/>
        </p:spPr>
        <p:txBody>
          <a:bodyPr wrap="square" lIns="91440" tIns="45720" rIns="91440" bIns="45720" anchor="t">
            <a:spAutoFit/>
          </a:bodyPr>
          <a:lstStyle/>
          <a:p>
            <a:r>
              <a:rPr lang="en-US" dirty="0">
                <a:solidFill>
                  <a:srgbClr val="000000"/>
                </a:solidFill>
              </a:rPr>
              <a:t>&lt;input type="text" name="name" autocomplete="name" placeholder="name" </a:t>
            </a:r>
            <a:r>
              <a:rPr lang="en-US" b="1" dirty="0">
                <a:solidFill>
                  <a:srgbClr val="000000"/>
                </a:solidFill>
                <a:highlight>
                  <a:srgbClr val="FFFF00"/>
                </a:highlight>
              </a:rPr>
              <a:t>aria-required=</a:t>
            </a:r>
            <a:r>
              <a:rPr lang="en-US" b="1" dirty="0">
                <a:solidFill>
                  <a:srgbClr val="000000"/>
                </a:solidFill>
                <a:highlight>
                  <a:srgbClr val="FFFF00"/>
                </a:highlight>
                <a:ea typeface="+mn-lt"/>
                <a:cs typeface="+mn-lt"/>
              </a:rPr>
              <a:t>"</a:t>
            </a:r>
            <a:r>
              <a:rPr lang="en-US" b="1" dirty="0">
                <a:solidFill>
                  <a:srgbClr val="000000"/>
                </a:solidFill>
                <a:highlight>
                  <a:srgbClr val="FFFF00"/>
                </a:highlight>
              </a:rPr>
              <a:t>true</a:t>
            </a:r>
            <a:r>
              <a:rPr lang="en-US" b="1" dirty="0">
                <a:solidFill>
                  <a:srgbClr val="000000"/>
                </a:solidFill>
                <a:highlight>
                  <a:srgbClr val="FFFF00"/>
                </a:highlight>
                <a:ea typeface="+mn-lt"/>
                <a:cs typeface="+mn-lt"/>
              </a:rPr>
              <a:t>"</a:t>
            </a:r>
            <a:r>
              <a:rPr lang="en-US" dirty="0">
                <a:solidFill>
                  <a:srgbClr val="000000"/>
                </a:solidFill>
              </a:rPr>
              <a:t>&gt;</a:t>
            </a:r>
          </a:p>
        </p:txBody>
      </p:sp>
      <p:cxnSp>
        <p:nvCxnSpPr>
          <p:cNvPr id="9" name="Straight Arrow Connector 8">
            <a:extLst>
              <a:ext uri="{FF2B5EF4-FFF2-40B4-BE49-F238E27FC236}">
                <a16:creationId xmlns:a16="http://schemas.microsoft.com/office/drawing/2014/main" id="{F57C0A42-B617-B8EA-40B0-921795CD3BE7}"/>
              </a:ext>
            </a:extLst>
          </p:cNvPr>
          <p:cNvCxnSpPr>
            <a:cxnSpLocks/>
          </p:cNvCxnSpPr>
          <p:nvPr/>
        </p:nvCxnSpPr>
        <p:spPr>
          <a:xfrm>
            <a:off x="3807286" y="3294638"/>
            <a:ext cx="763655" cy="343647"/>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1159533581"/>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3045A-7E8D-43C8-8C86-4C5372A44DE8}"/>
              </a:ext>
            </a:extLst>
          </p:cNvPr>
          <p:cNvSpPr>
            <a:spLocks noGrp="1"/>
          </p:cNvSpPr>
          <p:nvPr>
            <p:ph type="title"/>
          </p:nvPr>
        </p:nvSpPr>
        <p:spPr/>
        <p:txBody>
          <a:bodyPr/>
          <a:lstStyle/>
          <a:p>
            <a:r>
              <a:rPr lang="en-US" dirty="0">
                <a:latin typeface="Open Sans"/>
                <a:ea typeface="Open Sans"/>
                <a:cs typeface="Open Sans"/>
              </a:rPr>
              <a:t>Required Fields – Option 3 </a:t>
            </a:r>
            <a:r>
              <a:rPr lang="en-US" dirty="0">
                <a:latin typeface="Open Sans"/>
                <a:ea typeface="Open Sans"/>
                <a:cs typeface="Open Sans"/>
                <a:hlinkClick r:id="rId3">
                  <a:extLst>
                    <a:ext uri="{A12FA001-AC4F-418D-AE19-62706E023703}">
                      <ahyp:hlinkClr xmlns:ahyp="http://schemas.microsoft.com/office/drawing/2018/hyperlinkcolor" val="tx"/>
                    </a:ext>
                  </a:extLst>
                </a:hlinkClick>
              </a:rPr>
              <a:t>(CodePen)</a:t>
            </a:r>
            <a:endParaRPr lang="en-US" dirty="0">
              <a:latin typeface="Open Sans"/>
              <a:ea typeface="Open Sans"/>
              <a:cs typeface="Open Sans"/>
            </a:endParaRPr>
          </a:p>
        </p:txBody>
      </p:sp>
      <p:sp>
        <p:nvSpPr>
          <p:cNvPr id="6" name="TextBox 5">
            <a:extLst>
              <a:ext uri="{FF2B5EF4-FFF2-40B4-BE49-F238E27FC236}">
                <a16:creationId xmlns:a16="http://schemas.microsoft.com/office/drawing/2014/main" id="{29E5689E-A1AE-4711-EB8A-C2A62A88FB28}"/>
              </a:ext>
            </a:extLst>
          </p:cNvPr>
          <p:cNvSpPr txBox="1"/>
          <p:nvPr/>
        </p:nvSpPr>
        <p:spPr>
          <a:xfrm>
            <a:off x="4384231" y="3931826"/>
            <a:ext cx="8052891" cy="369332"/>
          </a:xfrm>
          <a:prstGeom prst="rect">
            <a:avLst/>
          </a:prstGeom>
          <a:noFill/>
        </p:spPr>
        <p:txBody>
          <a:bodyPr wrap="square" lIns="91440" tIns="45720" rIns="91440" bIns="45720" anchor="t">
            <a:spAutoFit/>
          </a:bodyPr>
          <a:lstStyle/>
          <a:p>
            <a:r>
              <a:rPr lang="en-US" dirty="0">
                <a:solidFill>
                  <a:srgbClr val="000000"/>
                </a:solidFill>
              </a:rPr>
              <a:t>&lt;label </a:t>
            </a:r>
            <a:r>
              <a:rPr lang="en-US" b="1" dirty="0">
                <a:solidFill>
                  <a:srgbClr val="000000"/>
                </a:solidFill>
                <a:highlight>
                  <a:srgbClr val="FFFF00"/>
                </a:highlight>
              </a:rPr>
              <a:t>for=</a:t>
            </a:r>
            <a:r>
              <a:rPr lang="en-US" b="1" dirty="0">
                <a:solidFill>
                  <a:srgbClr val="000000"/>
                </a:solidFill>
                <a:highlight>
                  <a:srgbClr val="FFFF00"/>
                </a:highlight>
                <a:ea typeface="+mn-lt"/>
                <a:cs typeface="+mn-lt"/>
              </a:rPr>
              <a:t>"</a:t>
            </a:r>
            <a:r>
              <a:rPr lang="en-US" b="1" dirty="0">
                <a:solidFill>
                  <a:srgbClr val="000000"/>
                </a:solidFill>
                <a:highlight>
                  <a:srgbClr val="FFFF00"/>
                </a:highlight>
              </a:rPr>
              <a:t>mobile</a:t>
            </a:r>
            <a:r>
              <a:rPr lang="en-US" b="1" dirty="0">
                <a:solidFill>
                  <a:srgbClr val="000000"/>
                </a:solidFill>
                <a:highlight>
                  <a:srgbClr val="FFFF00"/>
                </a:highlight>
                <a:ea typeface="+mn-lt"/>
                <a:cs typeface="+mn-lt"/>
              </a:rPr>
              <a:t>"</a:t>
            </a:r>
            <a:r>
              <a:rPr lang="en-US" dirty="0">
                <a:solidFill>
                  <a:srgbClr val="000000"/>
                </a:solidFill>
              </a:rPr>
              <a:t>&gt;Mobile Number *&lt;/label&gt;</a:t>
            </a:r>
          </a:p>
        </p:txBody>
      </p:sp>
      <p:sp>
        <p:nvSpPr>
          <p:cNvPr id="8" name="TextBox 7">
            <a:extLst>
              <a:ext uri="{FF2B5EF4-FFF2-40B4-BE49-F238E27FC236}">
                <a16:creationId xmlns:a16="http://schemas.microsoft.com/office/drawing/2014/main" id="{A8086131-24EB-6F22-17E2-B576559DD7E5}"/>
              </a:ext>
            </a:extLst>
          </p:cNvPr>
          <p:cNvSpPr txBox="1"/>
          <p:nvPr/>
        </p:nvSpPr>
        <p:spPr>
          <a:xfrm>
            <a:off x="4445191" y="4524674"/>
            <a:ext cx="6148386" cy="646331"/>
          </a:xfrm>
          <a:prstGeom prst="rect">
            <a:avLst/>
          </a:prstGeom>
          <a:noFill/>
        </p:spPr>
        <p:txBody>
          <a:bodyPr wrap="square" lIns="91440" tIns="45720" rIns="91440" bIns="45720" anchor="t">
            <a:spAutoFit/>
          </a:bodyPr>
          <a:lstStyle/>
          <a:p>
            <a:r>
              <a:rPr lang="en-US" dirty="0">
                <a:solidFill>
                  <a:srgbClr val="000000"/>
                </a:solidFill>
              </a:rPr>
              <a:t>&lt;input</a:t>
            </a:r>
            <a:r>
              <a:rPr lang="en-US" b="1" dirty="0">
                <a:solidFill>
                  <a:srgbClr val="000000"/>
                </a:solidFill>
                <a:highlight>
                  <a:srgbClr val="FFFF00"/>
                </a:highlight>
              </a:rPr>
              <a:t> id=</a:t>
            </a:r>
            <a:r>
              <a:rPr lang="en-US" b="1" dirty="0">
                <a:solidFill>
                  <a:srgbClr val="000000"/>
                </a:solidFill>
                <a:highlight>
                  <a:srgbClr val="FFFF00"/>
                </a:highlight>
                <a:ea typeface="+mn-lt"/>
                <a:cs typeface="+mn-lt"/>
              </a:rPr>
              <a:t>"</a:t>
            </a:r>
            <a:r>
              <a:rPr lang="en-US" b="1" dirty="0">
                <a:solidFill>
                  <a:srgbClr val="000000"/>
                </a:solidFill>
                <a:highlight>
                  <a:srgbClr val="FFFF00"/>
                </a:highlight>
              </a:rPr>
              <a:t>mobile</a:t>
            </a:r>
            <a:r>
              <a:rPr lang="en-US" b="1" dirty="0">
                <a:solidFill>
                  <a:srgbClr val="000000"/>
                </a:solidFill>
                <a:highlight>
                  <a:srgbClr val="FFFF00"/>
                </a:highlight>
                <a:ea typeface="+mn-lt"/>
                <a:cs typeface="+mn-lt"/>
              </a:rPr>
              <a:t>"</a:t>
            </a:r>
            <a:r>
              <a:rPr lang="en-US" dirty="0">
                <a:solidFill>
                  <a:srgbClr val="000000"/>
                </a:solidFill>
              </a:rPr>
              <a:t> type="text" name="mobile" autocomplete="</a:t>
            </a:r>
            <a:r>
              <a:rPr lang="en-US" dirty="0" err="1">
                <a:solidFill>
                  <a:srgbClr val="000000"/>
                </a:solidFill>
              </a:rPr>
              <a:t>tel</a:t>
            </a:r>
            <a:r>
              <a:rPr lang="en-US" dirty="0">
                <a:solidFill>
                  <a:srgbClr val="000000"/>
                </a:solidFill>
              </a:rPr>
              <a:t>" </a:t>
            </a:r>
            <a:r>
              <a:rPr lang="en-US" b="1" dirty="0">
                <a:solidFill>
                  <a:srgbClr val="000000"/>
                </a:solidFill>
                <a:highlight>
                  <a:srgbClr val="FFFF00"/>
                </a:highlight>
              </a:rPr>
              <a:t>aria-required="true"</a:t>
            </a:r>
            <a:r>
              <a:rPr lang="en-US" dirty="0">
                <a:solidFill>
                  <a:srgbClr val="000000"/>
                </a:solidFill>
              </a:rPr>
              <a:t>&gt;</a:t>
            </a:r>
          </a:p>
        </p:txBody>
      </p:sp>
      <p:sp>
        <p:nvSpPr>
          <p:cNvPr id="10" name="TextBox 9">
            <a:extLst>
              <a:ext uri="{FF2B5EF4-FFF2-40B4-BE49-F238E27FC236}">
                <a16:creationId xmlns:a16="http://schemas.microsoft.com/office/drawing/2014/main" id="{94F0D8CE-26AD-86E2-31C8-183D6D38E7D1}"/>
              </a:ext>
            </a:extLst>
          </p:cNvPr>
          <p:cNvSpPr txBox="1"/>
          <p:nvPr/>
        </p:nvSpPr>
        <p:spPr>
          <a:xfrm>
            <a:off x="4791075" y="2609121"/>
            <a:ext cx="7062291" cy="369332"/>
          </a:xfrm>
          <a:prstGeom prst="rect">
            <a:avLst/>
          </a:prstGeom>
          <a:noFill/>
        </p:spPr>
        <p:txBody>
          <a:bodyPr wrap="square" lIns="91440" tIns="45720" rIns="91440" bIns="45720" anchor="t">
            <a:spAutoFit/>
          </a:bodyPr>
          <a:lstStyle/>
          <a:p>
            <a:r>
              <a:rPr lang="en-US" dirty="0">
                <a:solidFill>
                  <a:srgbClr val="000000"/>
                </a:solidFill>
              </a:rPr>
              <a:t>&lt;p&gt;Fields with an asterisk * are required&lt;/p&gt; </a:t>
            </a:r>
          </a:p>
        </p:txBody>
      </p:sp>
      <p:pic>
        <p:nvPicPr>
          <p:cNvPr id="12" name="Picture 11">
            <a:extLst>
              <a:ext uri="{FF2B5EF4-FFF2-40B4-BE49-F238E27FC236}">
                <a16:creationId xmlns:a16="http://schemas.microsoft.com/office/drawing/2014/main" id="{4B8188AB-8C62-3FFD-4212-4564DE2BFDE1}"/>
              </a:ext>
            </a:extLst>
          </p:cNvPr>
          <p:cNvPicPr>
            <a:picLocks noChangeAspect="1"/>
          </p:cNvPicPr>
          <p:nvPr/>
        </p:nvPicPr>
        <p:blipFill>
          <a:blip r:embed="rId4"/>
          <a:stretch>
            <a:fillRect/>
          </a:stretch>
        </p:blipFill>
        <p:spPr>
          <a:xfrm>
            <a:off x="1447740" y="2095833"/>
            <a:ext cx="2667060" cy="4734214"/>
          </a:xfrm>
          <a:prstGeom prst="rect">
            <a:avLst/>
          </a:prstGeom>
        </p:spPr>
      </p:pic>
      <p:cxnSp>
        <p:nvCxnSpPr>
          <p:cNvPr id="14" name="Straight Arrow Connector 13">
            <a:extLst>
              <a:ext uri="{FF2B5EF4-FFF2-40B4-BE49-F238E27FC236}">
                <a16:creationId xmlns:a16="http://schemas.microsoft.com/office/drawing/2014/main" id="{5D1524AB-C89F-EB9A-BAEC-C1FFE07D0ED0}"/>
              </a:ext>
            </a:extLst>
          </p:cNvPr>
          <p:cNvCxnSpPr>
            <a:cxnSpLocks/>
          </p:cNvCxnSpPr>
          <p:nvPr/>
        </p:nvCxnSpPr>
        <p:spPr>
          <a:xfrm>
            <a:off x="3651125" y="2793787"/>
            <a:ext cx="1139950" cy="498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16" name="Straight Arrow Connector 15">
            <a:extLst>
              <a:ext uri="{FF2B5EF4-FFF2-40B4-BE49-F238E27FC236}">
                <a16:creationId xmlns:a16="http://schemas.microsoft.com/office/drawing/2014/main" id="{91F42679-58D9-2CBC-74C6-D32B9B258849}"/>
              </a:ext>
            </a:extLst>
          </p:cNvPr>
          <p:cNvCxnSpPr>
            <a:cxnSpLocks/>
          </p:cNvCxnSpPr>
          <p:nvPr/>
        </p:nvCxnSpPr>
        <p:spPr>
          <a:xfrm>
            <a:off x="2648356" y="4076980"/>
            <a:ext cx="1804582" cy="5902"/>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Tree>
    <p:extLst>
      <p:ext uri="{BB962C8B-B14F-4D97-AF65-F5344CB8AC3E}">
        <p14:creationId xmlns:p14="http://schemas.microsoft.com/office/powerpoint/2010/main" val="277098268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3045A-7E8D-43C8-8C86-4C5372A44DE8}"/>
              </a:ext>
            </a:extLst>
          </p:cNvPr>
          <p:cNvSpPr>
            <a:spLocks noGrp="1"/>
          </p:cNvSpPr>
          <p:nvPr>
            <p:ph type="title"/>
          </p:nvPr>
        </p:nvSpPr>
        <p:spPr/>
        <p:txBody>
          <a:bodyPr/>
          <a:lstStyle/>
          <a:p>
            <a:r>
              <a:rPr lang="en-US">
                <a:latin typeface="Open Sans"/>
                <a:ea typeface="Open Sans"/>
                <a:cs typeface="Open Sans"/>
              </a:rPr>
              <a:t>Labels and Names</a:t>
            </a:r>
            <a:endParaRPr lang="en-US"/>
          </a:p>
        </p:txBody>
      </p:sp>
      <p:sp>
        <p:nvSpPr>
          <p:cNvPr id="7" name="Content Placeholder 1">
            <a:extLst>
              <a:ext uri="{FF2B5EF4-FFF2-40B4-BE49-F238E27FC236}">
                <a16:creationId xmlns:a16="http://schemas.microsoft.com/office/drawing/2014/main" id="{FE0FEAA2-8D72-46D6-9B28-9B78D257A7E6}"/>
              </a:ext>
            </a:extLst>
          </p:cNvPr>
          <p:cNvSpPr>
            <a:spLocks noGrp="1"/>
          </p:cNvSpPr>
          <p:nvPr>
            <p:ph idx="1"/>
          </p:nvPr>
        </p:nvSpPr>
        <p:spPr>
          <a:xfrm>
            <a:off x="1066800" y="2254250"/>
            <a:ext cx="8131175" cy="3922713"/>
          </a:xfrm>
        </p:spPr>
        <p:txBody>
          <a:bodyPr vert="horz" lIns="91440" tIns="45720" rIns="91440" bIns="45720" numCol="1" rtlCol="0" anchor="t">
            <a:normAutofit/>
          </a:bodyPr>
          <a:lstStyle/>
          <a:p>
            <a:pPr marL="0" indent="0">
              <a:buNone/>
            </a:pPr>
            <a:r>
              <a:rPr lang="en-CA">
                <a:latin typeface="Open Sans"/>
                <a:ea typeface="Open Sans"/>
                <a:cs typeface="Open Sans"/>
              </a:rPr>
              <a:t>Related WCAG Success Criteria:</a:t>
            </a:r>
          </a:p>
          <a:p>
            <a:r>
              <a:rPr lang="en-CA">
                <a:latin typeface="Open Sans"/>
                <a:ea typeface="Open Sans"/>
                <a:cs typeface="Open Sans"/>
                <a:hlinkClick r:id="rId3"/>
              </a:rPr>
              <a:t>3.3.2 Labels or Instructions (Level A)</a:t>
            </a:r>
            <a:endParaRPr lang="en-CA"/>
          </a:p>
          <a:p>
            <a:r>
              <a:rPr lang="en-CA">
                <a:latin typeface="Open Sans"/>
                <a:ea typeface="Open Sans"/>
                <a:cs typeface="Open Sans"/>
                <a:hlinkClick r:id="rId4"/>
              </a:rPr>
              <a:t>4.1.2 Name, Role, Value (Level A)</a:t>
            </a:r>
          </a:p>
          <a:p>
            <a:r>
              <a:rPr lang="en-CA">
                <a:latin typeface="Open Sans"/>
                <a:ea typeface="Open Sans"/>
                <a:cs typeface="Open Sans"/>
                <a:hlinkClick r:id="rId5"/>
              </a:rPr>
              <a:t>2.4.6 Headings and Labels (Level AA)</a:t>
            </a:r>
            <a:r>
              <a:rPr lang="en-CA">
                <a:latin typeface="Open Sans"/>
                <a:ea typeface="Open Sans"/>
                <a:cs typeface="Open Sans"/>
              </a:rPr>
              <a:t> </a:t>
            </a:r>
          </a:p>
          <a:p>
            <a:r>
              <a:rPr lang="en-CA">
                <a:latin typeface="Open Sans"/>
                <a:ea typeface="Open Sans"/>
                <a:cs typeface="Open Sans"/>
                <a:hlinkClick r:id="rId6"/>
              </a:rPr>
              <a:t>2.5.3 Label in Name (Level A)</a:t>
            </a:r>
            <a:endParaRPr lang="en-CA"/>
          </a:p>
        </p:txBody>
      </p:sp>
    </p:spTree>
    <p:extLst>
      <p:ext uri="{BB962C8B-B14F-4D97-AF65-F5344CB8AC3E}">
        <p14:creationId xmlns:p14="http://schemas.microsoft.com/office/powerpoint/2010/main" val="8306835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3045A-7E8D-43C8-8C86-4C5372A44DE8}"/>
              </a:ext>
            </a:extLst>
          </p:cNvPr>
          <p:cNvSpPr>
            <a:spLocks noGrp="1"/>
          </p:cNvSpPr>
          <p:nvPr>
            <p:ph type="title"/>
          </p:nvPr>
        </p:nvSpPr>
        <p:spPr/>
        <p:txBody>
          <a:bodyPr/>
          <a:lstStyle/>
          <a:p>
            <a:r>
              <a:rPr lang="en-US">
                <a:latin typeface="Open Sans"/>
                <a:ea typeface="Open Sans"/>
                <a:cs typeface="Open Sans"/>
              </a:rPr>
              <a:t>Visible Labels (</a:t>
            </a:r>
            <a:r>
              <a:rPr lang="en-US">
                <a:latin typeface="Open Sans"/>
                <a:ea typeface="Open Sans"/>
                <a:cs typeface="Open Sans"/>
                <a:hlinkClick r:id="rId3">
                  <a:extLst>
                    <a:ext uri="{A12FA001-AC4F-418D-AE19-62706E023703}">
                      <ahyp:hlinkClr xmlns:ahyp="http://schemas.microsoft.com/office/drawing/2018/hyperlinkcolor" val="tx"/>
                    </a:ext>
                  </a:extLst>
                </a:hlinkClick>
              </a:rPr>
              <a:t>CodePen</a:t>
            </a:r>
            <a:r>
              <a:rPr lang="en-US">
                <a:latin typeface="Open Sans"/>
                <a:ea typeface="Open Sans"/>
                <a:cs typeface="Open Sans"/>
              </a:rPr>
              <a:t>)</a:t>
            </a:r>
            <a:endParaRPr lang="en-US"/>
          </a:p>
        </p:txBody>
      </p:sp>
      <p:sp>
        <p:nvSpPr>
          <p:cNvPr id="6" name="TextBox 5">
            <a:extLst>
              <a:ext uri="{FF2B5EF4-FFF2-40B4-BE49-F238E27FC236}">
                <a16:creationId xmlns:a16="http://schemas.microsoft.com/office/drawing/2014/main" id="{29E5689E-A1AE-4711-EB8A-C2A62A88FB28}"/>
              </a:ext>
            </a:extLst>
          </p:cNvPr>
          <p:cNvSpPr txBox="1"/>
          <p:nvPr/>
        </p:nvSpPr>
        <p:spPr>
          <a:xfrm>
            <a:off x="4486275" y="3403275"/>
            <a:ext cx="8052891" cy="369332"/>
          </a:xfrm>
          <a:prstGeom prst="rect">
            <a:avLst/>
          </a:prstGeom>
          <a:noFill/>
        </p:spPr>
        <p:txBody>
          <a:bodyPr wrap="square" lIns="91440" tIns="45720" rIns="91440" bIns="45720" anchor="t">
            <a:spAutoFit/>
          </a:bodyPr>
          <a:lstStyle/>
          <a:p>
            <a:endParaRPr lang="en-US">
              <a:cs typeface="Helvetica"/>
            </a:endParaRPr>
          </a:p>
        </p:txBody>
      </p:sp>
      <p:sp>
        <p:nvSpPr>
          <p:cNvPr id="8" name="TextBox 7">
            <a:extLst>
              <a:ext uri="{FF2B5EF4-FFF2-40B4-BE49-F238E27FC236}">
                <a16:creationId xmlns:a16="http://schemas.microsoft.com/office/drawing/2014/main" id="{A8086131-24EB-6F22-17E2-B576559DD7E5}"/>
              </a:ext>
            </a:extLst>
          </p:cNvPr>
          <p:cNvSpPr txBox="1"/>
          <p:nvPr/>
        </p:nvSpPr>
        <p:spPr>
          <a:xfrm>
            <a:off x="4720134" y="3816609"/>
            <a:ext cx="6148386" cy="369332"/>
          </a:xfrm>
          <a:prstGeom prst="rect">
            <a:avLst/>
          </a:prstGeom>
          <a:noFill/>
        </p:spPr>
        <p:txBody>
          <a:bodyPr wrap="square" lIns="91440" tIns="45720" rIns="91440" bIns="45720" anchor="t">
            <a:spAutoFit/>
          </a:bodyPr>
          <a:lstStyle/>
          <a:p>
            <a:endParaRPr lang="en-US">
              <a:cs typeface="Helvetica"/>
            </a:endParaRPr>
          </a:p>
        </p:txBody>
      </p:sp>
      <p:sp>
        <p:nvSpPr>
          <p:cNvPr id="10" name="TextBox 9">
            <a:extLst>
              <a:ext uri="{FF2B5EF4-FFF2-40B4-BE49-F238E27FC236}">
                <a16:creationId xmlns:a16="http://schemas.microsoft.com/office/drawing/2014/main" id="{94F0D8CE-26AD-86E2-31C8-183D6D38E7D1}"/>
              </a:ext>
            </a:extLst>
          </p:cNvPr>
          <p:cNvSpPr txBox="1"/>
          <p:nvPr/>
        </p:nvSpPr>
        <p:spPr>
          <a:xfrm>
            <a:off x="6315075" y="2339633"/>
            <a:ext cx="5166583" cy="3785652"/>
          </a:xfrm>
          <a:prstGeom prst="rect">
            <a:avLst/>
          </a:prstGeom>
          <a:noFill/>
        </p:spPr>
        <p:txBody>
          <a:bodyPr wrap="square" lIns="91440" tIns="45720" rIns="91440" bIns="45720" anchor="t">
            <a:spAutoFit/>
          </a:bodyPr>
          <a:lstStyle/>
          <a:p>
            <a:r>
              <a:rPr lang="en-CA" sz="2400">
                <a:solidFill>
                  <a:srgbClr val="090B35"/>
                </a:solidFill>
                <a:ea typeface="+mn-lt"/>
                <a:cs typeface="+mn-lt"/>
              </a:rPr>
              <a:t>"Providing clear and unambiguous labels and instructions ... helps all users - but particularly those with cognitive, language, and learning disabilities - to enter information correctly."</a:t>
            </a:r>
            <a:br>
              <a:rPr lang="en-CA" sz="2400">
                <a:solidFill>
                  <a:srgbClr val="090B35"/>
                </a:solidFill>
                <a:ea typeface="+mn-lt"/>
                <a:cs typeface="+mn-lt"/>
              </a:rPr>
            </a:br>
            <a:br>
              <a:rPr lang="en-CA" sz="2400">
                <a:solidFill>
                  <a:srgbClr val="090B35"/>
                </a:solidFill>
                <a:latin typeface="Helvetica"/>
                <a:ea typeface="+mn-lt"/>
                <a:cs typeface="+mn-lt"/>
              </a:rPr>
            </a:br>
            <a:r>
              <a:rPr lang="en-CA" sz="2400">
                <a:solidFill>
                  <a:srgbClr val="090B35"/>
                </a:solidFill>
                <a:latin typeface="Helvetica"/>
                <a:ea typeface="+mn-lt"/>
                <a:cs typeface="+mn-lt"/>
              </a:rPr>
              <a:t>- </a:t>
            </a:r>
            <a:r>
              <a:rPr lang="en-CA" sz="2400">
                <a:solidFill>
                  <a:srgbClr val="090B35"/>
                </a:solidFill>
                <a:latin typeface="Helvetica"/>
                <a:ea typeface="+mn-lt"/>
                <a:cs typeface="+mn-lt"/>
                <a:hlinkClick r:id="rId4"/>
              </a:rPr>
              <a:t>Benefits of WCAG SC 3.3.2 Labels and Instructions</a:t>
            </a:r>
            <a:endParaRPr lang="en-CA" sz="2400">
              <a:solidFill>
                <a:srgbClr val="090B35"/>
              </a:solidFill>
              <a:latin typeface="Helvetica"/>
              <a:ea typeface="+mn-lt"/>
              <a:cs typeface="+mn-lt"/>
            </a:endParaRPr>
          </a:p>
          <a:p>
            <a:endParaRPr lang="en-CA" sz="2400">
              <a:solidFill>
                <a:srgbClr val="090B35"/>
              </a:solidFill>
              <a:latin typeface="Open Sans"/>
              <a:ea typeface="+mn-lt"/>
              <a:cs typeface="+mn-lt"/>
            </a:endParaRPr>
          </a:p>
        </p:txBody>
      </p:sp>
      <p:pic>
        <p:nvPicPr>
          <p:cNvPr id="2" name="Picture 3" descr="The text Date of Birth followed by three input fields without individual labels.">
            <a:extLst>
              <a:ext uri="{FF2B5EF4-FFF2-40B4-BE49-F238E27FC236}">
                <a16:creationId xmlns:a16="http://schemas.microsoft.com/office/drawing/2014/main" id="{C37BF97D-80CA-FCB5-5FBE-71DBBEA915B0}"/>
              </a:ext>
            </a:extLst>
          </p:cNvPr>
          <p:cNvPicPr>
            <a:picLocks noChangeAspect="1"/>
          </p:cNvPicPr>
          <p:nvPr/>
        </p:nvPicPr>
        <p:blipFill>
          <a:blip r:embed="rId5"/>
          <a:stretch>
            <a:fillRect/>
          </a:stretch>
        </p:blipFill>
        <p:spPr>
          <a:xfrm>
            <a:off x="942278" y="3097511"/>
            <a:ext cx="4806175" cy="1555075"/>
          </a:xfrm>
          <a:prstGeom prst="rect">
            <a:avLst/>
          </a:prstGeom>
        </p:spPr>
      </p:pic>
    </p:spTree>
    <p:extLst>
      <p:ext uri="{BB962C8B-B14F-4D97-AF65-F5344CB8AC3E}">
        <p14:creationId xmlns:p14="http://schemas.microsoft.com/office/powerpoint/2010/main" val="2252898961"/>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3045A-7E8D-43C8-8C86-4C5372A44DE8}"/>
              </a:ext>
            </a:extLst>
          </p:cNvPr>
          <p:cNvSpPr>
            <a:spLocks noGrp="1"/>
          </p:cNvSpPr>
          <p:nvPr>
            <p:ph type="title"/>
          </p:nvPr>
        </p:nvSpPr>
        <p:spPr/>
        <p:txBody>
          <a:bodyPr/>
          <a:lstStyle/>
          <a:p>
            <a:r>
              <a:rPr lang="en-US">
                <a:latin typeface="Open Sans"/>
                <a:ea typeface="Open Sans"/>
                <a:cs typeface="Open Sans"/>
              </a:rPr>
              <a:t>Accessible Names (</a:t>
            </a:r>
            <a:r>
              <a:rPr lang="en-US">
                <a:latin typeface="Open Sans"/>
                <a:ea typeface="Open Sans"/>
                <a:cs typeface="Open Sans"/>
                <a:hlinkClick r:id="rId3">
                  <a:extLst>
                    <a:ext uri="{A12FA001-AC4F-418D-AE19-62706E023703}">
                      <ahyp:hlinkClr xmlns:ahyp="http://schemas.microsoft.com/office/drawing/2018/hyperlinkcolor" val="tx"/>
                    </a:ext>
                  </a:extLst>
                </a:hlinkClick>
              </a:rPr>
              <a:t>CodePen</a:t>
            </a:r>
            <a:r>
              <a:rPr lang="en-US">
                <a:latin typeface="Open Sans"/>
                <a:ea typeface="Open Sans"/>
                <a:cs typeface="Open Sans"/>
              </a:rPr>
              <a:t>)</a:t>
            </a:r>
            <a:endParaRPr lang="en-US"/>
          </a:p>
        </p:txBody>
      </p:sp>
      <p:sp>
        <p:nvSpPr>
          <p:cNvPr id="6" name="TextBox 5">
            <a:extLst>
              <a:ext uri="{FF2B5EF4-FFF2-40B4-BE49-F238E27FC236}">
                <a16:creationId xmlns:a16="http://schemas.microsoft.com/office/drawing/2014/main" id="{29E5689E-A1AE-4711-EB8A-C2A62A88FB28}"/>
              </a:ext>
            </a:extLst>
          </p:cNvPr>
          <p:cNvSpPr txBox="1"/>
          <p:nvPr/>
        </p:nvSpPr>
        <p:spPr>
          <a:xfrm>
            <a:off x="4486275" y="3403275"/>
            <a:ext cx="8052891" cy="369332"/>
          </a:xfrm>
          <a:prstGeom prst="rect">
            <a:avLst/>
          </a:prstGeom>
          <a:noFill/>
        </p:spPr>
        <p:txBody>
          <a:bodyPr wrap="square" lIns="91440" tIns="45720" rIns="91440" bIns="45720" anchor="t">
            <a:spAutoFit/>
          </a:bodyPr>
          <a:lstStyle/>
          <a:p>
            <a:endParaRPr lang="en-US">
              <a:cs typeface="Helvetica"/>
            </a:endParaRPr>
          </a:p>
        </p:txBody>
      </p:sp>
      <p:sp>
        <p:nvSpPr>
          <p:cNvPr id="8" name="TextBox 7">
            <a:extLst>
              <a:ext uri="{FF2B5EF4-FFF2-40B4-BE49-F238E27FC236}">
                <a16:creationId xmlns:a16="http://schemas.microsoft.com/office/drawing/2014/main" id="{A8086131-24EB-6F22-17E2-B576559DD7E5}"/>
              </a:ext>
            </a:extLst>
          </p:cNvPr>
          <p:cNvSpPr txBox="1"/>
          <p:nvPr/>
        </p:nvSpPr>
        <p:spPr>
          <a:xfrm>
            <a:off x="4720134" y="3816609"/>
            <a:ext cx="6148386" cy="369332"/>
          </a:xfrm>
          <a:prstGeom prst="rect">
            <a:avLst/>
          </a:prstGeom>
          <a:noFill/>
        </p:spPr>
        <p:txBody>
          <a:bodyPr wrap="square" lIns="91440" tIns="45720" rIns="91440" bIns="45720" anchor="t">
            <a:spAutoFit/>
          </a:bodyPr>
          <a:lstStyle/>
          <a:p>
            <a:endParaRPr lang="en-US">
              <a:cs typeface="Helvetica"/>
            </a:endParaRPr>
          </a:p>
        </p:txBody>
      </p:sp>
      <p:sp>
        <p:nvSpPr>
          <p:cNvPr id="10" name="TextBox 9">
            <a:extLst>
              <a:ext uri="{FF2B5EF4-FFF2-40B4-BE49-F238E27FC236}">
                <a16:creationId xmlns:a16="http://schemas.microsoft.com/office/drawing/2014/main" id="{94F0D8CE-26AD-86E2-31C8-183D6D38E7D1}"/>
              </a:ext>
            </a:extLst>
          </p:cNvPr>
          <p:cNvSpPr txBox="1"/>
          <p:nvPr/>
        </p:nvSpPr>
        <p:spPr>
          <a:xfrm>
            <a:off x="6315075" y="2339633"/>
            <a:ext cx="5166583" cy="4524315"/>
          </a:xfrm>
          <a:prstGeom prst="rect">
            <a:avLst/>
          </a:prstGeom>
          <a:noFill/>
        </p:spPr>
        <p:txBody>
          <a:bodyPr wrap="square" lIns="91440" tIns="45720" rIns="91440" bIns="45720" anchor="t">
            <a:spAutoFit/>
          </a:bodyPr>
          <a:lstStyle/>
          <a:p>
            <a:r>
              <a:rPr lang="en-CA" sz="2400">
                <a:solidFill>
                  <a:srgbClr val="090B35"/>
                </a:solidFill>
                <a:latin typeface="Helvetica"/>
                <a:ea typeface="+mn-lt"/>
                <a:cs typeface="+mn-lt"/>
              </a:rPr>
              <a:t>In this example, the fields are labelled individually, but we need to make sure the following are true:</a:t>
            </a:r>
          </a:p>
          <a:p>
            <a:endParaRPr lang="en-CA" sz="2400">
              <a:solidFill>
                <a:srgbClr val="090B35"/>
              </a:solidFill>
              <a:latin typeface="Helvetica"/>
              <a:ea typeface="+mn-lt"/>
              <a:cs typeface="+mn-lt"/>
            </a:endParaRPr>
          </a:p>
          <a:p>
            <a:pPr marL="342900" indent="-342900">
              <a:buFont typeface="Arial"/>
              <a:buChar char="•"/>
            </a:pPr>
            <a:r>
              <a:rPr lang="en-CA" sz="2400">
                <a:solidFill>
                  <a:srgbClr val="090B35"/>
                </a:solidFill>
                <a:latin typeface="Helvetica"/>
                <a:ea typeface="+mn-lt"/>
                <a:cs typeface="+mn-lt"/>
              </a:rPr>
              <a:t>The inputs have accessible names</a:t>
            </a:r>
          </a:p>
          <a:p>
            <a:pPr marL="342900" indent="-342900">
              <a:buFont typeface="Arial"/>
              <a:buChar char="•"/>
            </a:pPr>
            <a:r>
              <a:rPr lang="en-CA" sz="2400">
                <a:solidFill>
                  <a:srgbClr val="090B35"/>
                </a:solidFill>
                <a:latin typeface="Helvetica"/>
                <a:ea typeface="+mn-lt"/>
                <a:cs typeface="+mn-lt"/>
              </a:rPr>
              <a:t>The accessible names contain the visible labels</a:t>
            </a:r>
          </a:p>
          <a:p>
            <a:pPr marL="342900" indent="-342900">
              <a:buFont typeface="Arial"/>
              <a:buChar char="•"/>
            </a:pPr>
            <a:r>
              <a:rPr lang="en-CA" sz="2400">
                <a:solidFill>
                  <a:srgbClr val="090B35"/>
                </a:solidFill>
                <a:latin typeface="Helvetica"/>
                <a:ea typeface="+mn-lt"/>
                <a:cs typeface="+mn-lt"/>
              </a:rPr>
              <a:t>The visible labels and accessible names describe the purpose of the inputs</a:t>
            </a:r>
          </a:p>
          <a:p>
            <a:endParaRPr lang="en-CA" sz="2400">
              <a:solidFill>
                <a:srgbClr val="090B35"/>
              </a:solidFill>
              <a:latin typeface="Open Sans"/>
              <a:ea typeface="+mn-lt"/>
              <a:cs typeface="+mn-lt"/>
            </a:endParaRPr>
          </a:p>
        </p:txBody>
      </p:sp>
      <p:pic>
        <p:nvPicPr>
          <p:cNvPr id="4" name="Picture 4" descr="There is a group of inputs called Date of Birth. It contains three inputs all with their own label - Month, Day, and Year.">
            <a:extLst>
              <a:ext uri="{FF2B5EF4-FFF2-40B4-BE49-F238E27FC236}">
                <a16:creationId xmlns:a16="http://schemas.microsoft.com/office/drawing/2014/main" id="{11056682-384A-0945-241D-B27BC651698E}"/>
              </a:ext>
            </a:extLst>
          </p:cNvPr>
          <p:cNvPicPr>
            <a:picLocks noChangeAspect="1"/>
          </p:cNvPicPr>
          <p:nvPr/>
        </p:nvPicPr>
        <p:blipFill>
          <a:blip r:embed="rId4"/>
          <a:stretch>
            <a:fillRect/>
          </a:stretch>
        </p:blipFill>
        <p:spPr>
          <a:xfrm>
            <a:off x="905107" y="2996670"/>
            <a:ext cx="4388005" cy="1728883"/>
          </a:xfrm>
          <a:prstGeom prst="rect">
            <a:avLst/>
          </a:prstGeom>
        </p:spPr>
      </p:pic>
    </p:spTree>
    <p:extLst>
      <p:ext uri="{BB962C8B-B14F-4D97-AF65-F5344CB8AC3E}">
        <p14:creationId xmlns:p14="http://schemas.microsoft.com/office/powerpoint/2010/main" val="321362593"/>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3045A-7E8D-43C8-8C86-4C5372A44DE8}"/>
              </a:ext>
            </a:extLst>
          </p:cNvPr>
          <p:cNvSpPr>
            <a:spLocks noGrp="1"/>
          </p:cNvSpPr>
          <p:nvPr>
            <p:ph type="title"/>
          </p:nvPr>
        </p:nvSpPr>
        <p:spPr/>
        <p:txBody>
          <a:bodyPr/>
          <a:lstStyle/>
          <a:p>
            <a:r>
              <a:rPr lang="en-US">
                <a:latin typeface="Open Sans"/>
                <a:ea typeface="Open Sans"/>
                <a:cs typeface="Open Sans"/>
              </a:rPr>
              <a:t>Related fields </a:t>
            </a:r>
            <a:endParaRPr lang="en-US"/>
          </a:p>
        </p:txBody>
      </p:sp>
      <p:sp>
        <p:nvSpPr>
          <p:cNvPr id="7" name="Content Placeholder 1">
            <a:extLst>
              <a:ext uri="{FF2B5EF4-FFF2-40B4-BE49-F238E27FC236}">
                <a16:creationId xmlns:a16="http://schemas.microsoft.com/office/drawing/2014/main" id="{FE0FEAA2-8D72-46D6-9B28-9B78D257A7E6}"/>
              </a:ext>
            </a:extLst>
          </p:cNvPr>
          <p:cNvSpPr>
            <a:spLocks noGrp="1"/>
          </p:cNvSpPr>
          <p:nvPr>
            <p:ph idx="1"/>
          </p:nvPr>
        </p:nvSpPr>
        <p:spPr>
          <a:xfrm>
            <a:off x="1066800" y="2254250"/>
            <a:ext cx="8131175" cy="3922713"/>
          </a:xfrm>
        </p:spPr>
        <p:txBody>
          <a:bodyPr vert="horz" lIns="91440" tIns="45720" rIns="91440" bIns="45720" numCol="1" rtlCol="0" anchor="t">
            <a:normAutofit/>
          </a:bodyPr>
          <a:lstStyle/>
          <a:p>
            <a:pPr marL="0" indent="0">
              <a:buNone/>
            </a:pPr>
            <a:r>
              <a:rPr lang="en-CA">
                <a:latin typeface="Open Sans"/>
                <a:ea typeface="Open Sans"/>
                <a:cs typeface="Open Sans"/>
              </a:rPr>
              <a:t>Related WCAG Success Criteria:</a:t>
            </a:r>
          </a:p>
          <a:p>
            <a:r>
              <a:rPr lang="en-CA">
                <a:latin typeface="Open Sans"/>
                <a:ea typeface="Open Sans"/>
                <a:cs typeface="Open Sans"/>
                <a:hlinkClick r:id="rId3"/>
              </a:rPr>
              <a:t>1.3.1 Info and Relationships (Level A)</a:t>
            </a:r>
            <a:endParaRPr lang="en-CA"/>
          </a:p>
        </p:txBody>
      </p:sp>
    </p:spTree>
    <p:extLst>
      <p:ext uri="{BB962C8B-B14F-4D97-AF65-F5344CB8AC3E}">
        <p14:creationId xmlns:p14="http://schemas.microsoft.com/office/powerpoint/2010/main" val="3502643362"/>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3045A-7E8D-43C8-8C86-4C5372A44DE8}"/>
              </a:ext>
            </a:extLst>
          </p:cNvPr>
          <p:cNvSpPr>
            <a:spLocks noGrp="1"/>
          </p:cNvSpPr>
          <p:nvPr>
            <p:ph type="title"/>
          </p:nvPr>
        </p:nvSpPr>
        <p:spPr/>
        <p:txBody>
          <a:bodyPr/>
          <a:lstStyle/>
          <a:p>
            <a:r>
              <a:rPr lang="en-US">
                <a:latin typeface="Open Sans"/>
                <a:ea typeface="Open Sans"/>
                <a:cs typeface="Open Sans"/>
              </a:rPr>
              <a:t>Programmatically grouped controls (</a:t>
            </a:r>
            <a:r>
              <a:rPr lang="en-US">
                <a:latin typeface="Open Sans"/>
                <a:ea typeface="Open Sans"/>
                <a:cs typeface="Open Sans"/>
                <a:hlinkClick r:id="rId3">
                  <a:extLst>
                    <a:ext uri="{A12FA001-AC4F-418D-AE19-62706E023703}">
                      <ahyp:hlinkClr xmlns:ahyp="http://schemas.microsoft.com/office/drawing/2018/hyperlinkcolor" val="tx"/>
                    </a:ext>
                  </a:extLst>
                </a:hlinkClick>
              </a:rPr>
              <a:t>CodePen</a:t>
            </a:r>
            <a:r>
              <a:rPr lang="en-US">
                <a:latin typeface="Open Sans"/>
                <a:ea typeface="Open Sans"/>
                <a:cs typeface="Open Sans"/>
              </a:rPr>
              <a:t>)</a:t>
            </a:r>
            <a:endParaRPr lang="en-US" err="1"/>
          </a:p>
        </p:txBody>
      </p:sp>
      <p:sp>
        <p:nvSpPr>
          <p:cNvPr id="6" name="TextBox 5">
            <a:extLst>
              <a:ext uri="{FF2B5EF4-FFF2-40B4-BE49-F238E27FC236}">
                <a16:creationId xmlns:a16="http://schemas.microsoft.com/office/drawing/2014/main" id="{29E5689E-A1AE-4711-EB8A-C2A62A88FB28}"/>
              </a:ext>
            </a:extLst>
          </p:cNvPr>
          <p:cNvSpPr txBox="1"/>
          <p:nvPr/>
        </p:nvSpPr>
        <p:spPr>
          <a:xfrm>
            <a:off x="4486275" y="3403275"/>
            <a:ext cx="8052891" cy="369332"/>
          </a:xfrm>
          <a:prstGeom prst="rect">
            <a:avLst/>
          </a:prstGeom>
          <a:noFill/>
        </p:spPr>
        <p:txBody>
          <a:bodyPr wrap="square" lIns="91440" tIns="45720" rIns="91440" bIns="45720" anchor="t">
            <a:spAutoFit/>
          </a:bodyPr>
          <a:lstStyle/>
          <a:p>
            <a:endParaRPr lang="en-US">
              <a:cs typeface="Helvetica"/>
            </a:endParaRPr>
          </a:p>
        </p:txBody>
      </p:sp>
      <p:sp>
        <p:nvSpPr>
          <p:cNvPr id="8" name="TextBox 7">
            <a:extLst>
              <a:ext uri="{FF2B5EF4-FFF2-40B4-BE49-F238E27FC236}">
                <a16:creationId xmlns:a16="http://schemas.microsoft.com/office/drawing/2014/main" id="{A8086131-24EB-6F22-17E2-B576559DD7E5}"/>
              </a:ext>
            </a:extLst>
          </p:cNvPr>
          <p:cNvSpPr txBox="1"/>
          <p:nvPr/>
        </p:nvSpPr>
        <p:spPr>
          <a:xfrm>
            <a:off x="4720134" y="3816609"/>
            <a:ext cx="6148386" cy="369332"/>
          </a:xfrm>
          <a:prstGeom prst="rect">
            <a:avLst/>
          </a:prstGeom>
          <a:noFill/>
        </p:spPr>
        <p:txBody>
          <a:bodyPr wrap="square" lIns="91440" tIns="45720" rIns="91440" bIns="45720" anchor="t">
            <a:spAutoFit/>
          </a:bodyPr>
          <a:lstStyle/>
          <a:p>
            <a:endParaRPr lang="en-US">
              <a:cs typeface="Helvetica"/>
            </a:endParaRPr>
          </a:p>
        </p:txBody>
      </p:sp>
      <p:sp>
        <p:nvSpPr>
          <p:cNvPr id="10" name="TextBox 9">
            <a:extLst>
              <a:ext uri="{FF2B5EF4-FFF2-40B4-BE49-F238E27FC236}">
                <a16:creationId xmlns:a16="http://schemas.microsoft.com/office/drawing/2014/main" id="{94F0D8CE-26AD-86E2-31C8-183D6D38E7D1}"/>
              </a:ext>
            </a:extLst>
          </p:cNvPr>
          <p:cNvSpPr txBox="1"/>
          <p:nvPr/>
        </p:nvSpPr>
        <p:spPr>
          <a:xfrm>
            <a:off x="6315075" y="2339633"/>
            <a:ext cx="5166583" cy="2677656"/>
          </a:xfrm>
          <a:prstGeom prst="rect">
            <a:avLst/>
          </a:prstGeom>
          <a:noFill/>
        </p:spPr>
        <p:txBody>
          <a:bodyPr wrap="square" lIns="91440" tIns="45720" rIns="91440" bIns="45720" anchor="t">
            <a:spAutoFit/>
          </a:bodyPr>
          <a:lstStyle/>
          <a:p>
            <a:r>
              <a:rPr lang="en-CA" sz="2400">
                <a:solidFill>
                  <a:srgbClr val="090B35"/>
                </a:solidFill>
                <a:latin typeface="Helvetica"/>
                <a:ea typeface="+mn-lt"/>
                <a:cs typeface="+mn-lt"/>
              </a:rPr>
              <a:t>Visually these inputs and radio buttons are grouped. </a:t>
            </a:r>
            <a:endParaRPr lang="en-CA" sz="2400">
              <a:solidFill>
                <a:srgbClr val="090B35"/>
              </a:solidFill>
              <a:cs typeface="Helvetica"/>
            </a:endParaRPr>
          </a:p>
          <a:p>
            <a:endParaRPr lang="en-CA" sz="2400">
              <a:solidFill>
                <a:srgbClr val="090B35"/>
              </a:solidFill>
              <a:latin typeface="Helvetica"/>
              <a:ea typeface="+mn-lt"/>
              <a:cs typeface="+mn-lt"/>
            </a:endParaRPr>
          </a:p>
          <a:p>
            <a:r>
              <a:rPr lang="en-CA" sz="2400">
                <a:solidFill>
                  <a:srgbClr val="090B35"/>
                </a:solidFill>
                <a:latin typeface="Helvetica"/>
                <a:ea typeface="+mn-lt"/>
                <a:cs typeface="+mn-lt"/>
              </a:rPr>
              <a:t>Without the context of the group label, do these input and radio button labels still make sense?</a:t>
            </a:r>
          </a:p>
          <a:p>
            <a:endParaRPr lang="en-CA" sz="2400">
              <a:solidFill>
                <a:srgbClr val="090B35"/>
              </a:solidFill>
              <a:latin typeface="Open Sans"/>
              <a:ea typeface="+mn-lt"/>
              <a:cs typeface="+mn-lt"/>
            </a:endParaRPr>
          </a:p>
        </p:txBody>
      </p:sp>
      <p:pic>
        <p:nvPicPr>
          <p:cNvPr id="4" name="Picture 4" descr="There is a group of inputs called Date of Birth. It contains three inputs all with their own label - Month, Day, and Year.">
            <a:extLst>
              <a:ext uri="{FF2B5EF4-FFF2-40B4-BE49-F238E27FC236}">
                <a16:creationId xmlns:a16="http://schemas.microsoft.com/office/drawing/2014/main" id="{11056682-384A-0945-241D-B27BC651698E}"/>
              </a:ext>
            </a:extLst>
          </p:cNvPr>
          <p:cNvPicPr>
            <a:picLocks noChangeAspect="1"/>
          </p:cNvPicPr>
          <p:nvPr/>
        </p:nvPicPr>
        <p:blipFill>
          <a:blip r:embed="rId4"/>
          <a:stretch>
            <a:fillRect/>
          </a:stretch>
        </p:blipFill>
        <p:spPr>
          <a:xfrm>
            <a:off x="1063083" y="2262548"/>
            <a:ext cx="4388005" cy="1728883"/>
          </a:xfrm>
          <a:prstGeom prst="rect">
            <a:avLst/>
          </a:prstGeom>
        </p:spPr>
      </p:pic>
      <p:sp>
        <p:nvSpPr>
          <p:cNvPr id="5" name="TextBox 4">
            <a:extLst>
              <a:ext uri="{FF2B5EF4-FFF2-40B4-BE49-F238E27FC236}">
                <a16:creationId xmlns:a16="http://schemas.microsoft.com/office/drawing/2014/main" id="{D7F8C635-A450-9E83-1B27-E0F9DAB65D4F}"/>
              </a:ext>
            </a:extLst>
          </p:cNvPr>
          <p:cNvSpPr txBox="1"/>
          <p:nvPr/>
        </p:nvSpPr>
        <p:spPr>
          <a:xfrm>
            <a:off x="6319023" y="5194609"/>
            <a:ext cx="4813609" cy="830997"/>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sz="2400">
                <a:solidFill>
                  <a:srgbClr val="090B35"/>
                </a:solidFill>
                <a:cs typeface="Helvetica"/>
              </a:rPr>
              <a:t>Additional Resource: </a:t>
            </a:r>
            <a:r>
              <a:rPr lang="en-US" sz="2400">
                <a:solidFill>
                  <a:srgbClr val="090B35"/>
                </a:solidFill>
                <a:cs typeface="Helvetica"/>
                <a:hlinkClick r:id="rId5"/>
              </a:rPr>
              <a:t>W3C WAI Tutorial – Grouping Controls</a:t>
            </a:r>
            <a:endParaRPr lang="en-US" sz="2400" err="1">
              <a:solidFill>
                <a:srgbClr val="090B35"/>
              </a:solidFill>
            </a:endParaRPr>
          </a:p>
        </p:txBody>
      </p:sp>
      <p:pic>
        <p:nvPicPr>
          <p:cNvPr id="9" name="Picture 8" descr="The question Are you enjoying the talk followed by a yes and no radio button.">
            <a:extLst>
              <a:ext uri="{FF2B5EF4-FFF2-40B4-BE49-F238E27FC236}">
                <a16:creationId xmlns:a16="http://schemas.microsoft.com/office/drawing/2014/main" id="{7173B509-6CDD-7FFF-177D-7C72CCE71E78}"/>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1188534" y="4164279"/>
            <a:ext cx="4262554" cy="1161771"/>
          </a:xfrm>
          <a:prstGeom prst="rect">
            <a:avLst/>
          </a:prstGeom>
        </p:spPr>
      </p:pic>
    </p:spTree>
    <p:extLst>
      <p:ext uri="{BB962C8B-B14F-4D97-AF65-F5344CB8AC3E}">
        <p14:creationId xmlns:p14="http://schemas.microsoft.com/office/powerpoint/2010/main" val="2003247600"/>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3045A-7E8D-43C8-8C86-4C5372A44DE8}"/>
              </a:ext>
            </a:extLst>
          </p:cNvPr>
          <p:cNvSpPr>
            <a:spLocks noGrp="1"/>
          </p:cNvSpPr>
          <p:nvPr>
            <p:ph type="title"/>
          </p:nvPr>
        </p:nvSpPr>
        <p:spPr/>
        <p:txBody>
          <a:bodyPr/>
          <a:lstStyle/>
          <a:p>
            <a:r>
              <a:rPr lang="en-US">
                <a:latin typeface="Open Sans"/>
                <a:ea typeface="Open Sans"/>
                <a:cs typeface="Open Sans"/>
              </a:rPr>
              <a:t>Errors </a:t>
            </a:r>
            <a:endParaRPr lang="en-US"/>
          </a:p>
        </p:txBody>
      </p:sp>
      <p:sp>
        <p:nvSpPr>
          <p:cNvPr id="7" name="Content Placeholder 1">
            <a:extLst>
              <a:ext uri="{FF2B5EF4-FFF2-40B4-BE49-F238E27FC236}">
                <a16:creationId xmlns:a16="http://schemas.microsoft.com/office/drawing/2014/main" id="{FE0FEAA2-8D72-46D6-9B28-9B78D257A7E6}"/>
              </a:ext>
            </a:extLst>
          </p:cNvPr>
          <p:cNvSpPr>
            <a:spLocks noGrp="1"/>
          </p:cNvSpPr>
          <p:nvPr>
            <p:ph idx="1"/>
          </p:nvPr>
        </p:nvSpPr>
        <p:spPr>
          <a:xfrm>
            <a:off x="1066800" y="2254250"/>
            <a:ext cx="8131175" cy="3922713"/>
          </a:xfrm>
        </p:spPr>
        <p:txBody>
          <a:bodyPr vert="horz" lIns="91440" tIns="45720" rIns="91440" bIns="45720" numCol="1" rtlCol="0" anchor="t">
            <a:normAutofit/>
          </a:bodyPr>
          <a:lstStyle/>
          <a:p>
            <a:pPr marL="0" indent="0">
              <a:buNone/>
            </a:pPr>
            <a:r>
              <a:rPr lang="en-CA">
                <a:latin typeface="Open Sans"/>
                <a:ea typeface="Open Sans"/>
                <a:cs typeface="Open Sans"/>
              </a:rPr>
              <a:t>Related WCAG Success Criteria:</a:t>
            </a:r>
          </a:p>
          <a:p>
            <a:r>
              <a:rPr lang="en-CA">
                <a:latin typeface="Open Sans"/>
                <a:ea typeface="Open Sans"/>
                <a:cs typeface="Open Sans"/>
                <a:hlinkClick r:id="rId3"/>
              </a:rPr>
              <a:t>3.3.1 Error Identification (Level A)</a:t>
            </a:r>
            <a:endParaRPr lang="en-CA"/>
          </a:p>
          <a:p>
            <a:r>
              <a:rPr lang="en-CA">
                <a:latin typeface="Open Sans"/>
                <a:ea typeface="Open Sans"/>
                <a:cs typeface="Open Sans"/>
                <a:hlinkClick r:id="rId4"/>
              </a:rPr>
              <a:t>3.3.3 Error Suggestion (Level AA)</a:t>
            </a:r>
            <a:r>
              <a:rPr lang="en-CA">
                <a:latin typeface="Open Sans"/>
                <a:ea typeface="Open Sans"/>
                <a:cs typeface="Open Sans"/>
              </a:rPr>
              <a:t> </a:t>
            </a:r>
            <a:endParaRPr lang="en-CA"/>
          </a:p>
          <a:p>
            <a:r>
              <a:rPr lang="en-CA">
                <a:latin typeface="Open Sans"/>
                <a:ea typeface="Open Sans"/>
                <a:cs typeface="Open Sans"/>
                <a:hlinkClick r:id="rId5"/>
              </a:rPr>
              <a:t>4.1.2 Name, Role, Value (Level A)</a:t>
            </a:r>
            <a:endParaRPr lang="en-CA">
              <a:latin typeface="Open Sans"/>
              <a:ea typeface="Open Sans"/>
              <a:cs typeface="Open Sans"/>
            </a:endParaRPr>
          </a:p>
          <a:p>
            <a:pPr marL="0" indent="0">
              <a:buNone/>
            </a:pPr>
            <a:endParaRPr lang="en-CA"/>
          </a:p>
          <a:p>
            <a:endParaRPr lang="en-CA"/>
          </a:p>
          <a:p>
            <a:endParaRPr lang="en-CA"/>
          </a:p>
        </p:txBody>
      </p:sp>
    </p:spTree>
    <p:extLst>
      <p:ext uri="{BB962C8B-B14F-4D97-AF65-F5344CB8AC3E}">
        <p14:creationId xmlns:p14="http://schemas.microsoft.com/office/powerpoint/2010/main" val="48137951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4B7BC4-ECCC-41AD-B881-B9C6F787CDB6}"/>
              </a:ext>
            </a:extLst>
          </p:cNvPr>
          <p:cNvSpPr>
            <a:spLocks noGrp="1"/>
          </p:cNvSpPr>
          <p:nvPr>
            <p:ph type="title"/>
          </p:nvPr>
        </p:nvSpPr>
        <p:spPr/>
        <p:txBody>
          <a:bodyPr/>
          <a:lstStyle/>
          <a:p>
            <a:r>
              <a:rPr lang="en-US">
                <a:latin typeface="Open Sans"/>
                <a:ea typeface="Open Sans"/>
                <a:cs typeface="Open Sans"/>
              </a:rPr>
              <a:t>What We Will </a:t>
            </a:r>
            <a:r>
              <a:rPr lang="en-US" i="1">
                <a:latin typeface="Open Sans"/>
                <a:ea typeface="Open Sans"/>
                <a:cs typeface="Open Sans"/>
              </a:rPr>
              <a:t>Not</a:t>
            </a:r>
            <a:r>
              <a:rPr lang="en-US">
                <a:latin typeface="Open Sans"/>
                <a:ea typeface="Open Sans"/>
                <a:cs typeface="Open Sans"/>
              </a:rPr>
              <a:t> Cover</a:t>
            </a:r>
            <a:endParaRPr lang="en-US"/>
          </a:p>
        </p:txBody>
      </p:sp>
      <p:sp>
        <p:nvSpPr>
          <p:cNvPr id="2" name="Content Placeholder 1">
            <a:extLst>
              <a:ext uri="{FF2B5EF4-FFF2-40B4-BE49-F238E27FC236}">
                <a16:creationId xmlns:a16="http://schemas.microsoft.com/office/drawing/2014/main" id="{03603553-A5EC-4886-A944-405968EAAB81}"/>
              </a:ext>
            </a:extLst>
          </p:cNvPr>
          <p:cNvSpPr>
            <a:spLocks noGrp="1"/>
          </p:cNvSpPr>
          <p:nvPr>
            <p:ph idx="1"/>
          </p:nvPr>
        </p:nvSpPr>
        <p:spPr/>
        <p:txBody>
          <a:bodyPr vert="horz" lIns="91440" tIns="45720" rIns="91440" bIns="45720" numCol="1" rtlCol="0" anchor="t">
            <a:normAutofit/>
          </a:bodyPr>
          <a:lstStyle/>
          <a:p>
            <a:r>
              <a:rPr lang="en-US" sz="3200" dirty="0">
                <a:latin typeface="Open Sans"/>
                <a:ea typeface="Open Sans"/>
                <a:cs typeface="Open Sans"/>
              </a:rPr>
              <a:t>Every single thing that can apply to forms (we have limited time!)</a:t>
            </a:r>
          </a:p>
          <a:p>
            <a:r>
              <a:rPr lang="en-US" sz="3200" dirty="0">
                <a:latin typeface="Open Sans"/>
                <a:ea typeface="Open Sans"/>
                <a:cs typeface="Open Sans"/>
              </a:rPr>
              <a:t>WCAG AAA criteria</a:t>
            </a:r>
          </a:p>
        </p:txBody>
      </p:sp>
    </p:spTree>
    <p:extLst>
      <p:ext uri="{BB962C8B-B14F-4D97-AF65-F5344CB8AC3E}">
        <p14:creationId xmlns:p14="http://schemas.microsoft.com/office/powerpoint/2010/main" val="251121468"/>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3045A-7E8D-43C8-8C86-4C5372A44DE8}"/>
              </a:ext>
            </a:extLst>
          </p:cNvPr>
          <p:cNvSpPr>
            <a:spLocks noGrp="1"/>
          </p:cNvSpPr>
          <p:nvPr>
            <p:ph type="title"/>
          </p:nvPr>
        </p:nvSpPr>
        <p:spPr/>
        <p:txBody>
          <a:bodyPr/>
          <a:lstStyle/>
          <a:p>
            <a:r>
              <a:rPr lang="en-US">
                <a:latin typeface="Open Sans"/>
                <a:ea typeface="Open Sans"/>
                <a:cs typeface="Open Sans"/>
              </a:rPr>
              <a:t>Errors indicated with color alone</a:t>
            </a:r>
            <a:endParaRPr lang="en-US"/>
          </a:p>
        </p:txBody>
      </p:sp>
      <p:sp>
        <p:nvSpPr>
          <p:cNvPr id="6" name="TextBox 5">
            <a:extLst>
              <a:ext uri="{FF2B5EF4-FFF2-40B4-BE49-F238E27FC236}">
                <a16:creationId xmlns:a16="http://schemas.microsoft.com/office/drawing/2014/main" id="{29E5689E-A1AE-4711-EB8A-C2A62A88FB28}"/>
              </a:ext>
            </a:extLst>
          </p:cNvPr>
          <p:cNvSpPr txBox="1"/>
          <p:nvPr/>
        </p:nvSpPr>
        <p:spPr>
          <a:xfrm>
            <a:off x="4486275" y="3403275"/>
            <a:ext cx="8052891" cy="369332"/>
          </a:xfrm>
          <a:prstGeom prst="rect">
            <a:avLst/>
          </a:prstGeom>
          <a:noFill/>
        </p:spPr>
        <p:txBody>
          <a:bodyPr wrap="square" lIns="91440" tIns="45720" rIns="91440" bIns="45720" anchor="t">
            <a:spAutoFit/>
          </a:bodyPr>
          <a:lstStyle/>
          <a:p>
            <a:endParaRPr lang="en-US">
              <a:cs typeface="Helvetica"/>
            </a:endParaRPr>
          </a:p>
        </p:txBody>
      </p:sp>
      <p:sp>
        <p:nvSpPr>
          <p:cNvPr id="8" name="TextBox 7">
            <a:extLst>
              <a:ext uri="{FF2B5EF4-FFF2-40B4-BE49-F238E27FC236}">
                <a16:creationId xmlns:a16="http://schemas.microsoft.com/office/drawing/2014/main" id="{A8086131-24EB-6F22-17E2-B576559DD7E5}"/>
              </a:ext>
            </a:extLst>
          </p:cNvPr>
          <p:cNvSpPr txBox="1"/>
          <p:nvPr/>
        </p:nvSpPr>
        <p:spPr>
          <a:xfrm>
            <a:off x="4720134" y="3816609"/>
            <a:ext cx="6148386" cy="369332"/>
          </a:xfrm>
          <a:prstGeom prst="rect">
            <a:avLst/>
          </a:prstGeom>
          <a:noFill/>
        </p:spPr>
        <p:txBody>
          <a:bodyPr wrap="square" lIns="91440" tIns="45720" rIns="91440" bIns="45720" anchor="t">
            <a:spAutoFit/>
          </a:bodyPr>
          <a:lstStyle/>
          <a:p>
            <a:endParaRPr lang="en-US">
              <a:cs typeface="Helvetica"/>
            </a:endParaRPr>
          </a:p>
        </p:txBody>
      </p:sp>
      <p:sp>
        <p:nvSpPr>
          <p:cNvPr id="10" name="TextBox 9">
            <a:extLst>
              <a:ext uri="{FF2B5EF4-FFF2-40B4-BE49-F238E27FC236}">
                <a16:creationId xmlns:a16="http://schemas.microsoft.com/office/drawing/2014/main" id="{94F0D8CE-26AD-86E2-31C8-183D6D38E7D1}"/>
              </a:ext>
            </a:extLst>
          </p:cNvPr>
          <p:cNvSpPr txBox="1"/>
          <p:nvPr/>
        </p:nvSpPr>
        <p:spPr>
          <a:xfrm>
            <a:off x="6315075" y="2339633"/>
            <a:ext cx="5166583" cy="3785652"/>
          </a:xfrm>
          <a:prstGeom prst="rect">
            <a:avLst/>
          </a:prstGeom>
          <a:noFill/>
        </p:spPr>
        <p:txBody>
          <a:bodyPr wrap="square" lIns="91440" tIns="45720" rIns="91440" bIns="45720" anchor="t">
            <a:spAutoFit/>
          </a:bodyPr>
          <a:lstStyle/>
          <a:p>
            <a:r>
              <a:rPr lang="en-CA" sz="2400">
                <a:solidFill>
                  <a:srgbClr val="090B35"/>
                </a:solidFill>
                <a:latin typeface="Helvetica"/>
                <a:ea typeface="+mn-lt"/>
                <a:cs typeface="+mn-lt"/>
              </a:rPr>
              <a:t>Errors must be indicated in text. </a:t>
            </a:r>
            <a:br>
              <a:rPr lang="en-CA" sz="2400">
                <a:solidFill>
                  <a:srgbClr val="090B35"/>
                </a:solidFill>
                <a:latin typeface="Helvetica"/>
                <a:ea typeface="+mn-lt"/>
                <a:cs typeface="+mn-lt"/>
              </a:rPr>
            </a:br>
            <a:br>
              <a:rPr lang="en-CA" sz="2400">
                <a:solidFill>
                  <a:srgbClr val="090B35"/>
                </a:solidFill>
                <a:latin typeface="Helvetica"/>
                <a:ea typeface="+mn-lt"/>
                <a:cs typeface="+mn-lt"/>
              </a:rPr>
            </a:br>
            <a:r>
              <a:rPr lang="en-CA" sz="2400">
                <a:solidFill>
                  <a:srgbClr val="090B35"/>
                </a:solidFill>
                <a:latin typeface="Helvetica"/>
                <a:ea typeface="+mn-lt"/>
                <a:cs typeface="+mn-lt"/>
              </a:rPr>
              <a:t>If color is the only indicator of an error:</a:t>
            </a:r>
            <a:endParaRPr lang="en-US">
              <a:solidFill>
                <a:srgbClr val="1C75BC"/>
              </a:solidFill>
              <a:latin typeface="Helvetica"/>
              <a:ea typeface="+mn-lt"/>
              <a:cs typeface="+mn-lt"/>
            </a:endParaRPr>
          </a:p>
          <a:p>
            <a:pPr marL="342900" indent="-342900">
              <a:buFont typeface="Arial"/>
              <a:buChar char="•"/>
            </a:pPr>
            <a:endParaRPr lang="en-CA" sz="2400">
              <a:solidFill>
                <a:srgbClr val="090B35"/>
              </a:solidFill>
              <a:latin typeface="Helvetica"/>
              <a:ea typeface="+mn-lt"/>
              <a:cs typeface="+mn-lt"/>
            </a:endParaRPr>
          </a:p>
          <a:p>
            <a:pPr marL="342900" indent="-342900">
              <a:buFont typeface="Arial"/>
              <a:buChar char="•"/>
            </a:pPr>
            <a:r>
              <a:rPr lang="en-CA" sz="2400">
                <a:solidFill>
                  <a:srgbClr val="090B35"/>
                </a:solidFill>
                <a:latin typeface="Helvetica"/>
                <a:ea typeface="+mn-lt"/>
                <a:cs typeface="+mn-lt"/>
              </a:rPr>
              <a:t>It might not be clear to users with color blindness </a:t>
            </a:r>
            <a:endParaRPr lang="en-US">
              <a:solidFill>
                <a:srgbClr val="1C75BC"/>
              </a:solidFill>
              <a:latin typeface="Helvetica"/>
              <a:ea typeface="+mn-lt"/>
              <a:cs typeface="+mn-lt"/>
            </a:endParaRPr>
          </a:p>
          <a:p>
            <a:pPr marL="342900" indent="-342900">
              <a:buFont typeface="Arial"/>
              <a:buChar char="•"/>
            </a:pPr>
            <a:r>
              <a:rPr lang="en-CA" sz="2400">
                <a:solidFill>
                  <a:srgbClr val="090B35"/>
                </a:solidFill>
                <a:latin typeface="Helvetica"/>
                <a:ea typeface="+mn-lt"/>
                <a:cs typeface="+mn-lt"/>
              </a:rPr>
              <a:t>It won't be clear how to fix the error</a:t>
            </a:r>
            <a:endParaRPr lang="en-CA" sz="2400">
              <a:solidFill>
                <a:srgbClr val="090B35"/>
              </a:solidFill>
              <a:cs typeface="Helvetica"/>
            </a:endParaRPr>
          </a:p>
          <a:p>
            <a:endParaRPr lang="en-CA" sz="2400">
              <a:solidFill>
                <a:srgbClr val="090B35"/>
              </a:solidFill>
              <a:latin typeface="Open Sans"/>
              <a:ea typeface="+mn-lt"/>
              <a:cs typeface="+mn-lt"/>
            </a:endParaRPr>
          </a:p>
        </p:txBody>
      </p:sp>
      <p:pic>
        <p:nvPicPr>
          <p:cNvPr id="7" name="Picture 8" descr="There is an error for the field Full Name (Required). The only indication that there is an error is that the label and border color are red instead of black.">
            <a:extLst>
              <a:ext uri="{FF2B5EF4-FFF2-40B4-BE49-F238E27FC236}">
                <a16:creationId xmlns:a16="http://schemas.microsoft.com/office/drawing/2014/main" id="{94141B98-48B0-589F-DAE5-69F5A1C6F247}"/>
              </a:ext>
            </a:extLst>
          </p:cNvPr>
          <p:cNvPicPr>
            <a:picLocks noChangeAspect="1"/>
          </p:cNvPicPr>
          <p:nvPr/>
        </p:nvPicPr>
        <p:blipFill>
          <a:blip r:embed="rId3"/>
          <a:stretch>
            <a:fillRect/>
          </a:stretch>
        </p:blipFill>
        <p:spPr>
          <a:xfrm>
            <a:off x="951571" y="2606895"/>
            <a:ext cx="4369419" cy="1133112"/>
          </a:xfrm>
          <a:prstGeom prst="rect">
            <a:avLst/>
          </a:prstGeom>
        </p:spPr>
      </p:pic>
    </p:spTree>
    <p:extLst>
      <p:ext uri="{BB962C8B-B14F-4D97-AF65-F5344CB8AC3E}">
        <p14:creationId xmlns:p14="http://schemas.microsoft.com/office/powerpoint/2010/main" val="3516766737"/>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3045A-7E8D-43C8-8C86-4C5372A44DE8}"/>
              </a:ext>
            </a:extLst>
          </p:cNvPr>
          <p:cNvSpPr>
            <a:spLocks noGrp="1"/>
          </p:cNvSpPr>
          <p:nvPr>
            <p:ph type="title"/>
          </p:nvPr>
        </p:nvSpPr>
        <p:spPr/>
        <p:txBody>
          <a:bodyPr>
            <a:normAutofit fontScale="90000"/>
          </a:bodyPr>
          <a:lstStyle/>
          <a:p>
            <a:r>
              <a:rPr lang="en-US" dirty="0">
                <a:latin typeface="Open Sans"/>
                <a:ea typeface="Open Sans"/>
                <a:cs typeface="Open Sans"/>
              </a:rPr>
              <a:t>Errors programmatically associated</a:t>
            </a:r>
            <a:br>
              <a:rPr lang="en-US" dirty="0">
                <a:latin typeface="Open Sans"/>
                <a:ea typeface="Open Sans"/>
                <a:cs typeface="Open Sans"/>
              </a:rPr>
            </a:br>
            <a:r>
              <a:rPr lang="en-US" dirty="0">
                <a:latin typeface="Open Sans"/>
                <a:ea typeface="Open Sans"/>
                <a:cs typeface="Open Sans"/>
              </a:rPr>
              <a:t>(</a:t>
            </a:r>
            <a:r>
              <a:rPr lang="en-US" dirty="0">
                <a:latin typeface="Open Sans"/>
                <a:ea typeface="Open Sans"/>
                <a:cs typeface="Open Sans"/>
                <a:hlinkClick r:id="rId3">
                  <a:extLst>
                    <a:ext uri="{A12FA001-AC4F-418D-AE19-62706E023703}">
                      <ahyp:hlinkClr xmlns:ahyp="http://schemas.microsoft.com/office/drawing/2018/hyperlinkcolor" val="tx"/>
                    </a:ext>
                  </a:extLst>
                </a:hlinkClick>
              </a:rPr>
              <a:t>Accessible CodePen</a:t>
            </a:r>
            <a:r>
              <a:rPr lang="en-US" dirty="0">
                <a:latin typeface="Open Sans"/>
                <a:ea typeface="Open Sans"/>
                <a:cs typeface="Open Sans"/>
              </a:rPr>
              <a:t>, </a:t>
            </a:r>
            <a:r>
              <a:rPr lang="en-US" dirty="0">
                <a:latin typeface="Open Sans"/>
                <a:ea typeface="Open Sans"/>
                <a:cs typeface="Open Sans"/>
                <a:hlinkClick r:id="rId4">
                  <a:extLst>
                    <a:ext uri="{A12FA001-AC4F-418D-AE19-62706E023703}">
                      <ahyp:hlinkClr xmlns:ahyp="http://schemas.microsoft.com/office/drawing/2018/hyperlinkcolor" val="tx"/>
                    </a:ext>
                  </a:extLst>
                </a:hlinkClick>
              </a:rPr>
              <a:t>Inaccessible CodePen</a:t>
            </a:r>
            <a:r>
              <a:rPr lang="en-US" dirty="0">
                <a:latin typeface="Open Sans"/>
                <a:ea typeface="Open Sans"/>
                <a:cs typeface="Open Sans"/>
              </a:rPr>
              <a:t>)</a:t>
            </a:r>
            <a:endParaRPr lang="en-US" dirty="0"/>
          </a:p>
        </p:txBody>
      </p:sp>
      <p:sp>
        <p:nvSpPr>
          <p:cNvPr id="6" name="TextBox 5">
            <a:extLst>
              <a:ext uri="{FF2B5EF4-FFF2-40B4-BE49-F238E27FC236}">
                <a16:creationId xmlns:a16="http://schemas.microsoft.com/office/drawing/2014/main" id="{29E5689E-A1AE-4711-EB8A-C2A62A88FB28}"/>
              </a:ext>
            </a:extLst>
          </p:cNvPr>
          <p:cNvSpPr txBox="1"/>
          <p:nvPr/>
        </p:nvSpPr>
        <p:spPr>
          <a:xfrm>
            <a:off x="4486275" y="3403275"/>
            <a:ext cx="8052891" cy="369332"/>
          </a:xfrm>
          <a:prstGeom prst="rect">
            <a:avLst/>
          </a:prstGeom>
          <a:noFill/>
        </p:spPr>
        <p:txBody>
          <a:bodyPr wrap="square" lIns="91440" tIns="45720" rIns="91440" bIns="45720" anchor="t">
            <a:spAutoFit/>
          </a:bodyPr>
          <a:lstStyle/>
          <a:p>
            <a:endParaRPr lang="en-US">
              <a:cs typeface="Helvetica"/>
            </a:endParaRPr>
          </a:p>
        </p:txBody>
      </p:sp>
      <p:sp>
        <p:nvSpPr>
          <p:cNvPr id="8" name="TextBox 7">
            <a:extLst>
              <a:ext uri="{FF2B5EF4-FFF2-40B4-BE49-F238E27FC236}">
                <a16:creationId xmlns:a16="http://schemas.microsoft.com/office/drawing/2014/main" id="{A8086131-24EB-6F22-17E2-B576559DD7E5}"/>
              </a:ext>
            </a:extLst>
          </p:cNvPr>
          <p:cNvSpPr txBox="1"/>
          <p:nvPr/>
        </p:nvSpPr>
        <p:spPr>
          <a:xfrm>
            <a:off x="4720134" y="3816609"/>
            <a:ext cx="6148386" cy="369332"/>
          </a:xfrm>
          <a:prstGeom prst="rect">
            <a:avLst/>
          </a:prstGeom>
          <a:noFill/>
        </p:spPr>
        <p:txBody>
          <a:bodyPr wrap="square" lIns="91440" tIns="45720" rIns="91440" bIns="45720" anchor="t">
            <a:spAutoFit/>
          </a:bodyPr>
          <a:lstStyle/>
          <a:p>
            <a:endParaRPr lang="en-US">
              <a:cs typeface="Helvetica"/>
            </a:endParaRPr>
          </a:p>
        </p:txBody>
      </p:sp>
      <p:sp>
        <p:nvSpPr>
          <p:cNvPr id="10" name="TextBox 9">
            <a:extLst>
              <a:ext uri="{FF2B5EF4-FFF2-40B4-BE49-F238E27FC236}">
                <a16:creationId xmlns:a16="http://schemas.microsoft.com/office/drawing/2014/main" id="{94F0D8CE-26AD-86E2-31C8-183D6D38E7D1}"/>
              </a:ext>
            </a:extLst>
          </p:cNvPr>
          <p:cNvSpPr txBox="1"/>
          <p:nvPr/>
        </p:nvSpPr>
        <p:spPr>
          <a:xfrm>
            <a:off x="6315075" y="2339633"/>
            <a:ext cx="5166583" cy="2677656"/>
          </a:xfrm>
          <a:prstGeom prst="rect">
            <a:avLst/>
          </a:prstGeom>
          <a:noFill/>
        </p:spPr>
        <p:txBody>
          <a:bodyPr wrap="square" lIns="91440" tIns="45720" rIns="91440" bIns="45720" anchor="t">
            <a:spAutoFit/>
          </a:bodyPr>
          <a:lstStyle/>
          <a:p>
            <a:r>
              <a:rPr lang="en-CA" sz="2400">
                <a:solidFill>
                  <a:srgbClr val="090B35"/>
                </a:solidFill>
                <a:cs typeface="Helvetica"/>
              </a:rPr>
              <a:t>Ensure that screen readers announce error messages when the input has focus.</a:t>
            </a:r>
          </a:p>
          <a:p>
            <a:endParaRPr lang="en-CA" sz="2400">
              <a:solidFill>
                <a:srgbClr val="090B35"/>
              </a:solidFill>
              <a:latin typeface="Helvetica"/>
              <a:ea typeface="+mn-lt"/>
              <a:cs typeface="+mn-lt"/>
            </a:endParaRPr>
          </a:p>
          <a:p>
            <a:r>
              <a:rPr lang="en-CA" sz="2400">
                <a:solidFill>
                  <a:srgbClr val="090B35"/>
                </a:solidFill>
                <a:latin typeface="Helvetica"/>
                <a:ea typeface="+mn-lt"/>
                <a:cs typeface="+mn-lt"/>
              </a:rPr>
              <a:t>One way to do this is through the </a:t>
            </a:r>
            <a:r>
              <a:rPr lang="en-CA" sz="2400" b="1">
                <a:solidFill>
                  <a:srgbClr val="090B35"/>
                </a:solidFill>
                <a:latin typeface="Courier New"/>
                <a:ea typeface="+mn-lt"/>
                <a:cs typeface="+mn-lt"/>
              </a:rPr>
              <a:t>aria-</a:t>
            </a:r>
            <a:r>
              <a:rPr lang="en-CA" sz="2400" b="1" err="1">
                <a:solidFill>
                  <a:srgbClr val="090B35"/>
                </a:solidFill>
                <a:latin typeface="Courier New"/>
                <a:ea typeface="+mn-lt"/>
                <a:cs typeface="+mn-lt"/>
              </a:rPr>
              <a:t>describedby</a:t>
            </a:r>
            <a:r>
              <a:rPr lang="en-CA" sz="2400">
                <a:solidFill>
                  <a:srgbClr val="090B35"/>
                </a:solidFill>
                <a:latin typeface="Helvetica"/>
                <a:ea typeface="+mn-lt"/>
                <a:cs typeface="+mn-lt"/>
              </a:rPr>
              <a:t> attribute. </a:t>
            </a:r>
          </a:p>
          <a:p>
            <a:endParaRPr lang="en-CA" sz="2400">
              <a:solidFill>
                <a:srgbClr val="090B35"/>
              </a:solidFill>
              <a:latin typeface="Open Sans"/>
              <a:ea typeface="+mn-lt"/>
              <a:cs typeface="+mn-lt"/>
            </a:endParaRPr>
          </a:p>
        </p:txBody>
      </p:sp>
      <p:pic>
        <p:nvPicPr>
          <p:cNvPr id="2" name="Picture 3" descr="An input for Full Name which has an error message, Error: Full name is required.">
            <a:extLst>
              <a:ext uri="{FF2B5EF4-FFF2-40B4-BE49-F238E27FC236}">
                <a16:creationId xmlns:a16="http://schemas.microsoft.com/office/drawing/2014/main" id="{70CBD83C-AC28-168F-F8F5-5FF5837243DC}"/>
              </a:ext>
            </a:extLst>
          </p:cNvPr>
          <p:cNvPicPr>
            <a:picLocks noChangeAspect="1"/>
          </p:cNvPicPr>
          <p:nvPr/>
        </p:nvPicPr>
        <p:blipFill>
          <a:blip r:embed="rId5"/>
          <a:stretch>
            <a:fillRect/>
          </a:stretch>
        </p:blipFill>
        <p:spPr>
          <a:xfrm>
            <a:off x="746051" y="2519030"/>
            <a:ext cx="4692502" cy="1359195"/>
          </a:xfrm>
          <a:prstGeom prst="rect">
            <a:avLst/>
          </a:prstGeom>
        </p:spPr>
      </p:pic>
    </p:spTree>
    <p:extLst>
      <p:ext uri="{BB962C8B-B14F-4D97-AF65-F5344CB8AC3E}">
        <p14:creationId xmlns:p14="http://schemas.microsoft.com/office/powerpoint/2010/main" val="55649604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6C73045A-7E8D-43C8-8C86-4C5372A44DE8}"/>
              </a:ext>
            </a:extLst>
          </p:cNvPr>
          <p:cNvSpPr>
            <a:spLocks noGrp="1"/>
          </p:cNvSpPr>
          <p:nvPr>
            <p:ph type="title"/>
          </p:nvPr>
        </p:nvSpPr>
        <p:spPr/>
        <p:txBody>
          <a:bodyPr/>
          <a:lstStyle/>
          <a:p>
            <a:r>
              <a:rPr lang="en-US">
                <a:latin typeface="Open Sans"/>
                <a:ea typeface="Open Sans"/>
                <a:cs typeface="Open Sans"/>
              </a:rPr>
              <a:t>Error suggestions</a:t>
            </a:r>
            <a:endParaRPr lang="en-US"/>
          </a:p>
        </p:txBody>
      </p:sp>
      <p:sp>
        <p:nvSpPr>
          <p:cNvPr id="6" name="TextBox 5">
            <a:extLst>
              <a:ext uri="{FF2B5EF4-FFF2-40B4-BE49-F238E27FC236}">
                <a16:creationId xmlns:a16="http://schemas.microsoft.com/office/drawing/2014/main" id="{29E5689E-A1AE-4711-EB8A-C2A62A88FB28}"/>
              </a:ext>
            </a:extLst>
          </p:cNvPr>
          <p:cNvSpPr txBox="1"/>
          <p:nvPr/>
        </p:nvSpPr>
        <p:spPr>
          <a:xfrm>
            <a:off x="4486275" y="3403275"/>
            <a:ext cx="8052891" cy="369332"/>
          </a:xfrm>
          <a:prstGeom prst="rect">
            <a:avLst/>
          </a:prstGeom>
          <a:noFill/>
        </p:spPr>
        <p:txBody>
          <a:bodyPr wrap="square" lIns="91440" tIns="45720" rIns="91440" bIns="45720" anchor="t">
            <a:spAutoFit/>
          </a:bodyPr>
          <a:lstStyle/>
          <a:p>
            <a:endParaRPr lang="en-US">
              <a:cs typeface="Helvetica"/>
            </a:endParaRPr>
          </a:p>
        </p:txBody>
      </p:sp>
      <p:sp>
        <p:nvSpPr>
          <p:cNvPr id="8" name="TextBox 7">
            <a:extLst>
              <a:ext uri="{FF2B5EF4-FFF2-40B4-BE49-F238E27FC236}">
                <a16:creationId xmlns:a16="http://schemas.microsoft.com/office/drawing/2014/main" id="{A8086131-24EB-6F22-17E2-B576559DD7E5}"/>
              </a:ext>
            </a:extLst>
          </p:cNvPr>
          <p:cNvSpPr txBox="1"/>
          <p:nvPr/>
        </p:nvSpPr>
        <p:spPr>
          <a:xfrm>
            <a:off x="4720134" y="3816609"/>
            <a:ext cx="6148386" cy="369332"/>
          </a:xfrm>
          <a:prstGeom prst="rect">
            <a:avLst/>
          </a:prstGeom>
          <a:noFill/>
        </p:spPr>
        <p:txBody>
          <a:bodyPr wrap="square" lIns="91440" tIns="45720" rIns="91440" bIns="45720" anchor="t">
            <a:spAutoFit/>
          </a:bodyPr>
          <a:lstStyle/>
          <a:p>
            <a:endParaRPr lang="en-US">
              <a:cs typeface="Helvetica"/>
            </a:endParaRPr>
          </a:p>
        </p:txBody>
      </p:sp>
      <p:sp>
        <p:nvSpPr>
          <p:cNvPr id="10" name="TextBox 9">
            <a:extLst>
              <a:ext uri="{FF2B5EF4-FFF2-40B4-BE49-F238E27FC236}">
                <a16:creationId xmlns:a16="http://schemas.microsoft.com/office/drawing/2014/main" id="{94F0D8CE-26AD-86E2-31C8-183D6D38E7D1}"/>
              </a:ext>
            </a:extLst>
          </p:cNvPr>
          <p:cNvSpPr txBox="1"/>
          <p:nvPr/>
        </p:nvSpPr>
        <p:spPr>
          <a:xfrm>
            <a:off x="6275998" y="2740171"/>
            <a:ext cx="5166583" cy="1200329"/>
          </a:xfrm>
          <a:prstGeom prst="rect">
            <a:avLst/>
          </a:prstGeom>
          <a:noFill/>
        </p:spPr>
        <p:txBody>
          <a:bodyPr wrap="square" lIns="91440" tIns="45720" rIns="91440" bIns="45720" anchor="t">
            <a:spAutoFit/>
          </a:bodyPr>
          <a:lstStyle/>
          <a:p>
            <a:r>
              <a:rPr lang="en-CA" sz="2400">
                <a:solidFill>
                  <a:srgbClr val="090B35"/>
                </a:solidFill>
                <a:cs typeface="Helvetica"/>
              </a:rPr>
              <a:t>If known, suggestions for how to fix an error must be provided.</a:t>
            </a:r>
            <a:endParaRPr lang="en-US"/>
          </a:p>
          <a:p>
            <a:endParaRPr lang="en-CA" sz="2400">
              <a:solidFill>
                <a:srgbClr val="090B35"/>
              </a:solidFill>
              <a:latin typeface="Open Sans"/>
              <a:ea typeface="+mn-lt"/>
              <a:cs typeface="+mn-lt"/>
            </a:endParaRPr>
          </a:p>
        </p:txBody>
      </p:sp>
      <p:pic>
        <p:nvPicPr>
          <p:cNvPr id="4" name="Picture 4">
            <a:extLst>
              <a:ext uri="{FF2B5EF4-FFF2-40B4-BE49-F238E27FC236}">
                <a16:creationId xmlns:a16="http://schemas.microsoft.com/office/drawing/2014/main" id="{F6816AA9-188B-9751-19C4-30DD8B24BB8D}"/>
              </a:ext>
            </a:extLst>
          </p:cNvPr>
          <p:cNvPicPr>
            <a:picLocks noChangeAspect="1"/>
          </p:cNvPicPr>
          <p:nvPr/>
        </p:nvPicPr>
        <p:blipFill>
          <a:blip r:embed="rId3"/>
          <a:stretch>
            <a:fillRect/>
          </a:stretch>
        </p:blipFill>
        <p:spPr>
          <a:xfrm>
            <a:off x="846016" y="2496880"/>
            <a:ext cx="4902200" cy="1688392"/>
          </a:xfrm>
          <a:prstGeom prst="rect">
            <a:avLst/>
          </a:prstGeom>
        </p:spPr>
      </p:pic>
    </p:spTree>
    <p:extLst>
      <p:ext uri="{BB962C8B-B14F-4D97-AF65-F5344CB8AC3E}">
        <p14:creationId xmlns:p14="http://schemas.microsoft.com/office/powerpoint/2010/main" val="2919792829"/>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3D9374-6E55-4BFA-D7F5-2D12925C2659}"/>
              </a:ext>
            </a:extLst>
          </p:cNvPr>
          <p:cNvSpPr>
            <a:spLocks noGrp="1"/>
          </p:cNvSpPr>
          <p:nvPr>
            <p:ph idx="1"/>
          </p:nvPr>
        </p:nvSpPr>
        <p:spPr/>
        <p:txBody>
          <a:bodyPr vert="horz" lIns="91440" tIns="45720" rIns="91440" bIns="45720" numCol="1" rtlCol="0" anchor="t">
            <a:normAutofit/>
          </a:bodyPr>
          <a:lstStyle/>
          <a:p>
            <a:r>
              <a:rPr lang="en-US" dirty="0">
                <a:latin typeface="Open Sans"/>
                <a:ea typeface="Open Sans"/>
                <a:cs typeface="Open Sans"/>
                <a:hlinkClick r:id="rId2"/>
              </a:rPr>
              <a:t>2.5.8 Target Size (Minimum) (Level AA)</a:t>
            </a:r>
            <a:endParaRPr lang="en-US" dirty="0">
              <a:latin typeface="Open Sans"/>
              <a:ea typeface="Open Sans"/>
              <a:cs typeface="Open Sans"/>
            </a:endParaRPr>
          </a:p>
          <a:p>
            <a:r>
              <a:rPr lang="en-US" dirty="0">
                <a:latin typeface="Open Sans"/>
                <a:ea typeface="Open Sans"/>
                <a:cs typeface="Open Sans"/>
                <a:hlinkClick r:id="rId3"/>
              </a:rPr>
              <a:t>3.3.7 Redundant Entry (Level A)</a:t>
            </a:r>
            <a:endParaRPr lang="en-US" dirty="0">
              <a:latin typeface="Open Sans"/>
              <a:ea typeface="Open Sans"/>
              <a:cs typeface="Open Sans"/>
            </a:endParaRPr>
          </a:p>
          <a:p>
            <a:r>
              <a:rPr lang="en-US" dirty="0">
                <a:latin typeface="Open Sans"/>
                <a:ea typeface="Open Sans"/>
                <a:cs typeface="Open Sans"/>
                <a:hlinkClick r:id="rId4"/>
              </a:rPr>
              <a:t>3.3.8 Accessible Authentication (Level AA)</a:t>
            </a:r>
          </a:p>
        </p:txBody>
      </p:sp>
      <p:sp>
        <p:nvSpPr>
          <p:cNvPr id="3" name="Title 2">
            <a:extLst>
              <a:ext uri="{FF2B5EF4-FFF2-40B4-BE49-F238E27FC236}">
                <a16:creationId xmlns:a16="http://schemas.microsoft.com/office/drawing/2014/main" id="{AC0A4B09-83C5-53F3-A6FB-37DBFD4300ED}"/>
              </a:ext>
            </a:extLst>
          </p:cNvPr>
          <p:cNvSpPr>
            <a:spLocks noGrp="1"/>
          </p:cNvSpPr>
          <p:nvPr>
            <p:ph type="title"/>
          </p:nvPr>
        </p:nvSpPr>
        <p:spPr/>
        <p:txBody>
          <a:bodyPr/>
          <a:lstStyle/>
          <a:p>
            <a:r>
              <a:rPr lang="en-US">
                <a:latin typeface="Open Sans"/>
                <a:ea typeface="Open Sans"/>
                <a:cs typeface="Open Sans"/>
              </a:rPr>
              <a:t>Relevant WCAG 2.2 A &amp; AA success criteria</a:t>
            </a:r>
          </a:p>
        </p:txBody>
      </p:sp>
    </p:spTree>
    <p:extLst>
      <p:ext uri="{BB962C8B-B14F-4D97-AF65-F5344CB8AC3E}">
        <p14:creationId xmlns:p14="http://schemas.microsoft.com/office/powerpoint/2010/main" val="2842554971"/>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3D9374-6E55-4BFA-D7F5-2D12925C2659}"/>
              </a:ext>
            </a:extLst>
          </p:cNvPr>
          <p:cNvSpPr>
            <a:spLocks noGrp="1"/>
          </p:cNvSpPr>
          <p:nvPr>
            <p:ph idx="1"/>
          </p:nvPr>
        </p:nvSpPr>
        <p:spPr>
          <a:xfrm>
            <a:off x="6732459" y="2770436"/>
            <a:ext cx="4833258" cy="905491"/>
          </a:xfrm>
        </p:spPr>
        <p:txBody>
          <a:bodyPr vert="horz" lIns="91440" tIns="45720" rIns="91440" bIns="45720" numCol="1" rtlCol="0" anchor="t">
            <a:noAutofit/>
          </a:bodyPr>
          <a:lstStyle/>
          <a:p>
            <a:pPr>
              <a:buNone/>
            </a:pPr>
            <a:r>
              <a:rPr lang="en-US" dirty="0">
                <a:solidFill>
                  <a:srgbClr val="090B35"/>
                </a:solidFill>
                <a:latin typeface="+mn-lt"/>
                <a:ea typeface="+mn-ea"/>
                <a:cs typeface="Helvetica"/>
              </a:rPr>
              <a:t>line-height: 1.5rem;</a:t>
            </a:r>
          </a:p>
          <a:p>
            <a:pPr>
              <a:buNone/>
            </a:pPr>
            <a:r>
              <a:rPr lang="en-US" dirty="0">
                <a:solidFill>
                  <a:srgbClr val="090B35"/>
                </a:solidFill>
                <a:latin typeface="+mn-lt"/>
                <a:ea typeface="+mn-ea"/>
                <a:cs typeface="Helvetica"/>
              </a:rPr>
              <a:t> width: 1.5rem;</a:t>
            </a:r>
            <a:br>
              <a:rPr lang="en-US" sz="2000" dirty="0">
                <a:latin typeface="+mn-lt"/>
                <a:ea typeface="+mn-ea"/>
                <a:cs typeface="+mn-cs"/>
              </a:rPr>
            </a:br>
            <a:r>
              <a:rPr lang="en-US" sz="2000" dirty="0">
                <a:solidFill>
                  <a:schemeClr val="tx1"/>
                </a:solidFill>
                <a:latin typeface="+mn-lt"/>
                <a:ea typeface="+mn-ea"/>
                <a:cs typeface="+mn-cs"/>
              </a:rPr>
              <a:t>       </a:t>
            </a:r>
            <a:endParaRPr lang="en-US" sz="2000">
              <a:solidFill>
                <a:schemeClr val="tx1"/>
              </a:solidFill>
              <a:ea typeface="Open Sans"/>
              <a:cs typeface="Open Sans"/>
            </a:endParaRPr>
          </a:p>
        </p:txBody>
      </p:sp>
      <p:sp>
        <p:nvSpPr>
          <p:cNvPr id="3" name="Title 2">
            <a:extLst>
              <a:ext uri="{FF2B5EF4-FFF2-40B4-BE49-F238E27FC236}">
                <a16:creationId xmlns:a16="http://schemas.microsoft.com/office/drawing/2014/main" id="{AC0A4B09-83C5-53F3-A6FB-37DBFD4300ED}"/>
              </a:ext>
            </a:extLst>
          </p:cNvPr>
          <p:cNvSpPr>
            <a:spLocks noGrp="1"/>
          </p:cNvSpPr>
          <p:nvPr>
            <p:ph type="title"/>
          </p:nvPr>
        </p:nvSpPr>
        <p:spPr/>
        <p:txBody>
          <a:bodyPr/>
          <a:lstStyle/>
          <a:p>
            <a:r>
              <a:rPr lang="en-US" dirty="0">
                <a:latin typeface="Open Sans"/>
                <a:ea typeface="Open Sans"/>
                <a:cs typeface="Open Sans"/>
              </a:rPr>
              <a:t>Increase Target Size – Option 1 </a:t>
            </a:r>
            <a:r>
              <a:rPr lang="en-US" dirty="0">
                <a:latin typeface="Open Sans"/>
                <a:ea typeface="Open Sans"/>
                <a:cs typeface="Open Sans"/>
                <a:hlinkClick r:id="rId3">
                  <a:extLst>
                    <a:ext uri="{A12FA001-AC4F-418D-AE19-62706E023703}">
                      <ahyp:hlinkClr xmlns:ahyp="http://schemas.microsoft.com/office/drawing/2018/hyperlinkcolor" val="tx"/>
                    </a:ext>
                  </a:extLst>
                </a:hlinkClick>
              </a:rPr>
              <a:t>(CodePen)</a:t>
            </a:r>
          </a:p>
        </p:txBody>
      </p:sp>
      <p:sp>
        <p:nvSpPr>
          <p:cNvPr id="8" name="TextBox 7">
            <a:extLst>
              <a:ext uri="{FF2B5EF4-FFF2-40B4-BE49-F238E27FC236}">
                <a16:creationId xmlns:a16="http://schemas.microsoft.com/office/drawing/2014/main" id="{D81D52B1-5B77-21CB-364F-33586D0B7C8A}"/>
              </a:ext>
            </a:extLst>
          </p:cNvPr>
          <p:cNvSpPr txBox="1"/>
          <p:nvPr/>
        </p:nvSpPr>
        <p:spPr>
          <a:xfrm>
            <a:off x="6240535" y="5229633"/>
            <a:ext cx="4660574" cy="646331"/>
          </a:xfrm>
          <a:prstGeom prst="rect">
            <a:avLst/>
          </a:prstGeom>
          <a:noFill/>
        </p:spPr>
        <p:txBody>
          <a:bodyPr wrap="square">
            <a:spAutoFit/>
          </a:bodyPr>
          <a:lstStyle/>
          <a:p>
            <a:r>
              <a:rPr lang="en-US" sz="3600">
                <a:solidFill>
                  <a:srgbClr val="090B35"/>
                </a:solidFill>
                <a:highlight>
                  <a:srgbClr val="D4E6F4"/>
                </a:highlight>
                <a:cs typeface="Helvetica"/>
              </a:rPr>
              <a:t>24 by 24 CSS pixels</a:t>
            </a:r>
            <a:endParaRPr lang="en-US" sz="3600">
              <a:highlight>
                <a:srgbClr val="D4E6F4"/>
              </a:highlight>
            </a:endParaRPr>
          </a:p>
        </p:txBody>
      </p:sp>
      <p:pic>
        <p:nvPicPr>
          <p:cNvPr id="4" name="Picture 6" descr="Target size increased by using width css. More info in the CodePen url">
            <a:extLst>
              <a:ext uri="{FF2B5EF4-FFF2-40B4-BE49-F238E27FC236}">
                <a16:creationId xmlns:a16="http://schemas.microsoft.com/office/drawing/2014/main" id="{E62609AB-A6D4-8480-49B5-CC2E6AF185B4}"/>
              </a:ext>
            </a:extLst>
          </p:cNvPr>
          <p:cNvPicPr>
            <a:picLocks noChangeAspect="1"/>
          </p:cNvPicPr>
          <p:nvPr/>
        </p:nvPicPr>
        <p:blipFill>
          <a:blip r:embed="rId4"/>
          <a:stretch>
            <a:fillRect/>
          </a:stretch>
        </p:blipFill>
        <p:spPr>
          <a:xfrm>
            <a:off x="812180" y="2097486"/>
            <a:ext cx="4926980" cy="3871076"/>
          </a:xfrm>
          <a:prstGeom prst="rect">
            <a:avLst/>
          </a:prstGeom>
        </p:spPr>
      </p:pic>
      <p:sp>
        <p:nvSpPr>
          <p:cNvPr id="7" name="TextBox 1">
            <a:extLst>
              <a:ext uri="{FF2B5EF4-FFF2-40B4-BE49-F238E27FC236}">
                <a16:creationId xmlns:a16="http://schemas.microsoft.com/office/drawing/2014/main" id="{35D63F2F-4EB5-8EE4-9D26-2A7EDA0C5673}"/>
              </a:ext>
            </a:extLst>
          </p:cNvPr>
          <p:cNvSpPr txBox="1"/>
          <p:nvPr/>
        </p:nvSpPr>
        <p:spPr>
          <a:xfrm>
            <a:off x="6182691" y="2098546"/>
            <a:ext cx="6097978" cy="461665"/>
          </a:xfrm>
          <a:prstGeom prst="rect">
            <a:avLst/>
          </a:prstGeom>
          <a:noFill/>
        </p:spPr>
        <p:txBody>
          <a:bodyPr wrap="square">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400">
                <a:solidFill>
                  <a:srgbClr val="090B35"/>
                </a:solidFill>
                <a:cs typeface="Helvetica"/>
              </a:rPr>
              <a:t>Increasing the size directly:</a:t>
            </a:r>
          </a:p>
        </p:txBody>
      </p:sp>
    </p:spTree>
    <p:extLst>
      <p:ext uri="{BB962C8B-B14F-4D97-AF65-F5344CB8AC3E}">
        <p14:creationId xmlns:p14="http://schemas.microsoft.com/office/powerpoint/2010/main" val="2029063595"/>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C0A4B09-83C5-53F3-A6FB-37DBFD4300ED}"/>
              </a:ext>
            </a:extLst>
          </p:cNvPr>
          <p:cNvSpPr>
            <a:spLocks noGrp="1"/>
          </p:cNvSpPr>
          <p:nvPr>
            <p:ph type="title"/>
          </p:nvPr>
        </p:nvSpPr>
        <p:spPr/>
        <p:txBody>
          <a:bodyPr/>
          <a:lstStyle/>
          <a:p>
            <a:r>
              <a:rPr lang="en-US" dirty="0">
                <a:latin typeface="Open Sans"/>
                <a:ea typeface="Open Sans"/>
                <a:cs typeface="Open Sans"/>
              </a:rPr>
              <a:t>Increase Target Size – Option 2 </a:t>
            </a:r>
            <a:r>
              <a:rPr lang="en-US" dirty="0">
                <a:latin typeface="Open Sans"/>
                <a:ea typeface="Open Sans"/>
                <a:cs typeface="Open Sans"/>
                <a:hlinkClick r:id="rId3">
                  <a:extLst>
                    <a:ext uri="{A12FA001-AC4F-418D-AE19-62706E023703}">
                      <ahyp:hlinkClr xmlns:ahyp="http://schemas.microsoft.com/office/drawing/2018/hyperlinkcolor" val="tx"/>
                    </a:ext>
                  </a:extLst>
                </a:hlinkClick>
              </a:rPr>
              <a:t>(CodePen)</a:t>
            </a:r>
          </a:p>
        </p:txBody>
      </p:sp>
      <p:pic>
        <p:nvPicPr>
          <p:cNvPr id="4" name="Picture 4" descr="Target size increased adding padding in the label. More info in the CodePen url">
            <a:extLst>
              <a:ext uri="{FF2B5EF4-FFF2-40B4-BE49-F238E27FC236}">
                <a16:creationId xmlns:a16="http://schemas.microsoft.com/office/drawing/2014/main" id="{87546B9F-32C6-ACF8-110C-1B7A2E824E78}"/>
              </a:ext>
            </a:extLst>
          </p:cNvPr>
          <p:cNvPicPr>
            <a:picLocks noChangeAspect="1"/>
          </p:cNvPicPr>
          <p:nvPr/>
        </p:nvPicPr>
        <p:blipFill>
          <a:blip r:embed="rId4"/>
          <a:stretch>
            <a:fillRect/>
          </a:stretch>
        </p:blipFill>
        <p:spPr>
          <a:xfrm>
            <a:off x="958574" y="2178937"/>
            <a:ext cx="4609547" cy="3648649"/>
          </a:xfrm>
          <a:prstGeom prst="rect">
            <a:avLst/>
          </a:prstGeom>
        </p:spPr>
      </p:pic>
      <p:sp>
        <p:nvSpPr>
          <p:cNvPr id="5" name="TextBox 1">
            <a:extLst>
              <a:ext uri="{FF2B5EF4-FFF2-40B4-BE49-F238E27FC236}">
                <a16:creationId xmlns:a16="http://schemas.microsoft.com/office/drawing/2014/main" id="{034D17E2-C413-AB1A-4285-B3BE46C60264}"/>
              </a:ext>
            </a:extLst>
          </p:cNvPr>
          <p:cNvSpPr txBox="1"/>
          <p:nvPr/>
        </p:nvSpPr>
        <p:spPr>
          <a:xfrm>
            <a:off x="6588108" y="2209630"/>
            <a:ext cx="6097978" cy="461665"/>
          </a:xfrm>
          <a:prstGeom prst="rect">
            <a:avLst/>
          </a:prstGeom>
          <a:noFill/>
        </p:spPr>
        <p:txBody>
          <a:bodyPr wrap="square" lIns="91440" tIns="45720" rIns="91440" bIns="45720" anchor="t">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marL="0" indent="0">
              <a:buNone/>
            </a:pPr>
            <a:r>
              <a:rPr lang="en-US" sz="2400" dirty="0">
                <a:solidFill>
                  <a:srgbClr val="090B35"/>
                </a:solidFill>
                <a:cs typeface="Helvetica"/>
              </a:rPr>
              <a:t>Adding some padding to the label</a:t>
            </a:r>
          </a:p>
        </p:txBody>
      </p:sp>
      <p:sp>
        <p:nvSpPr>
          <p:cNvPr id="6" name="TextBox 5">
            <a:extLst>
              <a:ext uri="{FF2B5EF4-FFF2-40B4-BE49-F238E27FC236}">
                <a16:creationId xmlns:a16="http://schemas.microsoft.com/office/drawing/2014/main" id="{B1B0C1CB-B4BE-061F-004C-DE5FF789DC78}"/>
              </a:ext>
            </a:extLst>
          </p:cNvPr>
          <p:cNvSpPr txBox="1"/>
          <p:nvPr/>
        </p:nvSpPr>
        <p:spPr>
          <a:xfrm>
            <a:off x="6645965" y="3145183"/>
            <a:ext cx="2743200" cy="1200329"/>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r>
              <a:rPr lang="en-US"/>
              <a:t>.terms2{</a:t>
            </a:r>
          </a:p>
          <a:p>
            <a:r>
              <a:rPr lang="en-US"/>
              <a:t>  min-height: 24px;</a:t>
            </a:r>
          </a:p>
          <a:p>
            <a:r>
              <a:rPr lang="en-US"/>
              <a:t>  display:inline-block;</a:t>
            </a:r>
          </a:p>
          <a:p>
            <a:r>
              <a:rPr lang="en-US"/>
              <a:t>}</a:t>
            </a:r>
          </a:p>
        </p:txBody>
      </p:sp>
    </p:spTree>
    <p:extLst>
      <p:ext uri="{BB962C8B-B14F-4D97-AF65-F5344CB8AC3E}">
        <p14:creationId xmlns:p14="http://schemas.microsoft.com/office/powerpoint/2010/main" val="835962780"/>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3D9374-6E55-4BFA-D7F5-2D12925C2659}"/>
              </a:ext>
            </a:extLst>
          </p:cNvPr>
          <p:cNvSpPr>
            <a:spLocks noGrp="1"/>
          </p:cNvSpPr>
          <p:nvPr>
            <p:ph idx="1"/>
          </p:nvPr>
        </p:nvSpPr>
        <p:spPr>
          <a:xfrm>
            <a:off x="1066799" y="2254827"/>
            <a:ext cx="10262261" cy="4050970"/>
          </a:xfrm>
        </p:spPr>
        <p:txBody>
          <a:bodyPr vert="horz" lIns="91440" tIns="45720" rIns="91440" bIns="45720" numCol="1" rtlCol="0" anchor="t">
            <a:normAutofit fontScale="92500" lnSpcReduction="20000"/>
          </a:bodyPr>
          <a:lstStyle/>
          <a:p>
            <a:pPr>
              <a:buNone/>
            </a:pPr>
            <a:r>
              <a:rPr lang="en-US" dirty="0">
                <a:latin typeface="Open Sans"/>
                <a:ea typeface="Open Sans"/>
                <a:cs typeface="Open Sans"/>
              </a:rPr>
              <a:t>Preventing users from having to re-enter information they’ve already entered before (within the same session), to reduce cognitive load</a:t>
            </a:r>
            <a:endParaRPr lang="en-US" dirty="0"/>
          </a:p>
          <a:p>
            <a:r>
              <a:rPr lang="en-US" dirty="0">
                <a:latin typeface="Open Sans"/>
                <a:ea typeface="Open Sans"/>
                <a:cs typeface="Open Sans"/>
              </a:rPr>
              <a:t>Prepopulating fields by default</a:t>
            </a:r>
            <a:endParaRPr lang="en-US" dirty="0"/>
          </a:p>
          <a:p>
            <a:r>
              <a:rPr lang="en-US" dirty="0">
                <a:latin typeface="Open Sans"/>
                <a:ea typeface="Open Sans"/>
                <a:cs typeface="Open Sans"/>
              </a:rPr>
              <a:t>Allow copy/paste from one field to another</a:t>
            </a:r>
            <a:endParaRPr lang="en-US" dirty="0"/>
          </a:p>
          <a:p>
            <a:r>
              <a:rPr lang="en-US" dirty="0">
                <a:latin typeface="Open Sans"/>
                <a:ea typeface="Open Sans"/>
                <a:cs typeface="Open Sans"/>
              </a:rPr>
              <a:t>When users are required to enter information multiple times, the site needs provide clear instructions for users, such as explaining the reason for the redundancy and how the information will be used</a:t>
            </a:r>
            <a:endParaRPr lang="en-US" dirty="0"/>
          </a:p>
          <a:p>
            <a:r>
              <a:rPr lang="en-US" dirty="0">
                <a:latin typeface="Open Sans"/>
                <a:ea typeface="Open Sans"/>
                <a:cs typeface="Open Sans"/>
              </a:rPr>
              <a:t>Minimize the number of required fields and only asking for information that’s necessary for the transactions</a:t>
            </a:r>
            <a:endParaRPr lang="en-US" dirty="0"/>
          </a:p>
          <a:p>
            <a:pPr marL="0" indent="0">
              <a:buNone/>
            </a:pPr>
            <a:endParaRPr lang="en-US">
              <a:solidFill>
                <a:srgbClr val="090B35"/>
              </a:solidFill>
              <a:latin typeface="+mn-lt"/>
              <a:ea typeface="+mn-ea"/>
              <a:cs typeface="Helvetica"/>
            </a:endParaRPr>
          </a:p>
          <a:p>
            <a:pPr>
              <a:buFont typeface="+mj-lt"/>
              <a:buAutoNum type="arabicPeriod"/>
            </a:pPr>
            <a:endParaRPr lang="en-US">
              <a:solidFill>
                <a:srgbClr val="090B35"/>
              </a:solidFill>
              <a:latin typeface="+mn-lt"/>
              <a:ea typeface="+mn-ea"/>
              <a:cs typeface="Helvetica"/>
            </a:endParaRPr>
          </a:p>
        </p:txBody>
      </p:sp>
      <p:sp>
        <p:nvSpPr>
          <p:cNvPr id="3" name="Title 2">
            <a:extLst>
              <a:ext uri="{FF2B5EF4-FFF2-40B4-BE49-F238E27FC236}">
                <a16:creationId xmlns:a16="http://schemas.microsoft.com/office/drawing/2014/main" id="{AC0A4B09-83C5-53F3-A6FB-37DBFD4300ED}"/>
              </a:ext>
            </a:extLst>
          </p:cNvPr>
          <p:cNvSpPr>
            <a:spLocks noGrp="1"/>
          </p:cNvSpPr>
          <p:nvPr>
            <p:ph type="title"/>
          </p:nvPr>
        </p:nvSpPr>
        <p:spPr/>
        <p:txBody>
          <a:bodyPr/>
          <a:lstStyle/>
          <a:p>
            <a:r>
              <a:rPr lang="en-US">
                <a:latin typeface="Open Sans"/>
                <a:ea typeface="Open Sans"/>
                <a:cs typeface="Open Sans"/>
              </a:rPr>
              <a:t>3.3.7 Redundant Entry</a:t>
            </a:r>
          </a:p>
        </p:txBody>
      </p:sp>
    </p:spTree>
    <p:extLst>
      <p:ext uri="{BB962C8B-B14F-4D97-AF65-F5344CB8AC3E}">
        <p14:creationId xmlns:p14="http://schemas.microsoft.com/office/powerpoint/2010/main" val="165853007"/>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3D9374-6E55-4BFA-D7F5-2D12925C2659}"/>
              </a:ext>
            </a:extLst>
          </p:cNvPr>
          <p:cNvSpPr>
            <a:spLocks noGrp="1"/>
          </p:cNvSpPr>
          <p:nvPr>
            <p:ph idx="1"/>
          </p:nvPr>
        </p:nvSpPr>
        <p:spPr>
          <a:xfrm>
            <a:off x="1066799" y="2254827"/>
            <a:ext cx="10262261" cy="4050970"/>
          </a:xfrm>
        </p:spPr>
        <p:txBody>
          <a:bodyPr vert="horz" lIns="91440" tIns="45720" rIns="91440" bIns="45720" numCol="1" rtlCol="0" anchor="t">
            <a:normAutofit fontScale="85000" lnSpcReduction="20000"/>
          </a:bodyPr>
          <a:lstStyle/>
          <a:p>
            <a:pPr>
              <a:buNone/>
            </a:pPr>
            <a:r>
              <a:rPr lang="en-US">
                <a:latin typeface="Open Sans"/>
                <a:ea typeface="Open Sans"/>
                <a:cs typeface="Open Sans"/>
              </a:rPr>
              <a:t>Is concerned with cognitive function tests that are used to authenticate users, such as solving a puzzle, or remembering a password.</a:t>
            </a:r>
          </a:p>
          <a:p>
            <a:r>
              <a:rPr lang="en-US">
                <a:latin typeface="Open Sans"/>
                <a:ea typeface="Open Sans"/>
                <a:cs typeface="Open Sans"/>
              </a:rPr>
              <a:t>In all cases where password authentication is used: allow copy/paste. </a:t>
            </a:r>
          </a:p>
          <a:p>
            <a:r>
              <a:rPr lang="en-US">
                <a:latin typeface="Open Sans"/>
                <a:ea typeface="Open Sans"/>
                <a:cs typeface="Open Sans"/>
              </a:rPr>
              <a:t>Bank account has a secondary passcode, and it asks for something like the 1st, 3rd and 5th digit. Asking for just some of the digits is asking for information to be transcribed in a different format than the original information.</a:t>
            </a:r>
            <a:endParaRPr lang="en-US"/>
          </a:p>
          <a:p>
            <a:r>
              <a:rPr lang="en-US">
                <a:latin typeface="Open Sans"/>
                <a:ea typeface="Open Sans"/>
                <a:cs typeface="Open Sans"/>
              </a:rPr>
              <a:t>If different devices: use a temporary URL to click on it.</a:t>
            </a:r>
          </a:p>
          <a:p>
            <a:r>
              <a:rPr lang="en-US">
                <a:latin typeface="Open Sans"/>
                <a:ea typeface="Open Sans"/>
                <a:cs typeface="Open Sans"/>
              </a:rPr>
              <a:t>Exceptions are: user’s name</a:t>
            </a:r>
            <a:r>
              <a:rPr lang="en-US" b="0" i="0">
                <a:effectLst/>
                <a:latin typeface="Open Sans"/>
                <a:ea typeface="Open Sans"/>
                <a:cs typeface="Open Sans"/>
              </a:rPr>
              <a:t>, </a:t>
            </a:r>
            <a:r>
              <a:rPr lang="en-US">
                <a:latin typeface="Open Sans"/>
                <a:ea typeface="Open Sans"/>
                <a:cs typeface="Open Sans"/>
              </a:rPr>
              <a:t>email address, or phone number; those things are personal information that doesn’t change between different sites</a:t>
            </a:r>
            <a:r>
              <a:rPr lang="en-US" b="0" i="0">
                <a:effectLst/>
                <a:latin typeface="Open Sans"/>
                <a:ea typeface="Open Sans"/>
                <a:cs typeface="Open Sans"/>
              </a:rPr>
              <a:t>, </a:t>
            </a:r>
            <a:r>
              <a:rPr lang="en-US">
                <a:latin typeface="Open Sans"/>
                <a:ea typeface="Open Sans"/>
                <a:cs typeface="Open Sans"/>
              </a:rPr>
              <a:t>and therefore inputting them is not considered a cognitive function test.</a:t>
            </a:r>
            <a:endParaRPr lang="en-US"/>
          </a:p>
          <a:p>
            <a:pPr marL="0" indent="0">
              <a:buNone/>
            </a:pPr>
            <a:endParaRPr lang="en-US">
              <a:solidFill>
                <a:srgbClr val="090B35"/>
              </a:solidFill>
              <a:latin typeface="+mn-lt"/>
              <a:ea typeface="+mn-ea"/>
              <a:cs typeface="Helvetica"/>
            </a:endParaRPr>
          </a:p>
          <a:p>
            <a:pPr>
              <a:buFont typeface="+mj-lt"/>
              <a:buAutoNum type="arabicPeriod"/>
            </a:pPr>
            <a:endParaRPr lang="en-US">
              <a:solidFill>
                <a:srgbClr val="090B35"/>
              </a:solidFill>
              <a:latin typeface="+mn-lt"/>
              <a:ea typeface="+mn-ea"/>
              <a:cs typeface="Helvetica"/>
            </a:endParaRPr>
          </a:p>
        </p:txBody>
      </p:sp>
      <p:sp>
        <p:nvSpPr>
          <p:cNvPr id="3" name="Title 2">
            <a:extLst>
              <a:ext uri="{FF2B5EF4-FFF2-40B4-BE49-F238E27FC236}">
                <a16:creationId xmlns:a16="http://schemas.microsoft.com/office/drawing/2014/main" id="{AC0A4B09-83C5-53F3-A6FB-37DBFD4300ED}"/>
              </a:ext>
            </a:extLst>
          </p:cNvPr>
          <p:cNvSpPr>
            <a:spLocks noGrp="1"/>
          </p:cNvSpPr>
          <p:nvPr>
            <p:ph type="title"/>
          </p:nvPr>
        </p:nvSpPr>
        <p:spPr/>
        <p:txBody>
          <a:bodyPr/>
          <a:lstStyle/>
          <a:p>
            <a:r>
              <a:rPr lang="en-US">
                <a:latin typeface="Open Sans"/>
                <a:ea typeface="Open Sans"/>
                <a:cs typeface="Open Sans"/>
              </a:rPr>
              <a:t>3.3.8 Accessible Authentication</a:t>
            </a:r>
          </a:p>
        </p:txBody>
      </p:sp>
    </p:spTree>
    <p:extLst>
      <p:ext uri="{BB962C8B-B14F-4D97-AF65-F5344CB8AC3E}">
        <p14:creationId xmlns:p14="http://schemas.microsoft.com/office/powerpoint/2010/main" val="268314984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3D9374-6E55-4BFA-D7F5-2D12925C2659}"/>
              </a:ext>
            </a:extLst>
          </p:cNvPr>
          <p:cNvSpPr>
            <a:spLocks noGrp="1"/>
          </p:cNvSpPr>
          <p:nvPr>
            <p:ph idx="1"/>
          </p:nvPr>
        </p:nvSpPr>
        <p:spPr>
          <a:xfrm>
            <a:off x="1066799" y="2254827"/>
            <a:ext cx="9862753" cy="3922136"/>
          </a:xfrm>
        </p:spPr>
        <p:txBody>
          <a:bodyPr vert="horz" lIns="91440" tIns="45720" rIns="91440" bIns="45720" numCol="1" rtlCol="0" anchor="t">
            <a:normAutofit lnSpcReduction="10000"/>
          </a:bodyPr>
          <a:lstStyle/>
          <a:p>
            <a:pPr algn="l">
              <a:buFont typeface="Wingdings"/>
              <a:buChar char="§"/>
            </a:pPr>
            <a:r>
              <a:rPr lang="en-US">
                <a:latin typeface="Open Sans"/>
                <a:ea typeface="Open Sans"/>
                <a:cs typeface="Open Sans"/>
              </a:rPr>
              <a:t>Check that each input for authentication allows pasting.</a:t>
            </a:r>
          </a:p>
          <a:p>
            <a:pPr>
              <a:buFont typeface="Wingdings"/>
              <a:buChar char="§"/>
            </a:pPr>
            <a:endParaRPr lang="en-US">
              <a:latin typeface="Open Sans"/>
              <a:ea typeface="Open Sans"/>
              <a:cs typeface="Open Sans"/>
            </a:endParaRPr>
          </a:p>
          <a:p>
            <a:pPr>
              <a:buFont typeface="Wingdings"/>
              <a:buChar char="§"/>
            </a:pPr>
            <a:endParaRPr lang="en-US">
              <a:latin typeface="Open Sans"/>
              <a:ea typeface="Open Sans"/>
              <a:cs typeface="Open Sans"/>
            </a:endParaRPr>
          </a:p>
          <a:p>
            <a:pPr>
              <a:buFont typeface="Wingdings"/>
              <a:buChar char="§"/>
            </a:pPr>
            <a:r>
              <a:rPr lang="en-US">
                <a:latin typeface="Open Sans"/>
                <a:ea typeface="Open Sans"/>
                <a:cs typeface="Open Sans"/>
              </a:rPr>
              <a:t>TIP: One technique that helps to pass this criteria: If browser allows </a:t>
            </a:r>
            <a:r>
              <a:rPr lang="en-US">
                <a:latin typeface="Open Sans"/>
                <a:ea typeface="Open Sans"/>
                <a:cs typeface="Open Sans"/>
                <a:hlinkClick r:id="rId3"/>
              </a:rPr>
              <a:t>Success Criterion 1.3.5 Input Purpose</a:t>
            </a:r>
            <a:r>
              <a:rPr lang="en-US">
                <a:latin typeface="Open Sans"/>
                <a:ea typeface="Open Sans"/>
                <a:cs typeface="Open Sans"/>
              </a:rPr>
              <a:t> + and the form controls have an appropriate accessible name in accordance with </a:t>
            </a:r>
            <a:r>
              <a:rPr lang="en-US">
                <a:latin typeface="Open Sans"/>
                <a:ea typeface="Open Sans"/>
                <a:cs typeface="Open Sans"/>
                <a:hlinkClick r:id="rId4"/>
              </a:rPr>
              <a:t>Success Criterion 4.1.2 Name, Role, Value</a:t>
            </a:r>
            <a:r>
              <a:rPr lang="en-US">
                <a:latin typeface="Open Sans"/>
                <a:ea typeface="Open Sans"/>
                <a:cs typeface="Open Sans"/>
              </a:rPr>
              <a:t> (ensure the agent is not blocking from filling in the fields).</a:t>
            </a:r>
            <a:endParaRPr lang="en-US"/>
          </a:p>
          <a:p>
            <a:pPr>
              <a:buAutoNum type="arabicPeriod"/>
            </a:pPr>
            <a:endParaRPr lang="en-US">
              <a:solidFill>
                <a:srgbClr val="090B35"/>
              </a:solidFill>
              <a:latin typeface="+mn-lt"/>
              <a:ea typeface="+mn-ea"/>
              <a:cs typeface="Helvetica"/>
            </a:endParaRPr>
          </a:p>
          <a:p>
            <a:pPr algn="l">
              <a:buFont typeface="+mj-lt"/>
              <a:buAutoNum type="arabicPeriod"/>
            </a:pPr>
            <a:endParaRPr lang="en-US">
              <a:solidFill>
                <a:srgbClr val="090B35"/>
              </a:solidFill>
              <a:latin typeface="+mn-lt"/>
              <a:ea typeface="+mn-ea"/>
              <a:cs typeface="Helvetica"/>
            </a:endParaRPr>
          </a:p>
        </p:txBody>
      </p:sp>
      <p:sp>
        <p:nvSpPr>
          <p:cNvPr id="3" name="Title 2">
            <a:extLst>
              <a:ext uri="{FF2B5EF4-FFF2-40B4-BE49-F238E27FC236}">
                <a16:creationId xmlns:a16="http://schemas.microsoft.com/office/drawing/2014/main" id="{AC0A4B09-83C5-53F3-A6FB-37DBFD4300ED}"/>
              </a:ext>
            </a:extLst>
          </p:cNvPr>
          <p:cNvSpPr>
            <a:spLocks noGrp="1"/>
          </p:cNvSpPr>
          <p:nvPr>
            <p:ph type="title"/>
          </p:nvPr>
        </p:nvSpPr>
        <p:spPr/>
        <p:txBody>
          <a:bodyPr/>
          <a:lstStyle/>
          <a:p>
            <a:r>
              <a:rPr lang="en-US">
                <a:latin typeface="Open Sans"/>
                <a:ea typeface="Open Sans"/>
                <a:cs typeface="Open Sans"/>
              </a:rPr>
              <a:t>3.3.8 Accessible Authentication</a:t>
            </a:r>
          </a:p>
        </p:txBody>
      </p:sp>
    </p:spTree>
    <p:extLst>
      <p:ext uri="{BB962C8B-B14F-4D97-AF65-F5344CB8AC3E}">
        <p14:creationId xmlns:p14="http://schemas.microsoft.com/office/powerpoint/2010/main" val="3736328104"/>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p:txBody>
          <a:bodyPr/>
          <a:lstStyle/>
          <a:p>
            <a:r>
              <a:rPr lang="en-US" sz="4400">
                <a:latin typeface="Open Sans"/>
                <a:ea typeface="Open Sans"/>
                <a:cs typeface="Open Sans"/>
              </a:rPr>
              <a:t>Checklist</a:t>
            </a:r>
            <a:r>
              <a:rPr lang="en-US">
                <a:latin typeface="Open Sans"/>
                <a:ea typeface="Open Sans"/>
                <a:cs typeface="Open Sans"/>
              </a:rPr>
              <a:t> (1 of 3)</a:t>
            </a:r>
            <a:endParaRPr lang="en-US" sz="4400">
              <a:latin typeface="Open Sans"/>
              <a:ea typeface="Open Sans"/>
              <a:cs typeface="Open Sans"/>
            </a:endParaRPr>
          </a:p>
        </p:txBody>
      </p:sp>
      <p:sp>
        <p:nvSpPr>
          <p:cNvPr id="8" name="Content Placeholder 7">
            <a:extLst>
              <a:ext uri="{FF2B5EF4-FFF2-40B4-BE49-F238E27FC236}">
                <a16:creationId xmlns:a16="http://schemas.microsoft.com/office/drawing/2014/main" id="{62A1A78B-9C12-630C-D671-04DA3D42A822}"/>
              </a:ext>
            </a:extLst>
          </p:cNvPr>
          <p:cNvSpPr>
            <a:spLocks noGrp="1"/>
          </p:cNvSpPr>
          <p:nvPr>
            <p:ph idx="1"/>
          </p:nvPr>
        </p:nvSpPr>
        <p:spPr>
          <a:xfrm>
            <a:off x="1066799" y="2254827"/>
            <a:ext cx="10162033" cy="3922136"/>
          </a:xfrm>
        </p:spPr>
        <p:txBody>
          <a:bodyPr vert="horz" lIns="91440" tIns="45720" rIns="91440" bIns="45720" numCol="1" rtlCol="0" anchor="t">
            <a:normAutofit fontScale="92500" lnSpcReduction="10000"/>
          </a:bodyPr>
          <a:lstStyle/>
          <a:p>
            <a:pPr marL="457200" indent="-457200">
              <a:buAutoNum type="arabicParenR"/>
            </a:pPr>
            <a:r>
              <a:rPr lang="en-CA" dirty="0">
                <a:latin typeface="Open Sans"/>
                <a:ea typeface="Open Sans"/>
                <a:cs typeface="Open Sans"/>
              </a:rPr>
              <a:t>Is there sufficient contrast for text elements and important non-text information? 1.4.3 and 1.4.11</a:t>
            </a:r>
            <a:endParaRPr lang="en-US" dirty="0"/>
          </a:p>
          <a:p>
            <a:pPr marL="457200" indent="-457200">
              <a:buAutoNum type="arabicParenR"/>
            </a:pPr>
            <a:r>
              <a:rPr lang="en-CA" dirty="0">
                <a:latin typeface="Open Sans"/>
                <a:ea typeface="Open Sans"/>
                <a:cs typeface="Open Sans"/>
              </a:rPr>
              <a:t>Do all applicable form fields have autocomplete? 1.3.5</a:t>
            </a:r>
          </a:p>
          <a:p>
            <a:pPr marL="457200" indent="-457200">
              <a:buAutoNum type="arabicParenR"/>
            </a:pPr>
            <a:r>
              <a:rPr lang="en-CA" dirty="0">
                <a:latin typeface="Open Sans"/>
                <a:ea typeface="Open Sans"/>
                <a:cs typeface="Open Sans"/>
              </a:rPr>
              <a:t>Do all required form controls convey the fact that they are required to </a:t>
            </a:r>
            <a:r>
              <a:rPr lang="en-CA">
                <a:latin typeface="Open Sans"/>
                <a:ea typeface="Open Sans"/>
                <a:cs typeface="Open Sans"/>
              </a:rPr>
              <a:t>all users </a:t>
            </a:r>
            <a:r>
              <a:rPr lang="en-CA" dirty="0">
                <a:latin typeface="Open Sans"/>
                <a:ea typeface="Open Sans"/>
                <a:cs typeface="Open Sans"/>
              </a:rPr>
              <a:t>visually and programmatically? 3.3.2 and 4.1.2</a:t>
            </a:r>
          </a:p>
          <a:p>
            <a:pPr marL="457200" indent="-457200">
              <a:buAutoNum type="arabicParenR"/>
            </a:pPr>
            <a:r>
              <a:rPr lang="en-CA" dirty="0">
                <a:latin typeface="Open Sans"/>
                <a:ea typeface="Open Sans"/>
                <a:cs typeface="Open Sans"/>
              </a:rPr>
              <a:t>Do all fields have their own visual and persistent labels and instructions? 3.3.2</a:t>
            </a:r>
            <a:endParaRPr lang="en-US" dirty="0"/>
          </a:p>
          <a:p>
            <a:pPr marL="457200" indent="-457200">
              <a:buAutoNum type="arabicParenR"/>
            </a:pPr>
            <a:r>
              <a:rPr lang="en-CA" dirty="0">
                <a:latin typeface="Open Sans"/>
                <a:ea typeface="Open Sans"/>
                <a:cs typeface="Open Sans"/>
              </a:rPr>
              <a:t>Do all inputs have an accessible name? 4.1.2</a:t>
            </a:r>
          </a:p>
          <a:p>
            <a:pPr marL="457200" indent="-457200">
              <a:buAutoNum type="arabicParenR"/>
            </a:pPr>
            <a:endParaRPr lang="en-US" dirty="0">
              <a:latin typeface="Open Sans"/>
              <a:ea typeface="Open Sans"/>
              <a:cs typeface="Open Sans"/>
            </a:endParaRPr>
          </a:p>
        </p:txBody>
      </p:sp>
    </p:spTree>
    <p:extLst>
      <p:ext uri="{BB962C8B-B14F-4D97-AF65-F5344CB8AC3E}">
        <p14:creationId xmlns:p14="http://schemas.microsoft.com/office/powerpoint/2010/main" val="4216730853"/>
      </p:ext>
    </p:extLst>
  </p:cSld>
  <p:clrMapOvr>
    <a:masterClrMapping/>
  </p:clrMapOvr>
  <p:extLst>
    <p:ext uri="{6950BFC3-D8DA-4A85-94F7-54DA5524770B}">
      <p188:commentRel xmlns:p188="http://schemas.microsoft.com/office/powerpoint/2018/8/main" r:id="rId2"/>
    </p:ext>
  </p:extLs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4B7BC4-ECCC-41AD-B881-B9C6F787CDB6}"/>
              </a:ext>
            </a:extLst>
          </p:cNvPr>
          <p:cNvSpPr>
            <a:spLocks noGrp="1"/>
          </p:cNvSpPr>
          <p:nvPr>
            <p:ph type="title"/>
          </p:nvPr>
        </p:nvSpPr>
        <p:spPr/>
        <p:txBody>
          <a:bodyPr/>
          <a:lstStyle/>
          <a:p>
            <a:r>
              <a:rPr lang="en-US">
                <a:latin typeface="Open Sans"/>
                <a:ea typeface="Open Sans"/>
                <a:cs typeface="Open Sans"/>
              </a:rPr>
              <a:t>Agenda – The Checklist (</a:t>
            </a:r>
            <a:r>
              <a:rPr lang="en-US">
                <a:latin typeface="Open Sans"/>
                <a:ea typeface="Open Sans"/>
                <a:cs typeface="Open Sans"/>
                <a:hlinkClick r:id="rId3">
                  <a:extLst>
                    <a:ext uri="{A12FA001-AC4F-418D-AE19-62706E023703}">
                      <ahyp:hlinkClr xmlns:ahyp="http://schemas.microsoft.com/office/drawing/2018/hyperlinkcolor" val="tx"/>
                    </a:ext>
                  </a:extLst>
                </a:hlinkClick>
              </a:rPr>
              <a:t>CodePen</a:t>
            </a:r>
            <a:r>
              <a:rPr lang="en-US">
                <a:latin typeface="Open Sans"/>
                <a:ea typeface="Open Sans"/>
                <a:cs typeface="Open Sans"/>
              </a:rPr>
              <a:t>) </a:t>
            </a:r>
            <a:br>
              <a:rPr lang="en-US">
                <a:latin typeface="Open Sans"/>
                <a:ea typeface="Open Sans"/>
                <a:cs typeface="Open Sans"/>
              </a:rPr>
            </a:br>
            <a:r>
              <a:rPr lang="en-US">
                <a:latin typeface="Open Sans"/>
                <a:ea typeface="Open Sans"/>
                <a:cs typeface="Open Sans"/>
              </a:rPr>
              <a:t>1 of 4</a:t>
            </a:r>
            <a:endParaRPr lang="en-US"/>
          </a:p>
        </p:txBody>
      </p:sp>
      <p:sp>
        <p:nvSpPr>
          <p:cNvPr id="2" name="Content Placeholder 1">
            <a:extLst>
              <a:ext uri="{FF2B5EF4-FFF2-40B4-BE49-F238E27FC236}">
                <a16:creationId xmlns:a16="http://schemas.microsoft.com/office/drawing/2014/main" id="{03603553-A5EC-4886-A944-405968EAAB81}"/>
              </a:ext>
            </a:extLst>
          </p:cNvPr>
          <p:cNvSpPr>
            <a:spLocks noGrp="1"/>
          </p:cNvSpPr>
          <p:nvPr>
            <p:ph idx="1"/>
          </p:nvPr>
        </p:nvSpPr>
        <p:spPr/>
        <p:txBody>
          <a:bodyPr vert="horz" lIns="91440" tIns="45720" rIns="91440" bIns="45720" numCol="1" rtlCol="0" anchor="t">
            <a:normAutofit/>
          </a:bodyPr>
          <a:lstStyle/>
          <a:p>
            <a:r>
              <a:rPr lang="en-US" sz="3200" dirty="0">
                <a:latin typeface="Open Sans"/>
                <a:ea typeface="Open Sans"/>
                <a:cs typeface="Open Sans"/>
              </a:rPr>
              <a:t>Text Contrast</a:t>
            </a:r>
          </a:p>
          <a:p>
            <a:r>
              <a:rPr lang="en-US" sz="3200" dirty="0">
                <a:latin typeface="Open Sans"/>
                <a:ea typeface="Open Sans"/>
                <a:cs typeface="Open Sans"/>
              </a:rPr>
              <a:t>Non-text Contrast</a:t>
            </a:r>
          </a:p>
          <a:p>
            <a:r>
              <a:rPr lang="en-US" sz="3200" dirty="0">
                <a:latin typeface="Open Sans"/>
                <a:ea typeface="Open Sans"/>
                <a:cs typeface="Open Sans"/>
              </a:rPr>
              <a:t>Input Purpose</a:t>
            </a:r>
          </a:p>
          <a:p>
            <a:r>
              <a:rPr lang="en-US" sz="3200" dirty="0">
                <a:latin typeface="Open Sans"/>
                <a:ea typeface="Open Sans"/>
                <a:cs typeface="Open Sans"/>
              </a:rPr>
              <a:t>Required Fields (visual and programmatic)</a:t>
            </a:r>
          </a:p>
        </p:txBody>
      </p:sp>
    </p:spTree>
    <p:extLst>
      <p:ext uri="{BB962C8B-B14F-4D97-AF65-F5344CB8AC3E}">
        <p14:creationId xmlns:p14="http://schemas.microsoft.com/office/powerpoint/2010/main" val="85987071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p:txBody>
          <a:bodyPr/>
          <a:lstStyle/>
          <a:p>
            <a:r>
              <a:rPr lang="en-US" sz="4400">
                <a:latin typeface="Open Sans"/>
                <a:ea typeface="Open Sans"/>
                <a:cs typeface="Open Sans"/>
              </a:rPr>
              <a:t>Checklist</a:t>
            </a:r>
            <a:r>
              <a:rPr lang="en-US">
                <a:latin typeface="Open Sans"/>
                <a:ea typeface="Open Sans"/>
                <a:cs typeface="Open Sans"/>
              </a:rPr>
              <a:t> (2 of 3)</a:t>
            </a:r>
            <a:endParaRPr lang="en-US" sz="4400">
              <a:latin typeface="Open Sans"/>
              <a:ea typeface="Open Sans"/>
              <a:cs typeface="Open Sans"/>
            </a:endParaRPr>
          </a:p>
        </p:txBody>
      </p:sp>
      <p:sp>
        <p:nvSpPr>
          <p:cNvPr id="8" name="Content Placeholder 7">
            <a:extLst>
              <a:ext uri="{FF2B5EF4-FFF2-40B4-BE49-F238E27FC236}">
                <a16:creationId xmlns:a16="http://schemas.microsoft.com/office/drawing/2014/main" id="{62A1A78B-9C12-630C-D671-04DA3D42A822}"/>
              </a:ext>
            </a:extLst>
          </p:cNvPr>
          <p:cNvSpPr>
            <a:spLocks noGrp="1"/>
          </p:cNvSpPr>
          <p:nvPr>
            <p:ph idx="1"/>
          </p:nvPr>
        </p:nvSpPr>
        <p:spPr>
          <a:xfrm>
            <a:off x="1066799" y="2254827"/>
            <a:ext cx="10162033" cy="3922136"/>
          </a:xfrm>
        </p:spPr>
        <p:txBody>
          <a:bodyPr vert="horz" lIns="91440" tIns="45720" rIns="91440" bIns="45720" numCol="1" rtlCol="0" anchor="t">
            <a:normAutofit fontScale="92500" lnSpcReduction="10000"/>
          </a:bodyPr>
          <a:lstStyle/>
          <a:p>
            <a:pPr marL="457200" indent="-457200">
              <a:buFont typeface="+mj-lt"/>
              <a:buAutoNum type="arabicParenR" startAt="6"/>
            </a:pPr>
            <a:r>
              <a:rPr lang="en-US">
                <a:latin typeface="Open Sans"/>
                <a:ea typeface="Open Sans"/>
                <a:cs typeface="Open Sans"/>
              </a:rPr>
              <a:t>Are the visible labels contained in the accessible names for all fields? 2.5.3</a:t>
            </a:r>
            <a:endParaRPr lang="en-CA">
              <a:solidFill>
                <a:srgbClr val="161616"/>
              </a:solidFill>
            </a:endParaRPr>
          </a:p>
          <a:p>
            <a:pPr marL="457200" indent="-457200">
              <a:buAutoNum type="arabicParenR" startAt="6"/>
            </a:pPr>
            <a:r>
              <a:rPr lang="en-US">
                <a:latin typeface="Open Sans"/>
                <a:ea typeface="Open Sans"/>
                <a:cs typeface="Open Sans"/>
              </a:rPr>
              <a:t>Are all labels sufficiently descriptive? 2.4.6</a:t>
            </a:r>
          </a:p>
          <a:p>
            <a:pPr marL="457200" indent="-457200">
              <a:buAutoNum type="arabicParenR" startAt="6"/>
            </a:pPr>
            <a:r>
              <a:rPr lang="en-CA">
                <a:latin typeface="Open Sans"/>
                <a:ea typeface="Open Sans"/>
                <a:cs typeface="Open Sans"/>
              </a:rPr>
              <a:t>Are fields that are grouped visually also grouped programmatically? 1.3.1</a:t>
            </a:r>
            <a:endParaRPr lang="en-CA"/>
          </a:p>
          <a:p>
            <a:pPr marL="457200" indent="-457200">
              <a:buAutoNum type="arabicParenR" startAt="6"/>
            </a:pPr>
            <a:r>
              <a:rPr lang="en-CA">
                <a:latin typeface="Open Sans"/>
                <a:ea typeface="Open Sans"/>
                <a:cs typeface="Open Sans"/>
              </a:rPr>
              <a:t>Are errors conveyed in text (as opposed to color, for example)? 3.3.1, 1.4.1</a:t>
            </a:r>
          </a:p>
          <a:p>
            <a:pPr marL="457200" indent="-457200">
              <a:buAutoNum type="arabicParenR" startAt="6"/>
            </a:pPr>
            <a:r>
              <a:rPr lang="en-CA">
                <a:latin typeface="Open Sans"/>
                <a:ea typeface="Open Sans"/>
                <a:cs typeface="Open Sans"/>
              </a:rPr>
              <a:t> Are errors or instructions programmatically associated with their respective fields? 4.1.2</a:t>
            </a:r>
          </a:p>
          <a:p>
            <a:pPr marL="457200" indent="-457200">
              <a:buAutoNum type="arabicParenR" startAt="6"/>
            </a:pPr>
            <a:endParaRPr lang="en-CA">
              <a:solidFill>
                <a:schemeClr val="tx1"/>
              </a:solidFill>
              <a:latin typeface="Open Sans"/>
              <a:ea typeface="Open Sans"/>
              <a:cs typeface="Open Sans"/>
            </a:endParaRPr>
          </a:p>
        </p:txBody>
      </p:sp>
    </p:spTree>
    <p:extLst>
      <p:ext uri="{BB962C8B-B14F-4D97-AF65-F5344CB8AC3E}">
        <p14:creationId xmlns:p14="http://schemas.microsoft.com/office/powerpoint/2010/main" val="1795542131"/>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2D8DD6-F534-4484-8D40-102AF1AB0E96}"/>
              </a:ext>
            </a:extLst>
          </p:cNvPr>
          <p:cNvSpPr>
            <a:spLocks noGrp="1"/>
          </p:cNvSpPr>
          <p:nvPr>
            <p:ph type="title"/>
          </p:nvPr>
        </p:nvSpPr>
        <p:spPr/>
        <p:txBody>
          <a:bodyPr/>
          <a:lstStyle/>
          <a:p>
            <a:r>
              <a:rPr lang="en-US" sz="4400">
                <a:latin typeface="Open Sans"/>
                <a:ea typeface="Open Sans"/>
                <a:cs typeface="Open Sans"/>
              </a:rPr>
              <a:t>Checklist</a:t>
            </a:r>
            <a:r>
              <a:rPr lang="en-US">
                <a:latin typeface="Open Sans"/>
                <a:ea typeface="Open Sans"/>
                <a:cs typeface="Open Sans"/>
              </a:rPr>
              <a:t> (3 of 3)</a:t>
            </a:r>
            <a:endParaRPr lang="en-US" sz="4400">
              <a:latin typeface="Open Sans"/>
              <a:ea typeface="Open Sans"/>
              <a:cs typeface="Open Sans"/>
            </a:endParaRPr>
          </a:p>
        </p:txBody>
      </p:sp>
      <p:sp>
        <p:nvSpPr>
          <p:cNvPr id="8" name="Content Placeholder 7">
            <a:extLst>
              <a:ext uri="{FF2B5EF4-FFF2-40B4-BE49-F238E27FC236}">
                <a16:creationId xmlns:a16="http://schemas.microsoft.com/office/drawing/2014/main" id="{62A1A78B-9C12-630C-D671-04DA3D42A822}"/>
              </a:ext>
            </a:extLst>
          </p:cNvPr>
          <p:cNvSpPr>
            <a:spLocks noGrp="1"/>
          </p:cNvSpPr>
          <p:nvPr>
            <p:ph idx="1"/>
          </p:nvPr>
        </p:nvSpPr>
        <p:spPr>
          <a:xfrm>
            <a:off x="1066799" y="2254827"/>
            <a:ext cx="10162033" cy="3922136"/>
          </a:xfrm>
        </p:spPr>
        <p:txBody>
          <a:bodyPr vert="horz" lIns="91440" tIns="45720" rIns="91440" bIns="45720" numCol="1" rtlCol="0" anchor="t">
            <a:normAutofit fontScale="70000" lnSpcReduction="20000"/>
          </a:bodyPr>
          <a:lstStyle/>
          <a:p>
            <a:pPr marL="457200" indent="-457200">
              <a:buFont typeface="+mj-lt"/>
              <a:buAutoNum type="arabicParenR" startAt="11"/>
            </a:pPr>
            <a:r>
              <a:rPr lang="en-US" dirty="0">
                <a:latin typeface="Open Sans"/>
                <a:ea typeface="Open Sans"/>
                <a:cs typeface="Open Sans"/>
              </a:rPr>
              <a:t>If the way to fix an error is known, are suggestions for how to fix the error provided? 3.3.3</a:t>
            </a:r>
          </a:p>
          <a:p>
            <a:pPr marL="457200" indent="-457200">
              <a:buAutoNum type="arabicParenR" startAt="11"/>
            </a:pPr>
            <a:r>
              <a:rPr lang="en-US" dirty="0">
                <a:solidFill>
                  <a:srgbClr val="161616"/>
                </a:solidFill>
                <a:latin typeface="Open Sans"/>
                <a:ea typeface="Open Sans"/>
                <a:cs typeface="Open Sans"/>
              </a:rPr>
              <a:t>For clickable elements, is the target size at least 24px by 24px? 2.5.8</a:t>
            </a:r>
          </a:p>
          <a:p>
            <a:pPr marL="457200" indent="-457200">
              <a:buAutoNum type="arabicParenR" startAt="11"/>
            </a:pPr>
            <a:r>
              <a:rPr lang="en-US" dirty="0">
                <a:solidFill>
                  <a:srgbClr val="161616"/>
                </a:solidFill>
                <a:latin typeface="Open Sans"/>
                <a:ea typeface="Open Sans"/>
                <a:cs typeface="Open Sans"/>
              </a:rPr>
              <a:t>Is a "cognitive function test" required at any step in the form? 3.3.8</a:t>
            </a:r>
          </a:p>
          <a:p>
            <a:pPr marL="457200" indent="-457200">
              <a:buAutoNum type="arabicParenR" startAt="11"/>
            </a:pPr>
            <a:r>
              <a:rPr lang="en-US" dirty="0">
                <a:solidFill>
                  <a:srgbClr val="161616"/>
                </a:solidFill>
                <a:latin typeface="Open Sans"/>
                <a:ea typeface="Open Sans"/>
                <a:cs typeface="Open Sans"/>
              </a:rPr>
              <a:t>Is information that has already been entered required to be entered again? Is there an easy way to re-enter it? 3.3.7</a:t>
            </a:r>
          </a:p>
          <a:p>
            <a:pPr marL="457200" indent="-457200">
              <a:buAutoNum type="arabicParenR" startAt="11"/>
            </a:pPr>
            <a:r>
              <a:rPr lang="en-US" dirty="0">
                <a:solidFill>
                  <a:srgbClr val="161616"/>
                </a:solidFill>
                <a:latin typeface="Open Sans"/>
                <a:ea typeface="Open Sans"/>
                <a:cs typeface="Open Sans"/>
              </a:rPr>
              <a:t>Is the behavior when an element is focused or entered expected behavior? 3.2.1, 3.2.2</a:t>
            </a:r>
          </a:p>
          <a:p>
            <a:pPr marL="457200" indent="-457200">
              <a:buAutoNum type="arabicParenR" startAt="11"/>
            </a:pPr>
            <a:r>
              <a:rPr lang="en-US" dirty="0">
                <a:solidFill>
                  <a:srgbClr val="161616"/>
                </a:solidFill>
                <a:latin typeface="Open Sans"/>
                <a:ea typeface="Open Sans"/>
                <a:cs typeface="Open Sans"/>
              </a:rPr>
              <a:t>If the form is for legal, financial, or data information, is information reversible, checked, or confirmed? 3.3.4</a:t>
            </a:r>
          </a:p>
          <a:p>
            <a:pPr marL="457200" indent="-457200">
              <a:buAutoNum type="arabicParenR" startAt="11"/>
            </a:pPr>
            <a:endParaRPr lang="en-US" dirty="0">
              <a:solidFill>
                <a:srgbClr val="161616"/>
              </a:solidFill>
              <a:latin typeface="Open Sans"/>
              <a:ea typeface="Open Sans"/>
              <a:cs typeface="Open Sans"/>
            </a:endParaRPr>
          </a:p>
          <a:p>
            <a:pPr marL="457200" indent="-457200">
              <a:buAutoNum type="arabicParenR" startAt="6"/>
            </a:pPr>
            <a:endParaRPr lang="en-CA" dirty="0">
              <a:solidFill>
                <a:schemeClr val="tx1"/>
              </a:solidFill>
              <a:latin typeface="Open Sans"/>
              <a:ea typeface="Open Sans"/>
              <a:cs typeface="Open Sans"/>
            </a:endParaRPr>
          </a:p>
        </p:txBody>
      </p:sp>
    </p:spTree>
    <p:extLst>
      <p:ext uri="{BB962C8B-B14F-4D97-AF65-F5344CB8AC3E}">
        <p14:creationId xmlns:p14="http://schemas.microsoft.com/office/powerpoint/2010/main" val="146313472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1">
            <a:extLst>
              <a:ext uri="{FF2B5EF4-FFF2-40B4-BE49-F238E27FC236}">
                <a16:creationId xmlns:a16="http://schemas.microsoft.com/office/drawing/2014/main" id="{B48E0838-431D-ED42-973B-2400F03E26B6}"/>
              </a:ext>
            </a:extLst>
          </p:cNvPr>
          <p:cNvSpPr txBox="1">
            <a:spLocks noGrp="1"/>
          </p:cNvSpPr>
          <p:nvPr>
            <p:ph type="title" idx="4294967295"/>
          </p:nvPr>
        </p:nvSpPr>
        <p:spPr>
          <a:xfrm>
            <a:off x="2636200" y="1254444"/>
            <a:ext cx="6919600" cy="1985870"/>
          </a:xfrm>
          <a:prstGeom prst="rect">
            <a:avLst/>
          </a:prstGeom>
          <a:noFill/>
          <a:ln>
            <a:noFill/>
            <a:prstDash/>
          </a:ln>
          <a:effectLst/>
        </p:spPr>
        <p:txBody>
          <a:bodyPr rot="0" spcFirstLastPara="0" vertOverflow="overflow" horzOverflow="overflow" vert="horz" wrap="square" lIns="91440" tIns="45720" rIns="91440" bIns="45720" numCol="1" spcCol="0" rtlCol="0" fromWordArt="0" anchor="ctr" anchorCtr="0" forceAA="0" compatLnSpc="1">
            <a:prstTxWarp prst="textNoShape">
              <a:avLst/>
            </a:prstTxWarp>
            <a:normAutofit/>
          </a:bodyPr>
          <a:lstStyle>
            <a:lvl1pPr algn="l" defTabSz="914400" rtl="0" eaLnBrk="1" latinLnBrk="0" hangingPunct="1">
              <a:lnSpc>
                <a:spcPct val="90000"/>
              </a:lnSpc>
              <a:spcBef>
                <a:spcPct val="0"/>
              </a:spcBef>
              <a:buNone/>
              <a:defRPr sz="4400" b="1" kern="1200" spc="-200" baseline="0">
                <a:solidFill>
                  <a:schemeClr val="tx1"/>
                </a:solidFill>
                <a:latin typeface="+mj-lt"/>
                <a:ea typeface="+mj-ea"/>
                <a:cs typeface="+mj-cs"/>
              </a:defRPr>
            </a:lvl1pPr>
          </a:lstStyle>
          <a:p>
            <a:pPr marL="0" marR="0" lvl="0" indent="0" algn="ctr" defTabSz="914400" rtl="0" eaLnBrk="1" fontAlgn="auto" latinLnBrk="0" hangingPunct="1">
              <a:lnSpc>
                <a:spcPct val="90000"/>
              </a:lnSpc>
              <a:spcBef>
                <a:spcPct val="0"/>
              </a:spcBef>
              <a:spcAft>
                <a:spcPts val="0"/>
              </a:spcAft>
              <a:buClrTx/>
              <a:buSzTx/>
              <a:buFontTx/>
              <a:buNone/>
              <a:tabLst/>
              <a:defRPr/>
            </a:pPr>
            <a:r>
              <a:rPr kumimoji="0" lang="en-US" sz="9600" b="1" i="0" u="none" strike="noStrike" kern="1200" cap="none" spc="-200" normalizeH="0" baseline="0" noProof="0">
                <a:ln>
                  <a:noFill/>
                </a:ln>
                <a:solidFill>
                  <a:schemeClr val="bg1"/>
                </a:solidFill>
                <a:effectLst/>
                <a:uLnTx/>
                <a:uFillTx/>
                <a:latin typeface="Open Sans" panose="020B0606030504020204" pitchFamily="34" charset="0"/>
                <a:ea typeface="Open Sans" panose="020B0606030504020204" pitchFamily="34" charset="0"/>
                <a:cs typeface="Open Sans" panose="020B0606030504020204" pitchFamily="34" charset="0"/>
              </a:rPr>
              <a:t>Questions</a:t>
            </a:r>
          </a:p>
        </p:txBody>
      </p:sp>
      <p:pic>
        <p:nvPicPr>
          <p:cNvPr id="3" name="Graphic 2" descr="Badge Question Mark with solid fill">
            <a:extLst>
              <a:ext uri="{FF2B5EF4-FFF2-40B4-BE49-F238E27FC236}">
                <a16:creationId xmlns:a16="http://schemas.microsoft.com/office/drawing/2014/main" id="{1D4C300E-A5ED-4842-B7E9-2AC4ADC221A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655457" y="3018971"/>
            <a:ext cx="2881086" cy="2881086"/>
          </a:xfrm>
          <a:prstGeom prst="rect">
            <a:avLst/>
          </a:prstGeom>
        </p:spPr>
      </p:pic>
    </p:spTree>
    <p:extLst>
      <p:ext uri="{BB962C8B-B14F-4D97-AF65-F5344CB8AC3E}">
        <p14:creationId xmlns:p14="http://schemas.microsoft.com/office/powerpoint/2010/main" val="225178606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 name="Title 18">
            <a:extLst>
              <a:ext uri="{FF2B5EF4-FFF2-40B4-BE49-F238E27FC236}">
                <a16:creationId xmlns:a16="http://schemas.microsoft.com/office/drawing/2014/main" id="{368EE50C-1076-4C66-B3FD-1742C217902E}"/>
              </a:ext>
            </a:extLst>
          </p:cNvPr>
          <p:cNvSpPr>
            <a:spLocks noGrp="1"/>
          </p:cNvSpPr>
          <p:nvPr>
            <p:ph type="title"/>
          </p:nvPr>
        </p:nvSpPr>
        <p:spPr>
          <a:xfrm>
            <a:off x="596721" y="606611"/>
            <a:ext cx="6762023" cy="2372702"/>
          </a:xfrm>
        </p:spPr>
        <p:txBody>
          <a:bodyPr>
            <a:normAutofit/>
          </a:bodyPr>
          <a:lstStyle/>
          <a:p>
            <a:r>
              <a:rPr lang="en-US">
                <a:solidFill>
                  <a:schemeClr val="tx1">
                    <a:lumMod val="75000"/>
                  </a:schemeClr>
                </a:solidFill>
                <a:latin typeface="Open Sans"/>
                <a:ea typeface="Open Sans"/>
                <a:cs typeface="Open Sans"/>
              </a:rPr>
              <a:t>Thank you!</a:t>
            </a:r>
            <a:endParaRPr lang="en-US">
              <a:solidFill>
                <a:schemeClr val="tx1">
                  <a:lumMod val="75000"/>
                </a:schemeClr>
              </a:solidFill>
            </a:endParaRPr>
          </a:p>
        </p:txBody>
      </p:sp>
      <p:sp>
        <p:nvSpPr>
          <p:cNvPr id="2" name="Subtitle 1">
            <a:extLst>
              <a:ext uri="{FF2B5EF4-FFF2-40B4-BE49-F238E27FC236}">
                <a16:creationId xmlns:a16="http://schemas.microsoft.com/office/drawing/2014/main" id="{DB1514D8-7DC4-B448-8E5B-A3C7BC3F9F7E}"/>
              </a:ext>
            </a:extLst>
          </p:cNvPr>
          <p:cNvSpPr>
            <a:spLocks noGrp="1"/>
          </p:cNvSpPr>
          <p:nvPr>
            <p:ph type="subTitle" idx="1"/>
          </p:nvPr>
        </p:nvSpPr>
        <p:spPr>
          <a:xfrm>
            <a:off x="1814285" y="4631438"/>
            <a:ext cx="4108133" cy="1197676"/>
          </a:xfrm>
        </p:spPr>
        <p:txBody>
          <a:bodyPr vert="horz" lIns="91440" tIns="45720" rIns="91440" bIns="45720" rtlCol="0" anchor="t">
            <a:noAutofit/>
          </a:bodyPr>
          <a:lstStyle/>
          <a:p>
            <a:r>
              <a:rPr lang="en-CA" b="1">
                <a:solidFill>
                  <a:schemeClr val="bg1"/>
                </a:solidFill>
                <a:latin typeface="Open Sans"/>
                <a:ea typeface="Open Sans"/>
                <a:cs typeface="Open Sans"/>
              </a:rPr>
              <a:t>A</a:t>
            </a:r>
            <a:r>
              <a:rPr lang="en-US" b="1" err="1">
                <a:solidFill>
                  <a:schemeClr val="bg1"/>
                </a:solidFill>
                <a:latin typeface="Open Sans"/>
                <a:ea typeface="Open Sans"/>
                <a:cs typeface="Open Sans"/>
              </a:rPr>
              <a:t>licia</a:t>
            </a:r>
            <a:r>
              <a:rPr lang="en-US" b="1">
                <a:solidFill>
                  <a:schemeClr val="bg1"/>
                </a:solidFill>
                <a:latin typeface="Open Sans"/>
                <a:ea typeface="Open Sans"/>
                <a:cs typeface="Open Sans"/>
              </a:rPr>
              <a:t> Evans</a:t>
            </a:r>
            <a:br>
              <a:rPr lang="en-US" b="1"/>
            </a:br>
            <a:r>
              <a:rPr lang="en-US" sz="1600">
                <a:solidFill>
                  <a:schemeClr val="bg1"/>
                </a:solidFill>
                <a:latin typeface="Open Sans"/>
                <a:ea typeface="Open Sans"/>
                <a:cs typeface="Open Sans"/>
              </a:rPr>
              <a:t>aevans@tpgi.com</a:t>
            </a:r>
          </a:p>
          <a:p>
            <a:r>
              <a:rPr lang="en-US" sz="2000" b="1">
                <a:solidFill>
                  <a:schemeClr val="bg1"/>
                </a:solidFill>
                <a:latin typeface="Open Sans"/>
                <a:ea typeface="Open Sans"/>
                <a:cs typeface="Open Sans"/>
              </a:rPr>
              <a:t>Carolina Crespo</a:t>
            </a:r>
          </a:p>
          <a:p>
            <a:endParaRPr lang="en-US" b="1">
              <a:solidFill>
                <a:schemeClr val="bg1"/>
              </a:solidFill>
            </a:endParaRPr>
          </a:p>
        </p:txBody>
      </p:sp>
      <p:sp>
        <p:nvSpPr>
          <p:cNvPr id="3" name="Text Placeholder 2">
            <a:extLst>
              <a:ext uri="{FF2B5EF4-FFF2-40B4-BE49-F238E27FC236}">
                <a16:creationId xmlns:a16="http://schemas.microsoft.com/office/drawing/2014/main" id="{17CF9E71-8A5A-DE47-9BA1-5FBE77AB2F6D}"/>
              </a:ext>
            </a:extLst>
          </p:cNvPr>
          <p:cNvSpPr>
            <a:spLocks noGrp="1"/>
          </p:cNvSpPr>
          <p:nvPr>
            <p:ph type="body" sz="quarter" idx="11"/>
          </p:nvPr>
        </p:nvSpPr>
        <p:spPr>
          <a:xfrm>
            <a:off x="1814285" y="5829114"/>
            <a:ext cx="4281715" cy="422275"/>
          </a:xfrm>
        </p:spPr>
        <p:txBody>
          <a:bodyPr vert="horz" lIns="91440" tIns="45720" rIns="91440" bIns="45720" rtlCol="0" anchor="t">
            <a:normAutofit/>
          </a:bodyPr>
          <a:lstStyle/>
          <a:p>
            <a:r>
              <a:rPr lang="en-US" i="0">
                <a:solidFill>
                  <a:schemeClr val="bg1"/>
                </a:solidFill>
                <a:latin typeface="Open Sans"/>
                <a:ea typeface="Open Sans"/>
                <a:cs typeface="Open Sans"/>
              </a:rPr>
              <a:t>ccrespo@tpgi.com</a:t>
            </a:r>
            <a:endParaRPr lang="en-US" sz="1600" i="0">
              <a:solidFill>
                <a:schemeClr val="bg1"/>
              </a:solidFill>
              <a:latin typeface="Open Sans"/>
              <a:ea typeface="Open Sans"/>
              <a:cs typeface="Open Sans"/>
            </a:endParaRPr>
          </a:p>
        </p:txBody>
      </p:sp>
    </p:spTree>
    <p:extLst>
      <p:ext uri="{BB962C8B-B14F-4D97-AF65-F5344CB8AC3E}">
        <p14:creationId xmlns:p14="http://schemas.microsoft.com/office/powerpoint/2010/main" val="372599196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4B7BC4-ECCC-41AD-B881-B9C6F787CDB6}"/>
              </a:ext>
            </a:extLst>
          </p:cNvPr>
          <p:cNvSpPr>
            <a:spLocks noGrp="1"/>
          </p:cNvSpPr>
          <p:nvPr>
            <p:ph type="title"/>
          </p:nvPr>
        </p:nvSpPr>
        <p:spPr/>
        <p:txBody>
          <a:bodyPr/>
          <a:lstStyle/>
          <a:p>
            <a:r>
              <a:rPr lang="en-US">
                <a:latin typeface="Open Sans"/>
                <a:ea typeface="Open Sans"/>
                <a:cs typeface="Open Sans"/>
              </a:rPr>
              <a:t>Agenda – The Checklist (</a:t>
            </a:r>
            <a:r>
              <a:rPr lang="en-US">
                <a:latin typeface="Open Sans"/>
                <a:ea typeface="Open Sans"/>
                <a:cs typeface="Open Sans"/>
                <a:hlinkClick r:id="rId3">
                  <a:extLst>
                    <a:ext uri="{A12FA001-AC4F-418D-AE19-62706E023703}">
                      <ahyp:hlinkClr xmlns:ahyp="http://schemas.microsoft.com/office/drawing/2018/hyperlinkcolor" val="tx"/>
                    </a:ext>
                  </a:extLst>
                </a:hlinkClick>
              </a:rPr>
              <a:t>CodePen</a:t>
            </a:r>
            <a:r>
              <a:rPr lang="en-US">
                <a:latin typeface="Open Sans"/>
                <a:ea typeface="Open Sans"/>
                <a:cs typeface="Open Sans"/>
              </a:rPr>
              <a:t>) </a:t>
            </a:r>
            <a:br>
              <a:rPr lang="en-US">
                <a:latin typeface="Open Sans"/>
                <a:ea typeface="Open Sans"/>
                <a:cs typeface="Open Sans"/>
              </a:rPr>
            </a:br>
            <a:r>
              <a:rPr lang="en-US">
                <a:latin typeface="Open Sans"/>
                <a:ea typeface="Open Sans"/>
                <a:cs typeface="Open Sans"/>
              </a:rPr>
              <a:t>2 of 4</a:t>
            </a:r>
            <a:endParaRPr lang="en-US"/>
          </a:p>
        </p:txBody>
      </p:sp>
      <p:sp>
        <p:nvSpPr>
          <p:cNvPr id="2" name="Content Placeholder 1">
            <a:extLst>
              <a:ext uri="{FF2B5EF4-FFF2-40B4-BE49-F238E27FC236}">
                <a16:creationId xmlns:a16="http://schemas.microsoft.com/office/drawing/2014/main" id="{03603553-A5EC-4886-A944-405968EAAB81}"/>
              </a:ext>
            </a:extLst>
          </p:cNvPr>
          <p:cNvSpPr>
            <a:spLocks noGrp="1"/>
          </p:cNvSpPr>
          <p:nvPr>
            <p:ph idx="1"/>
          </p:nvPr>
        </p:nvSpPr>
        <p:spPr/>
        <p:txBody>
          <a:bodyPr vert="horz" lIns="91440" tIns="45720" rIns="91440" bIns="45720" numCol="1" rtlCol="0" anchor="t">
            <a:normAutofit/>
          </a:bodyPr>
          <a:lstStyle/>
          <a:p>
            <a:r>
              <a:rPr lang="en-US" sz="3200" dirty="0">
                <a:latin typeface="Open Sans"/>
                <a:ea typeface="Open Sans"/>
                <a:cs typeface="Open Sans"/>
              </a:rPr>
              <a:t>Visible Labels</a:t>
            </a:r>
          </a:p>
          <a:p>
            <a:r>
              <a:rPr lang="en-US" sz="3200" dirty="0">
                <a:latin typeface="Open Sans"/>
                <a:ea typeface="Open Sans"/>
                <a:cs typeface="Open Sans"/>
              </a:rPr>
              <a:t>Accessible Names</a:t>
            </a:r>
          </a:p>
          <a:p>
            <a:r>
              <a:rPr lang="en-US" sz="3200" dirty="0">
                <a:latin typeface="Open Sans"/>
                <a:ea typeface="Open Sans"/>
                <a:cs typeface="Open Sans"/>
              </a:rPr>
              <a:t>Label in Name</a:t>
            </a:r>
            <a:endParaRPr lang="en-US" sz="3200" dirty="0"/>
          </a:p>
          <a:p>
            <a:r>
              <a:rPr lang="en-US" sz="3200" dirty="0">
                <a:latin typeface="Open Sans"/>
                <a:ea typeface="Open Sans"/>
                <a:cs typeface="Open Sans"/>
              </a:rPr>
              <a:t>Descriptive Labels</a:t>
            </a:r>
          </a:p>
        </p:txBody>
      </p:sp>
    </p:spTree>
    <p:extLst>
      <p:ext uri="{BB962C8B-B14F-4D97-AF65-F5344CB8AC3E}">
        <p14:creationId xmlns:p14="http://schemas.microsoft.com/office/powerpoint/2010/main" val="266987822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4B7BC4-ECCC-41AD-B881-B9C6F787CDB6}"/>
              </a:ext>
            </a:extLst>
          </p:cNvPr>
          <p:cNvSpPr>
            <a:spLocks noGrp="1"/>
          </p:cNvSpPr>
          <p:nvPr>
            <p:ph type="title"/>
          </p:nvPr>
        </p:nvSpPr>
        <p:spPr/>
        <p:txBody>
          <a:bodyPr/>
          <a:lstStyle/>
          <a:p>
            <a:r>
              <a:rPr lang="en-US">
                <a:latin typeface="Open Sans"/>
                <a:ea typeface="Open Sans"/>
                <a:cs typeface="Open Sans"/>
              </a:rPr>
              <a:t>Agenda – The Checklist (</a:t>
            </a:r>
            <a:r>
              <a:rPr lang="en-US">
                <a:latin typeface="Open Sans"/>
                <a:ea typeface="Open Sans"/>
                <a:cs typeface="Open Sans"/>
                <a:hlinkClick r:id="rId3">
                  <a:extLst>
                    <a:ext uri="{A12FA001-AC4F-418D-AE19-62706E023703}">
                      <ahyp:hlinkClr xmlns:ahyp="http://schemas.microsoft.com/office/drawing/2018/hyperlinkcolor" val="tx"/>
                    </a:ext>
                  </a:extLst>
                </a:hlinkClick>
              </a:rPr>
              <a:t>CodePen</a:t>
            </a:r>
            <a:r>
              <a:rPr lang="en-US">
                <a:latin typeface="Open Sans"/>
                <a:ea typeface="Open Sans"/>
                <a:cs typeface="Open Sans"/>
              </a:rPr>
              <a:t>) </a:t>
            </a:r>
            <a:br>
              <a:rPr lang="en-US">
                <a:latin typeface="Open Sans"/>
                <a:ea typeface="Open Sans"/>
                <a:cs typeface="Open Sans"/>
              </a:rPr>
            </a:br>
            <a:r>
              <a:rPr lang="en-US">
                <a:latin typeface="Open Sans"/>
                <a:ea typeface="Open Sans"/>
                <a:cs typeface="Open Sans"/>
              </a:rPr>
              <a:t>3 of 4</a:t>
            </a:r>
            <a:endParaRPr lang="en-US"/>
          </a:p>
        </p:txBody>
      </p:sp>
      <p:sp>
        <p:nvSpPr>
          <p:cNvPr id="2" name="Content Placeholder 1">
            <a:extLst>
              <a:ext uri="{FF2B5EF4-FFF2-40B4-BE49-F238E27FC236}">
                <a16:creationId xmlns:a16="http://schemas.microsoft.com/office/drawing/2014/main" id="{03603553-A5EC-4886-A944-405968EAAB81}"/>
              </a:ext>
            </a:extLst>
          </p:cNvPr>
          <p:cNvSpPr>
            <a:spLocks noGrp="1"/>
          </p:cNvSpPr>
          <p:nvPr>
            <p:ph idx="1"/>
          </p:nvPr>
        </p:nvSpPr>
        <p:spPr/>
        <p:txBody>
          <a:bodyPr vert="horz" lIns="91440" tIns="45720" rIns="91440" bIns="45720" numCol="1" rtlCol="0" anchor="t">
            <a:normAutofit/>
          </a:bodyPr>
          <a:lstStyle/>
          <a:p>
            <a:r>
              <a:rPr lang="en-US" sz="3200" dirty="0">
                <a:latin typeface="Open Sans"/>
                <a:ea typeface="Open Sans"/>
                <a:cs typeface="Open Sans"/>
              </a:rPr>
              <a:t>Grouped Controls</a:t>
            </a:r>
          </a:p>
          <a:p>
            <a:r>
              <a:rPr lang="en-US" sz="3200" dirty="0">
                <a:latin typeface="Open Sans"/>
                <a:ea typeface="Open Sans"/>
                <a:cs typeface="Open Sans"/>
              </a:rPr>
              <a:t>Error in Text</a:t>
            </a:r>
            <a:endParaRPr lang="en-US" dirty="0"/>
          </a:p>
          <a:p>
            <a:r>
              <a:rPr lang="en-US" sz="3200" dirty="0">
                <a:latin typeface="Open Sans"/>
                <a:ea typeface="Open Sans"/>
                <a:cs typeface="Open Sans"/>
              </a:rPr>
              <a:t>Errors Programmatically Associated</a:t>
            </a:r>
          </a:p>
          <a:p>
            <a:r>
              <a:rPr lang="en-US" sz="3200" dirty="0">
                <a:latin typeface="Open Sans"/>
                <a:ea typeface="Open Sans"/>
                <a:cs typeface="Open Sans"/>
              </a:rPr>
              <a:t>Error Suggestions</a:t>
            </a:r>
          </a:p>
          <a:p>
            <a:endParaRPr lang="en-US" sz="3200" dirty="0">
              <a:latin typeface="Open Sans"/>
              <a:ea typeface="Open Sans"/>
              <a:cs typeface="Open Sans"/>
            </a:endParaRPr>
          </a:p>
        </p:txBody>
      </p:sp>
    </p:spTree>
    <p:extLst>
      <p:ext uri="{BB962C8B-B14F-4D97-AF65-F5344CB8AC3E}">
        <p14:creationId xmlns:p14="http://schemas.microsoft.com/office/powerpoint/2010/main" val="53073007"/>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AD4B7BC4-ECCC-41AD-B881-B9C6F787CDB6}"/>
              </a:ext>
            </a:extLst>
          </p:cNvPr>
          <p:cNvSpPr>
            <a:spLocks noGrp="1"/>
          </p:cNvSpPr>
          <p:nvPr>
            <p:ph type="title"/>
          </p:nvPr>
        </p:nvSpPr>
        <p:spPr/>
        <p:txBody>
          <a:bodyPr/>
          <a:lstStyle/>
          <a:p>
            <a:r>
              <a:rPr lang="en-US">
                <a:latin typeface="Open Sans"/>
                <a:ea typeface="Open Sans"/>
                <a:cs typeface="Open Sans"/>
              </a:rPr>
              <a:t>Agenda – The Checklist (</a:t>
            </a:r>
            <a:r>
              <a:rPr lang="en-US">
                <a:latin typeface="Open Sans"/>
                <a:ea typeface="Open Sans"/>
                <a:cs typeface="Open Sans"/>
                <a:hlinkClick r:id="rId3">
                  <a:extLst>
                    <a:ext uri="{A12FA001-AC4F-418D-AE19-62706E023703}">
                      <ahyp:hlinkClr xmlns:ahyp="http://schemas.microsoft.com/office/drawing/2018/hyperlinkcolor" val="tx"/>
                    </a:ext>
                  </a:extLst>
                </a:hlinkClick>
              </a:rPr>
              <a:t>CodePen</a:t>
            </a:r>
            <a:r>
              <a:rPr lang="en-US">
                <a:latin typeface="Open Sans"/>
                <a:ea typeface="Open Sans"/>
                <a:cs typeface="Open Sans"/>
              </a:rPr>
              <a:t>) </a:t>
            </a:r>
            <a:br>
              <a:rPr lang="en-US">
                <a:latin typeface="Open Sans"/>
                <a:ea typeface="Open Sans"/>
                <a:cs typeface="Open Sans"/>
              </a:rPr>
            </a:br>
            <a:r>
              <a:rPr lang="en-US">
                <a:latin typeface="Open Sans"/>
                <a:ea typeface="Open Sans"/>
                <a:cs typeface="Open Sans"/>
              </a:rPr>
              <a:t>4 of 4</a:t>
            </a:r>
            <a:endParaRPr lang="en-US"/>
          </a:p>
        </p:txBody>
      </p:sp>
      <p:sp>
        <p:nvSpPr>
          <p:cNvPr id="2" name="Content Placeholder 1">
            <a:extLst>
              <a:ext uri="{FF2B5EF4-FFF2-40B4-BE49-F238E27FC236}">
                <a16:creationId xmlns:a16="http://schemas.microsoft.com/office/drawing/2014/main" id="{03603553-A5EC-4886-A944-405968EAAB81}"/>
              </a:ext>
            </a:extLst>
          </p:cNvPr>
          <p:cNvSpPr>
            <a:spLocks noGrp="1"/>
          </p:cNvSpPr>
          <p:nvPr>
            <p:ph idx="1"/>
          </p:nvPr>
        </p:nvSpPr>
        <p:spPr/>
        <p:txBody>
          <a:bodyPr vert="horz" lIns="91440" tIns="45720" rIns="91440" bIns="45720" numCol="1" rtlCol="0" anchor="t">
            <a:normAutofit/>
          </a:bodyPr>
          <a:lstStyle/>
          <a:p>
            <a:r>
              <a:rPr lang="en-US" sz="3200" dirty="0">
                <a:latin typeface="Open Sans"/>
                <a:ea typeface="Open Sans"/>
                <a:cs typeface="Open Sans"/>
              </a:rPr>
              <a:t>Target Size</a:t>
            </a:r>
            <a:endParaRPr lang="en-US" sz="3200" dirty="0"/>
          </a:p>
          <a:p>
            <a:r>
              <a:rPr lang="en-US" sz="3200" dirty="0">
                <a:latin typeface="Open Sans"/>
                <a:ea typeface="Open Sans"/>
                <a:cs typeface="Open Sans"/>
              </a:rPr>
              <a:t>Accessible Authentication</a:t>
            </a:r>
          </a:p>
          <a:p>
            <a:r>
              <a:rPr lang="en-US" sz="3200" dirty="0">
                <a:latin typeface="Open Sans"/>
                <a:ea typeface="Open Sans"/>
                <a:cs typeface="Open Sans"/>
              </a:rPr>
              <a:t>Redundant Entry</a:t>
            </a:r>
            <a:endParaRPr lang="en-US" dirty="0"/>
          </a:p>
          <a:p>
            <a:endParaRPr lang="en-US" sz="3200" dirty="0">
              <a:latin typeface="Open Sans"/>
              <a:ea typeface="Open Sans"/>
              <a:cs typeface="Open Sans"/>
            </a:endParaRPr>
          </a:p>
        </p:txBody>
      </p:sp>
    </p:spTree>
    <p:extLst>
      <p:ext uri="{BB962C8B-B14F-4D97-AF65-F5344CB8AC3E}">
        <p14:creationId xmlns:p14="http://schemas.microsoft.com/office/powerpoint/2010/main" val="3797286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AF3D9374-6E55-4BFA-D7F5-2D12925C2659}"/>
              </a:ext>
            </a:extLst>
          </p:cNvPr>
          <p:cNvSpPr>
            <a:spLocks noGrp="1"/>
          </p:cNvSpPr>
          <p:nvPr>
            <p:ph idx="1"/>
          </p:nvPr>
        </p:nvSpPr>
        <p:spPr/>
        <p:txBody>
          <a:bodyPr vert="horz" lIns="91440" tIns="45720" rIns="91440" bIns="45720" numCol="1" rtlCol="0" anchor="t">
            <a:normAutofit/>
          </a:bodyPr>
          <a:lstStyle/>
          <a:p>
            <a:pPr marL="0" indent="0">
              <a:buNone/>
            </a:pPr>
            <a:r>
              <a:rPr lang="en-CA">
                <a:latin typeface="Open Sans"/>
                <a:ea typeface="Open Sans"/>
                <a:cs typeface="Open Sans"/>
              </a:rPr>
              <a:t>Related WCAG Success Criteria</a:t>
            </a:r>
            <a:endParaRPr lang="en-CA"/>
          </a:p>
          <a:p>
            <a:r>
              <a:rPr lang="en-CA">
                <a:hlinkClick r:id="rId3"/>
              </a:rPr>
              <a:t>1.4.3 </a:t>
            </a:r>
            <a:r>
              <a:rPr lang="en-US" b="0" i="0">
                <a:effectLst/>
                <a:latin typeface="Noto Sans" panose="020B0502040504020204" pitchFamily="34" charset="0"/>
                <a:hlinkClick r:id="rId3"/>
              </a:rPr>
              <a:t>Contrast (Minimum) (Level AA)</a:t>
            </a:r>
            <a:endParaRPr lang="en-US" b="0" i="0">
              <a:effectLst/>
              <a:latin typeface="Noto Sans" panose="020B0502040504020204" pitchFamily="34" charset="0"/>
            </a:endParaRPr>
          </a:p>
          <a:p>
            <a:endParaRPr lang="en-CA"/>
          </a:p>
        </p:txBody>
      </p:sp>
      <p:sp>
        <p:nvSpPr>
          <p:cNvPr id="3" name="Title 2">
            <a:extLst>
              <a:ext uri="{FF2B5EF4-FFF2-40B4-BE49-F238E27FC236}">
                <a16:creationId xmlns:a16="http://schemas.microsoft.com/office/drawing/2014/main" id="{AC0A4B09-83C5-53F3-A6FB-37DBFD4300ED}"/>
              </a:ext>
            </a:extLst>
          </p:cNvPr>
          <p:cNvSpPr>
            <a:spLocks noGrp="1"/>
          </p:cNvSpPr>
          <p:nvPr>
            <p:ph type="title"/>
          </p:nvPr>
        </p:nvSpPr>
        <p:spPr/>
        <p:txBody>
          <a:bodyPr/>
          <a:lstStyle/>
          <a:p>
            <a:r>
              <a:rPr lang="en-US">
                <a:latin typeface="Open Sans"/>
                <a:ea typeface="Open Sans"/>
                <a:cs typeface="Open Sans"/>
              </a:rPr>
              <a:t>Text Contrast</a:t>
            </a:r>
          </a:p>
        </p:txBody>
      </p:sp>
    </p:spTree>
    <p:extLst>
      <p:ext uri="{BB962C8B-B14F-4D97-AF65-F5344CB8AC3E}">
        <p14:creationId xmlns:p14="http://schemas.microsoft.com/office/powerpoint/2010/main" val="22955913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 name="Picture 14" descr="Form with contrast color issues. Full description in the codePen page">
            <a:extLst>
              <a:ext uri="{FF2B5EF4-FFF2-40B4-BE49-F238E27FC236}">
                <a16:creationId xmlns:a16="http://schemas.microsoft.com/office/drawing/2014/main" id="{DE79FB74-724B-FFAE-4E8E-9B49BB602735}"/>
              </a:ext>
            </a:extLst>
          </p:cNvPr>
          <p:cNvPicPr>
            <a:picLocks noChangeAspect="1"/>
          </p:cNvPicPr>
          <p:nvPr/>
        </p:nvPicPr>
        <p:blipFill>
          <a:blip r:embed="rId3"/>
          <a:stretch>
            <a:fillRect/>
          </a:stretch>
        </p:blipFill>
        <p:spPr>
          <a:xfrm>
            <a:off x="907616" y="1958353"/>
            <a:ext cx="2484808" cy="4796097"/>
          </a:xfrm>
          <a:prstGeom prst="rect">
            <a:avLst/>
          </a:prstGeom>
        </p:spPr>
      </p:pic>
      <p:sp>
        <p:nvSpPr>
          <p:cNvPr id="3" name="Title 2">
            <a:extLst>
              <a:ext uri="{FF2B5EF4-FFF2-40B4-BE49-F238E27FC236}">
                <a16:creationId xmlns:a16="http://schemas.microsoft.com/office/drawing/2014/main" id="{97BFA49E-8852-479B-8634-2955E6B084E6}"/>
              </a:ext>
            </a:extLst>
          </p:cNvPr>
          <p:cNvSpPr>
            <a:spLocks noGrp="1"/>
          </p:cNvSpPr>
          <p:nvPr>
            <p:ph type="title"/>
          </p:nvPr>
        </p:nvSpPr>
        <p:spPr/>
        <p:txBody>
          <a:bodyPr/>
          <a:lstStyle/>
          <a:p>
            <a:r>
              <a:rPr lang="en-US" dirty="0">
                <a:latin typeface="Open Sans"/>
                <a:ea typeface="Open Sans"/>
                <a:cs typeface="Open Sans"/>
              </a:rPr>
              <a:t>Contrast text examples (</a:t>
            </a:r>
            <a:r>
              <a:rPr lang="en-US" u="sng" dirty="0">
                <a:latin typeface="Open Sans"/>
                <a:ea typeface="Open Sans"/>
                <a:cs typeface="Open Sans"/>
                <a:hlinkClick r:id="rId4">
                  <a:extLst>
                    <a:ext uri="{A12FA001-AC4F-418D-AE19-62706E023703}">
                      <ahyp:hlinkClr xmlns:ahyp="http://schemas.microsoft.com/office/drawing/2018/hyperlinkcolor" val="tx"/>
                    </a:ext>
                  </a:extLst>
                </a:hlinkClick>
              </a:rPr>
              <a:t>CodePen</a:t>
            </a:r>
            <a:r>
              <a:rPr lang="en-US" dirty="0">
                <a:latin typeface="Open Sans"/>
                <a:ea typeface="Open Sans"/>
                <a:cs typeface="Open Sans"/>
              </a:rPr>
              <a:t>) </a:t>
            </a:r>
            <a:endParaRPr lang="en-US" dirty="0"/>
          </a:p>
        </p:txBody>
      </p:sp>
      <p:cxnSp>
        <p:nvCxnSpPr>
          <p:cNvPr id="7" name="Straight Arrow Connector 6">
            <a:extLst>
              <a:ext uri="{FF2B5EF4-FFF2-40B4-BE49-F238E27FC236}">
                <a16:creationId xmlns:a16="http://schemas.microsoft.com/office/drawing/2014/main" id="{D41899E9-3F9A-4811-AC3E-CCA4CC301DA4}"/>
              </a:ext>
            </a:extLst>
          </p:cNvPr>
          <p:cNvCxnSpPr>
            <a:cxnSpLocks/>
          </p:cNvCxnSpPr>
          <p:nvPr/>
        </p:nvCxnSpPr>
        <p:spPr>
          <a:xfrm>
            <a:off x="2040255" y="3860416"/>
            <a:ext cx="3450336"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10" name="Straight Arrow Connector 9">
            <a:extLst>
              <a:ext uri="{FF2B5EF4-FFF2-40B4-BE49-F238E27FC236}">
                <a16:creationId xmlns:a16="http://schemas.microsoft.com/office/drawing/2014/main" id="{407A7E1A-95DF-48B1-827C-F3DCABB01D0B}"/>
              </a:ext>
            </a:extLst>
          </p:cNvPr>
          <p:cNvCxnSpPr>
            <a:cxnSpLocks/>
          </p:cNvCxnSpPr>
          <p:nvPr/>
        </p:nvCxnSpPr>
        <p:spPr>
          <a:xfrm>
            <a:off x="1581912" y="2807576"/>
            <a:ext cx="3908679"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cxnSp>
        <p:nvCxnSpPr>
          <p:cNvPr id="12" name="Straight Arrow Connector 11">
            <a:extLst>
              <a:ext uri="{FF2B5EF4-FFF2-40B4-BE49-F238E27FC236}">
                <a16:creationId xmlns:a16="http://schemas.microsoft.com/office/drawing/2014/main" id="{20F2454B-E9B4-47AC-95BA-A49B9F054AEE}"/>
              </a:ext>
            </a:extLst>
          </p:cNvPr>
          <p:cNvCxnSpPr>
            <a:cxnSpLocks/>
          </p:cNvCxnSpPr>
          <p:nvPr/>
        </p:nvCxnSpPr>
        <p:spPr>
          <a:xfrm>
            <a:off x="2442824" y="4953166"/>
            <a:ext cx="3047767"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14" name="TextBox 13">
            <a:extLst>
              <a:ext uri="{FF2B5EF4-FFF2-40B4-BE49-F238E27FC236}">
                <a16:creationId xmlns:a16="http://schemas.microsoft.com/office/drawing/2014/main" id="{1A01C7E4-D0A8-44CB-AAA7-522E255CE6CA}"/>
              </a:ext>
            </a:extLst>
          </p:cNvPr>
          <p:cNvSpPr txBox="1"/>
          <p:nvPr/>
        </p:nvSpPr>
        <p:spPr>
          <a:xfrm>
            <a:off x="5598619" y="3609617"/>
            <a:ext cx="1935541" cy="523220"/>
          </a:xfrm>
          <a:prstGeom prst="rect">
            <a:avLst/>
          </a:prstGeom>
          <a:noFill/>
        </p:spPr>
        <p:txBody>
          <a:bodyPr wrap="square">
            <a:spAutoFit/>
          </a:bodyPr>
          <a:lstStyle>
            <a:defPPr>
              <a:defRPr lang="en-US"/>
            </a:defPPr>
            <a:lvl1pPr>
              <a:defRPr sz="1400">
                <a:solidFill>
                  <a:srgbClr val="000000"/>
                </a:solidFill>
              </a:defRPr>
            </a:lvl1pPr>
          </a:lstStyle>
          <a:p>
            <a:r>
              <a:rPr lang="en-US"/>
              <a:t>label {</a:t>
            </a:r>
          </a:p>
          <a:p>
            <a:r>
              <a:rPr lang="en-US"/>
              <a:t>    color:#add8e6;}</a:t>
            </a:r>
          </a:p>
        </p:txBody>
      </p:sp>
      <p:sp>
        <p:nvSpPr>
          <p:cNvPr id="16" name="TextBox 15">
            <a:extLst>
              <a:ext uri="{FF2B5EF4-FFF2-40B4-BE49-F238E27FC236}">
                <a16:creationId xmlns:a16="http://schemas.microsoft.com/office/drawing/2014/main" id="{55C01D75-F091-4C07-BBE1-2DA0D6AA7C5A}"/>
              </a:ext>
            </a:extLst>
          </p:cNvPr>
          <p:cNvSpPr txBox="1"/>
          <p:nvPr/>
        </p:nvSpPr>
        <p:spPr>
          <a:xfrm>
            <a:off x="5598619" y="2563216"/>
            <a:ext cx="1603006" cy="523220"/>
          </a:xfrm>
          <a:prstGeom prst="rect">
            <a:avLst/>
          </a:prstGeom>
          <a:noFill/>
        </p:spPr>
        <p:txBody>
          <a:bodyPr wrap="square">
            <a:spAutoFit/>
          </a:bodyPr>
          <a:lstStyle>
            <a:defPPr>
              <a:defRPr lang="en-US"/>
            </a:defPPr>
            <a:lvl1pPr>
              <a:defRPr sz="1400">
                <a:solidFill>
                  <a:srgbClr val="000000"/>
                </a:solidFill>
              </a:defRPr>
            </a:lvl1pPr>
          </a:lstStyle>
          <a:p>
            <a:r>
              <a:rPr lang="en-US"/>
              <a:t>::placeholder { </a:t>
            </a:r>
          </a:p>
          <a:p>
            <a:r>
              <a:rPr lang="en-US"/>
              <a:t>  color: #d3d3d3;}</a:t>
            </a:r>
          </a:p>
        </p:txBody>
      </p:sp>
      <p:sp>
        <p:nvSpPr>
          <p:cNvPr id="21" name="TextBox 20">
            <a:extLst>
              <a:ext uri="{FF2B5EF4-FFF2-40B4-BE49-F238E27FC236}">
                <a16:creationId xmlns:a16="http://schemas.microsoft.com/office/drawing/2014/main" id="{929F09DD-9472-404E-BED7-8F464126483E}"/>
              </a:ext>
            </a:extLst>
          </p:cNvPr>
          <p:cNvSpPr txBox="1"/>
          <p:nvPr/>
        </p:nvSpPr>
        <p:spPr>
          <a:xfrm>
            <a:off x="5652606" y="4691556"/>
            <a:ext cx="1881554" cy="523220"/>
          </a:xfrm>
          <a:prstGeom prst="rect">
            <a:avLst/>
          </a:prstGeom>
          <a:noFill/>
        </p:spPr>
        <p:txBody>
          <a:bodyPr wrap="square">
            <a:spAutoFit/>
          </a:bodyPr>
          <a:lstStyle>
            <a:defPPr>
              <a:defRPr lang="en-US"/>
            </a:defPPr>
            <a:lvl1pPr>
              <a:defRPr sz="1400">
                <a:solidFill>
                  <a:srgbClr val="000000"/>
                </a:solidFill>
              </a:defRPr>
            </a:lvl1pPr>
          </a:lstStyle>
          <a:p>
            <a:r>
              <a:rPr lang="en-US"/>
              <a:t>.error {</a:t>
            </a:r>
          </a:p>
          <a:p>
            <a:r>
              <a:rPr lang="en-US"/>
              <a:t>    color: #ff000;}</a:t>
            </a:r>
          </a:p>
        </p:txBody>
      </p:sp>
      <p:cxnSp>
        <p:nvCxnSpPr>
          <p:cNvPr id="22" name="Straight Arrow Connector 21">
            <a:extLst>
              <a:ext uri="{FF2B5EF4-FFF2-40B4-BE49-F238E27FC236}">
                <a16:creationId xmlns:a16="http://schemas.microsoft.com/office/drawing/2014/main" id="{BDC2C824-7366-4E99-855D-31CC50D0B6AF}"/>
              </a:ext>
            </a:extLst>
          </p:cNvPr>
          <p:cNvCxnSpPr>
            <a:cxnSpLocks/>
          </p:cNvCxnSpPr>
          <p:nvPr/>
        </p:nvCxnSpPr>
        <p:spPr>
          <a:xfrm>
            <a:off x="2150020" y="5818121"/>
            <a:ext cx="3340571" cy="0"/>
          </a:xfrm>
          <a:prstGeom prst="straightConnector1">
            <a:avLst/>
          </a:prstGeom>
          <a:ln w="76200">
            <a:tailEnd type="triangle"/>
          </a:ln>
        </p:spPr>
        <p:style>
          <a:lnRef idx="1">
            <a:schemeClr val="accent5"/>
          </a:lnRef>
          <a:fillRef idx="0">
            <a:schemeClr val="accent5"/>
          </a:fillRef>
          <a:effectRef idx="0">
            <a:schemeClr val="accent5"/>
          </a:effectRef>
          <a:fontRef idx="minor">
            <a:schemeClr val="tx1"/>
          </a:fontRef>
        </p:style>
      </p:cxnSp>
      <p:sp>
        <p:nvSpPr>
          <p:cNvPr id="24" name="TextBox 23">
            <a:extLst>
              <a:ext uri="{FF2B5EF4-FFF2-40B4-BE49-F238E27FC236}">
                <a16:creationId xmlns:a16="http://schemas.microsoft.com/office/drawing/2014/main" id="{E52C7A75-9D30-4317-9310-E36B7090B363}"/>
              </a:ext>
            </a:extLst>
          </p:cNvPr>
          <p:cNvSpPr txBox="1"/>
          <p:nvPr/>
        </p:nvSpPr>
        <p:spPr>
          <a:xfrm>
            <a:off x="5598619" y="5567894"/>
            <a:ext cx="2208657" cy="523220"/>
          </a:xfrm>
          <a:prstGeom prst="rect">
            <a:avLst/>
          </a:prstGeom>
          <a:noFill/>
        </p:spPr>
        <p:txBody>
          <a:bodyPr wrap="square">
            <a:spAutoFit/>
          </a:bodyPr>
          <a:lstStyle>
            <a:defPPr>
              <a:defRPr lang="en-US"/>
            </a:defPPr>
            <a:lvl1pPr>
              <a:defRPr sz="1400">
                <a:solidFill>
                  <a:srgbClr val="000000"/>
                </a:solidFill>
              </a:defRPr>
            </a:lvl1pPr>
          </a:lstStyle>
          <a:p>
            <a:r>
              <a:rPr lang="en-US"/>
              <a:t>legend </a:t>
            </a:r>
            <a:r>
              <a:rPr lang="en-US" err="1"/>
              <a:t>i</a:t>
            </a:r>
            <a:r>
              <a:rPr lang="en-US"/>
              <a:t> {</a:t>
            </a:r>
          </a:p>
          <a:p>
            <a:r>
              <a:rPr lang="en-US"/>
              <a:t>    color: #999;}</a:t>
            </a:r>
          </a:p>
        </p:txBody>
      </p:sp>
      <p:graphicFrame>
        <p:nvGraphicFramePr>
          <p:cNvPr id="25" name="Table 25">
            <a:extLst>
              <a:ext uri="{FF2B5EF4-FFF2-40B4-BE49-F238E27FC236}">
                <a16:creationId xmlns:a16="http://schemas.microsoft.com/office/drawing/2014/main" id="{9E275566-4318-4358-91B3-1E7E6479CE57}"/>
              </a:ext>
            </a:extLst>
          </p:cNvPr>
          <p:cNvGraphicFramePr>
            <a:graphicFrameLocks noGrp="1"/>
          </p:cNvGraphicFramePr>
          <p:nvPr>
            <p:extLst>
              <p:ext uri="{D42A27DB-BD31-4B8C-83A1-F6EECF244321}">
                <p14:modId xmlns:p14="http://schemas.microsoft.com/office/powerpoint/2010/main" val="456901641"/>
              </p:ext>
            </p:extLst>
          </p:nvPr>
        </p:nvGraphicFramePr>
        <p:xfrm>
          <a:off x="7836538" y="2085277"/>
          <a:ext cx="4160789" cy="4156238"/>
        </p:xfrm>
        <a:graphic>
          <a:graphicData uri="http://schemas.openxmlformats.org/drawingml/2006/table">
            <a:tbl>
              <a:tblPr firstRow="1" bandRow="1">
                <a:tableStyleId>{5C22544A-7EE6-4342-B048-85BDC9FD1C3A}</a:tableStyleId>
              </a:tblPr>
              <a:tblGrid>
                <a:gridCol w="1112482">
                  <a:extLst>
                    <a:ext uri="{9D8B030D-6E8A-4147-A177-3AD203B41FA5}">
                      <a16:colId xmlns:a16="http://schemas.microsoft.com/office/drawing/2014/main" val="3022203454"/>
                    </a:ext>
                  </a:extLst>
                </a:gridCol>
                <a:gridCol w="1093302">
                  <a:extLst>
                    <a:ext uri="{9D8B030D-6E8A-4147-A177-3AD203B41FA5}">
                      <a16:colId xmlns:a16="http://schemas.microsoft.com/office/drawing/2014/main" val="137418504"/>
                    </a:ext>
                  </a:extLst>
                </a:gridCol>
                <a:gridCol w="1142335">
                  <a:extLst>
                    <a:ext uri="{9D8B030D-6E8A-4147-A177-3AD203B41FA5}">
                      <a16:colId xmlns:a16="http://schemas.microsoft.com/office/drawing/2014/main" val="419905848"/>
                    </a:ext>
                  </a:extLst>
                </a:gridCol>
                <a:gridCol w="812670">
                  <a:extLst>
                    <a:ext uri="{9D8B030D-6E8A-4147-A177-3AD203B41FA5}">
                      <a16:colId xmlns:a16="http://schemas.microsoft.com/office/drawing/2014/main" val="4099333992"/>
                    </a:ext>
                  </a:extLst>
                </a:gridCol>
              </a:tblGrid>
              <a:tr h="690084">
                <a:tc>
                  <a:txBody>
                    <a:bodyPr/>
                    <a:lstStyle/>
                    <a:p>
                      <a:endParaRPr lang="en-US" sz="1200">
                        <a:solidFill>
                          <a:srgbClr val="090B35"/>
                        </a:solidFill>
                      </a:endParaRPr>
                    </a:p>
                  </a:txBody>
                  <a:tcPr/>
                </a:tc>
                <a:tc>
                  <a:txBody>
                    <a:bodyPr/>
                    <a:lstStyle/>
                    <a:p>
                      <a:r>
                        <a:rPr lang="en-CA" sz="1200">
                          <a:solidFill>
                            <a:srgbClr val="090B35"/>
                          </a:solidFill>
                        </a:rPr>
                        <a:t>Foreground color</a:t>
                      </a:r>
                      <a:endParaRPr lang="en-US" sz="1200">
                        <a:solidFill>
                          <a:srgbClr val="090B35"/>
                        </a:solidFill>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a:solidFill>
                            <a:srgbClr val="090B35"/>
                          </a:solidFill>
                          <a:latin typeface="+mn-lt"/>
                          <a:ea typeface="+mn-ea"/>
                          <a:cs typeface="+mn-cs"/>
                        </a:rPr>
                        <a:t>Background color</a:t>
                      </a:r>
                      <a:endParaRPr lang="en-US" sz="1200" b="1" kern="1200">
                        <a:solidFill>
                          <a:srgbClr val="090B35"/>
                        </a:solidFill>
                        <a:latin typeface="+mn-lt"/>
                        <a:ea typeface="+mn-ea"/>
                        <a:cs typeface="+mn-cs"/>
                      </a:endParaRP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sz="1200" b="1" kern="1200">
                          <a:solidFill>
                            <a:srgbClr val="090B35"/>
                          </a:solidFill>
                          <a:latin typeface="+mn-lt"/>
                          <a:ea typeface="+mn-ea"/>
                          <a:cs typeface="+mn-cs"/>
                        </a:rPr>
                        <a:t>Contrast ratio</a:t>
                      </a:r>
                      <a:endParaRPr lang="en-US" sz="1200" b="1" kern="1200">
                        <a:solidFill>
                          <a:srgbClr val="090B35"/>
                        </a:solidFill>
                        <a:latin typeface="+mn-lt"/>
                        <a:ea typeface="+mn-ea"/>
                        <a:cs typeface="+mn-cs"/>
                      </a:endParaRPr>
                    </a:p>
                  </a:txBody>
                  <a:tcPr/>
                </a:tc>
                <a:extLst>
                  <a:ext uri="{0D108BD9-81ED-4DB2-BD59-A6C34878D82A}">
                    <a16:rowId xmlns:a16="http://schemas.microsoft.com/office/drawing/2014/main" val="1232221389"/>
                  </a:ext>
                </a:extLst>
              </a:tr>
              <a:tr h="656324">
                <a:tc>
                  <a:txBody>
                    <a:bodyPr/>
                    <a:lstStyle/>
                    <a:p>
                      <a:r>
                        <a:rPr lang="en-CA" sz="1200" b="1" kern="1200">
                          <a:solidFill>
                            <a:srgbClr val="090B35"/>
                          </a:solidFill>
                          <a:latin typeface="+mn-lt"/>
                          <a:ea typeface="+mn-ea"/>
                          <a:cs typeface="+mn-cs"/>
                        </a:rPr>
                        <a:t>placeholder</a:t>
                      </a:r>
                      <a:endParaRPr lang="en-US" sz="1200" b="1" kern="1200">
                        <a:solidFill>
                          <a:srgbClr val="090B35"/>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#d3d3d3</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#ffffff</a:t>
                      </a:r>
                    </a:p>
                    <a:p>
                      <a:endParaRPr lang="en-US"/>
                    </a:p>
                  </a:txBody>
                  <a:tcPr/>
                </a:tc>
                <a:tc>
                  <a:txBody>
                    <a:bodyPr/>
                    <a:lstStyle/>
                    <a:p>
                      <a:r>
                        <a:rPr lang="en-CA"/>
                        <a:t>1.5:1</a:t>
                      </a:r>
                      <a:endParaRPr lang="en-US"/>
                    </a:p>
                  </a:txBody>
                  <a:tcPr/>
                </a:tc>
                <a:extLst>
                  <a:ext uri="{0D108BD9-81ED-4DB2-BD59-A6C34878D82A}">
                    <a16:rowId xmlns:a16="http://schemas.microsoft.com/office/drawing/2014/main" val="2402074017"/>
                  </a:ext>
                </a:extLst>
              </a:tr>
              <a:tr h="878980">
                <a:tc>
                  <a:txBody>
                    <a:bodyPr/>
                    <a:lstStyle/>
                    <a:p>
                      <a:pPr marL="0" algn="l" defTabSz="914400" rtl="0" eaLnBrk="1" latinLnBrk="0" hangingPunct="1"/>
                      <a:r>
                        <a:rPr lang="en-CA" sz="1200" b="1" kern="1200">
                          <a:solidFill>
                            <a:srgbClr val="090B35"/>
                          </a:solidFill>
                          <a:latin typeface="+mn-lt"/>
                          <a:ea typeface="+mn-ea"/>
                          <a:cs typeface="+mn-cs"/>
                        </a:rPr>
                        <a:t>label</a:t>
                      </a:r>
                      <a:endParaRPr lang="en-US" sz="1200" b="1" kern="1200">
                        <a:solidFill>
                          <a:srgbClr val="090B35"/>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#add8e6</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#ffffff</a:t>
                      </a:r>
                    </a:p>
                    <a:p>
                      <a:endParaRPr lang="en-US"/>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CA"/>
                        <a:t>1.5:1</a:t>
                      </a:r>
                      <a:endParaRPr lang="en-US"/>
                    </a:p>
                    <a:p>
                      <a:endParaRPr lang="en-US"/>
                    </a:p>
                  </a:txBody>
                  <a:tcPr/>
                </a:tc>
                <a:extLst>
                  <a:ext uri="{0D108BD9-81ED-4DB2-BD59-A6C34878D82A}">
                    <a16:rowId xmlns:a16="http://schemas.microsoft.com/office/drawing/2014/main" val="2719016135"/>
                  </a:ext>
                </a:extLst>
              </a:tr>
              <a:tr h="1010434">
                <a:tc>
                  <a:txBody>
                    <a:bodyPr/>
                    <a:lstStyle/>
                    <a:p>
                      <a:pPr marL="0" algn="l" defTabSz="914400" rtl="0" eaLnBrk="1" latinLnBrk="0" hangingPunct="1"/>
                      <a:r>
                        <a:rPr lang="en-CA" sz="1200" b="1" kern="1200">
                          <a:solidFill>
                            <a:srgbClr val="090B35"/>
                          </a:solidFill>
                          <a:latin typeface="+mn-lt"/>
                          <a:ea typeface="+mn-ea"/>
                          <a:cs typeface="+mn-cs"/>
                        </a:rPr>
                        <a:t>error</a:t>
                      </a:r>
                      <a:endParaRPr lang="en-US" sz="1200" b="1" kern="1200">
                        <a:solidFill>
                          <a:srgbClr val="090B35"/>
                        </a:solidFill>
                        <a:latin typeface="+mn-lt"/>
                        <a:ea typeface="+mn-ea"/>
                        <a:cs typeface="+mn-cs"/>
                      </a:endParaRPr>
                    </a:p>
                  </a:txBody>
                  <a:tcPr/>
                </a:tc>
                <a:tc>
                  <a:txBody>
                    <a:bodyPr/>
                    <a:lstStyle/>
                    <a:p>
                      <a:r>
                        <a:rPr lang="en-US" sz="1800"/>
                        <a:t> </a:t>
                      </a:r>
                      <a:r>
                        <a:rPr lang="en-US" sz="1200" b="1" kern="1200">
                          <a:solidFill>
                            <a:srgbClr val="090B35"/>
                          </a:solidFill>
                          <a:latin typeface="+mn-lt"/>
                          <a:ea typeface="+mn-ea"/>
                          <a:cs typeface="+mn-cs"/>
                        </a:rPr>
                        <a:t>#ff000</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#ffffff</a:t>
                      </a:r>
                    </a:p>
                    <a:p>
                      <a:endParaRPr lang="en-US"/>
                    </a:p>
                  </a:txBody>
                  <a:tcPr/>
                </a:tc>
                <a:tc>
                  <a:txBody>
                    <a:bodyPr/>
                    <a:lstStyle/>
                    <a:p>
                      <a:r>
                        <a:rPr lang="en-CA"/>
                        <a:t>4:1</a:t>
                      </a:r>
                      <a:endParaRPr lang="en-US"/>
                    </a:p>
                  </a:txBody>
                  <a:tcPr/>
                </a:tc>
                <a:extLst>
                  <a:ext uri="{0D108BD9-81ED-4DB2-BD59-A6C34878D82A}">
                    <a16:rowId xmlns:a16="http://schemas.microsoft.com/office/drawing/2014/main" val="1285669232"/>
                  </a:ext>
                </a:extLst>
              </a:tr>
              <a:tr h="878980">
                <a:tc>
                  <a:txBody>
                    <a:bodyPr/>
                    <a:lstStyle/>
                    <a:p>
                      <a:pPr marL="0" algn="l" defTabSz="914400" rtl="0" eaLnBrk="1" latinLnBrk="0" hangingPunct="1"/>
                      <a:r>
                        <a:rPr lang="en-CA" sz="1200" b="1" kern="1200">
                          <a:solidFill>
                            <a:srgbClr val="090B35"/>
                          </a:solidFill>
                          <a:latin typeface="+mn-lt"/>
                          <a:ea typeface="+mn-ea"/>
                          <a:cs typeface="+mn-cs"/>
                        </a:rPr>
                        <a:t>instructions</a:t>
                      </a:r>
                      <a:endParaRPr lang="en-US" sz="1200" b="1" kern="1200">
                        <a:solidFill>
                          <a:srgbClr val="090B35"/>
                        </a:solidFill>
                        <a:latin typeface="+mn-lt"/>
                        <a:ea typeface="+mn-ea"/>
                        <a:cs typeface="+mn-cs"/>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#999</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1" kern="1200">
                          <a:solidFill>
                            <a:srgbClr val="090B35"/>
                          </a:solidFill>
                          <a:latin typeface="+mn-lt"/>
                          <a:ea typeface="+mn-ea"/>
                          <a:cs typeface="+mn-cs"/>
                        </a:rPr>
                        <a:t>#ffffff</a:t>
                      </a:r>
                    </a:p>
                    <a:p>
                      <a:endParaRPr lang="en-US" sz="1200" b="1" kern="1200">
                        <a:solidFill>
                          <a:srgbClr val="090B35"/>
                        </a:solidFill>
                        <a:latin typeface="+mn-lt"/>
                        <a:ea typeface="+mn-ea"/>
                        <a:cs typeface="+mn-cs"/>
                      </a:endParaRPr>
                    </a:p>
                  </a:txBody>
                  <a:tcPr/>
                </a:tc>
                <a:tc>
                  <a:txBody>
                    <a:bodyPr/>
                    <a:lstStyle/>
                    <a:p>
                      <a:r>
                        <a:rPr lang="en-CA"/>
                        <a:t>2.8:1</a:t>
                      </a:r>
                      <a:endParaRPr lang="en-US"/>
                    </a:p>
                  </a:txBody>
                  <a:tcPr/>
                </a:tc>
                <a:extLst>
                  <a:ext uri="{0D108BD9-81ED-4DB2-BD59-A6C34878D82A}">
                    <a16:rowId xmlns:a16="http://schemas.microsoft.com/office/drawing/2014/main" val="3189159935"/>
                  </a:ext>
                </a:extLst>
              </a:tr>
            </a:tbl>
          </a:graphicData>
        </a:graphic>
      </p:graphicFrame>
    </p:spTree>
    <p:extLst>
      <p:ext uri="{BB962C8B-B14F-4D97-AF65-F5344CB8AC3E}">
        <p14:creationId xmlns:p14="http://schemas.microsoft.com/office/powerpoint/2010/main" val="154826984"/>
      </p:ext>
    </p:extLst>
  </p:cSld>
  <p:clrMapOvr>
    <a:masterClrMapping/>
  </p:clrMapOvr>
</p:sld>
</file>

<file path=ppt/theme/theme1.xml><?xml version="1.0" encoding="utf-8"?>
<a:theme xmlns:a="http://schemas.openxmlformats.org/drawingml/2006/main" name="Office Theme">
  <a:themeElements>
    <a:clrScheme name="TPG Colors">
      <a:dk1>
        <a:srgbClr val="1C75BC"/>
      </a:dk1>
      <a:lt1>
        <a:srgbClr val="FFFFFF"/>
      </a:lt1>
      <a:dk2>
        <a:srgbClr val="666666"/>
      </a:dk2>
      <a:lt2>
        <a:srgbClr val="FCB316"/>
      </a:lt2>
      <a:accent1>
        <a:srgbClr val="DFDFDF"/>
      </a:accent1>
      <a:accent2>
        <a:srgbClr val="DA1640"/>
      </a:accent2>
      <a:accent3>
        <a:srgbClr val="20B74A"/>
      </a:accent3>
      <a:accent4>
        <a:srgbClr val="46BFCE"/>
      </a:accent4>
      <a:accent5>
        <a:srgbClr val="8F2653"/>
      </a:accent5>
      <a:accent6>
        <a:srgbClr val="148790"/>
      </a:accent6>
      <a:hlink>
        <a:srgbClr val="1C75BC"/>
      </a:hlink>
      <a:folHlink>
        <a:srgbClr val="6239B4"/>
      </a:folHlink>
    </a:clrScheme>
    <a:fontScheme name="TPG Fonts">
      <a:majorFont>
        <a:latin typeface="Helvetica"/>
        <a:ea typeface=""/>
        <a:cs typeface=""/>
      </a:majorFont>
      <a:minorFont>
        <a:latin typeface="Helvetica"/>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solidFill>
          <a:schemeClr val="accent2"/>
        </a:solidFill>
        <a:ln>
          <a:noFill/>
        </a:ln>
      </a:spPr>
      <a:bodyPr rtlCol="0" anchor="ctr"/>
      <a:lstStyle>
        <a:defPPr algn="ctr">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defRPr smtClean="0">
            <a:solidFill>
              <a:schemeClr val="bg1"/>
            </a:solidFill>
          </a:defRPr>
        </a:defPPr>
      </a:lstStyle>
    </a:txDef>
  </a:objectDefaults>
  <a:extraClrSchemeLst/>
  <a:extLst>
    <a:ext uri="{05A4C25C-085E-4340-85A3-A5531E510DB2}">
      <thm15:themeFamily xmlns:thm15="http://schemas.microsoft.com/office/thememl/2012/main" name="Real New template TPGi (002)  -  Read-Only" id="{3A9E05F6-C963-4FDF-A049-A7878B522062}" vid="{E839ECBB-1FC0-4F1E-B943-1FB4B6E53C3B}"/>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Override1.xml><?xml version="1.0" encoding="utf-8"?>
<a:themeOverride xmlns:a="http://schemas.openxmlformats.org/drawingml/2006/main">
  <a:clrScheme name="TPG Colors">
    <a:dk1>
      <a:srgbClr val="1C75BC"/>
    </a:dk1>
    <a:lt1>
      <a:srgbClr val="FFFFFF"/>
    </a:lt1>
    <a:dk2>
      <a:srgbClr val="666666"/>
    </a:dk2>
    <a:lt2>
      <a:srgbClr val="FCB316"/>
    </a:lt2>
    <a:accent1>
      <a:srgbClr val="DFDFDF"/>
    </a:accent1>
    <a:accent2>
      <a:srgbClr val="DA1640"/>
    </a:accent2>
    <a:accent3>
      <a:srgbClr val="20B74A"/>
    </a:accent3>
    <a:accent4>
      <a:srgbClr val="46BFCE"/>
    </a:accent4>
    <a:accent5>
      <a:srgbClr val="8F2653"/>
    </a:accent5>
    <a:accent6>
      <a:srgbClr val="148790"/>
    </a:accent6>
    <a:hlink>
      <a:srgbClr val="1C75BC"/>
    </a:hlink>
    <a:folHlink>
      <a:srgbClr val="6239B4"/>
    </a:folHlink>
  </a:clrScheme>
</a:themeOverrid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883B10A38104864D81EB568AC593EFA7" ma:contentTypeVersion="12" ma:contentTypeDescription="Create a new document." ma:contentTypeScope="" ma:versionID="894e0c9964cac997c0017d4cc3dafdbc">
  <xsd:schema xmlns:xsd="http://www.w3.org/2001/XMLSchema" xmlns:xs="http://www.w3.org/2001/XMLSchema" xmlns:p="http://schemas.microsoft.com/office/2006/metadata/properties" xmlns:ns2="cbbc669f-a811-45db-8626-ca07a4427af7" xmlns:ns3="ea1a835f-90ee-4766-aa42-0e5f11ed1464" targetNamespace="http://schemas.microsoft.com/office/2006/metadata/properties" ma:root="true" ma:fieldsID="1371b9b8ef1d64faf64e30d3adf73516" ns2:_="" ns3:_="">
    <xsd:import namespace="cbbc669f-a811-45db-8626-ca07a4427af7"/>
    <xsd:import namespace="ea1a835f-90ee-4766-aa42-0e5f11ed1464"/>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3:SharedWithUsers" minOccurs="0"/>
                <xsd:element ref="ns3:SharedWithDetails" minOccurs="0"/>
                <xsd:element ref="ns2:MediaServiceDateTaken" minOccurs="0"/>
                <xsd:element ref="ns2:MediaServiceAutoTags" minOccurs="0"/>
                <xsd:element ref="ns2:MediaLengthInSeconds" minOccurs="0"/>
                <xsd:element ref="ns2:MediaServiceGenerationTime" minOccurs="0"/>
                <xsd:element ref="ns2:MediaServiceEventHashCode" minOccurs="0"/>
                <xsd:element ref="ns2:MediaServiceOCR"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cbbc669f-a811-45db-8626-ca07a4427af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DateTaken" ma:index="14" nillable="true" ma:displayName="MediaServiceDateTaken" ma:hidden="true" ma:internalName="MediaServiceDateTaken" ma:readOnly="true">
      <xsd:simpleType>
        <xsd:restriction base="dms:Text"/>
      </xsd:simpleType>
    </xsd:element>
    <xsd:element name="MediaServiceAutoTags" ma:index="15" nillable="true" ma:displayName="Tags" ma:internalName="MediaServiceAutoTags" ma:readOnly="true">
      <xsd:simpleType>
        <xsd:restriction base="dms:Text"/>
      </xsd:simpleType>
    </xsd:element>
    <xsd:element name="MediaLengthInSeconds" ma:index="16" nillable="true" ma:displayName="MediaLengthInSeconds" ma:hidden="true" ma:internalName="MediaLengthInSeconds" ma:readOnly="true">
      <xsd:simpleType>
        <xsd:restriction base="dms:Unknown"/>
      </xsd:simpleType>
    </xsd:element>
    <xsd:element name="MediaServiceGenerationTime" ma:index="17" nillable="true" ma:displayName="MediaServiceGenerationTime" ma:hidden="true" ma:internalName="MediaServiceGenerationTime" ma:readOnly="true">
      <xsd:simpleType>
        <xsd:restriction base="dms:Text"/>
      </xsd:simpleType>
    </xsd:element>
    <xsd:element name="MediaServiceEventHashCode" ma:index="18" nillable="true" ma:displayName="MediaServiceEventHashCode" ma:hidden="true" ma:internalName="MediaServiceEventHashCode" ma:readOnly="true">
      <xsd:simpleType>
        <xsd:restriction base="dms:Text"/>
      </xsd:simpleType>
    </xsd:element>
    <xsd:element name="MediaServiceOCR" ma:index="19" nillable="true" ma:displayName="Extracted Text" ma:internalName="MediaServiceOC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ea1a835f-90ee-4766-aa42-0e5f11ed1464" elementFormDefault="qualified">
    <xsd:import namespace="http://schemas.microsoft.com/office/2006/documentManagement/types"/>
    <xsd:import namespace="http://schemas.microsoft.com/office/infopath/2007/PartnerControls"/>
    <xsd:element name="SharedWithUsers" ma:index="12"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3"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SharedWithUsers xmlns="ea1a835f-90ee-4766-aa42-0e5f11ed1464">
      <UserInfo>
        <DisplayName>CSUN 2022 Members</DisplayName>
        <AccountId>7</AccountId>
        <AccountType/>
      </UserInfo>
    </SharedWithUsers>
  </documentManagement>
</p:properties>
</file>

<file path=customXml/itemProps1.xml><?xml version="1.0" encoding="utf-8"?>
<ds:datastoreItem xmlns:ds="http://schemas.openxmlformats.org/officeDocument/2006/customXml" ds:itemID="{44E9BDB5-DC45-4D1C-9C07-1068CBEA5BA5}">
  <ds:schemaRefs>
    <ds:schemaRef ds:uri="cbbc669f-a811-45db-8626-ca07a4427af7"/>
    <ds:schemaRef ds:uri="ea1a835f-90ee-4766-aa42-0e5f11ed1464"/>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118E971F-E3D9-4A8D-A084-6FEB45FC9D27}">
  <ds:schemaRefs>
    <ds:schemaRef ds:uri="http://schemas.microsoft.com/sharepoint/v3/contenttype/forms"/>
  </ds:schemaRefs>
</ds:datastoreItem>
</file>

<file path=customXml/itemProps3.xml><?xml version="1.0" encoding="utf-8"?>
<ds:datastoreItem xmlns:ds="http://schemas.openxmlformats.org/officeDocument/2006/customXml" ds:itemID="{2C2C4DF9-0762-4F8F-BE4B-D3E3DF74D16B}">
  <ds:schemaRefs>
    <ds:schemaRef ds:uri="cbbc669f-a811-45db-8626-ca07a4427af7"/>
    <ds:schemaRef ds:uri="ea1a835f-90ee-4766-aa42-0e5f11ed1464"/>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10090</TotalTime>
  <Words>2778</Words>
  <Application>Microsoft Office PowerPoint</Application>
  <PresentationFormat>Widescreen</PresentationFormat>
  <Paragraphs>374</Paragraphs>
  <Slides>43</Slides>
  <Notes>39</Notes>
  <HiddenSlides>0</HiddenSlides>
  <MMClips>0</MMClips>
  <ScaleCrop>false</ScaleCrop>
  <HeadingPairs>
    <vt:vector size="6" baseType="variant">
      <vt:variant>
        <vt:lpstr>Fonts Used</vt:lpstr>
      </vt:variant>
      <vt:variant>
        <vt:i4>12</vt:i4>
      </vt:variant>
      <vt:variant>
        <vt:lpstr>Theme</vt:lpstr>
      </vt:variant>
      <vt:variant>
        <vt:i4>1</vt:i4>
      </vt:variant>
      <vt:variant>
        <vt:lpstr>Slide Titles</vt:lpstr>
      </vt:variant>
      <vt:variant>
        <vt:i4>43</vt:i4>
      </vt:variant>
    </vt:vector>
  </HeadingPairs>
  <TitlesOfParts>
    <vt:vector size="56" baseType="lpstr">
      <vt:lpstr>HGGothicE</vt:lpstr>
      <vt:lpstr>alda</vt:lpstr>
      <vt:lpstr>Arial</vt:lpstr>
      <vt:lpstr>Arial</vt:lpstr>
      <vt:lpstr>Arial,Sans-Serif</vt:lpstr>
      <vt:lpstr>Calibri</vt:lpstr>
      <vt:lpstr>Courier New</vt:lpstr>
      <vt:lpstr>Helvetica</vt:lpstr>
      <vt:lpstr>inherit</vt:lpstr>
      <vt:lpstr>Noto Sans</vt:lpstr>
      <vt:lpstr>Open Sans</vt:lpstr>
      <vt:lpstr>Wingdings</vt:lpstr>
      <vt:lpstr>Office Theme</vt:lpstr>
      <vt:lpstr>The Accessible Forms Checklist</vt:lpstr>
      <vt:lpstr>What We Will Cover</vt:lpstr>
      <vt:lpstr>What We Will Not Cover</vt:lpstr>
      <vt:lpstr>Agenda – The Checklist (CodePen)  1 of 4</vt:lpstr>
      <vt:lpstr>Agenda – The Checklist (CodePen)  2 of 4</vt:lpstr>
      <vt:lpstr>Agenda – The Checklist (CodePen)  3 of 4</vt:lpstr>
      <vt:lpstr>Agenda – The Checklist (CodePen)  4 of 4</vt:lpstr>
      <vt:lpstr>Text Contrast</vt:lpstr>
      <vt:lpstr>Contrast text examples (CodePen) </vt:lpstr>
      <vt:lpstr>Contrast text fixes (CodePen)</vt:lpstr>
      <vt:lpstr>Non-text contrast</vt:lpstr>
      <vt:lpstr>Contrast non-text examples (CodePen)</vt:lpstr>
      <vt:lpstr>Contrast non-text fixes (CodePen)</vt:lpstr>
      <vt:lpstr>Autocomplete</vt:lpstr>
      <vt:lpstr>Autocomplete</vt:lpstr>
      <vt:lpstr>Autocomplete (CodePen)</vt:lpstr>
      <vt:lpstr>Required Fields</vt:lpstr>
      <vt:lpstr>Required Fields</vt:lpstr>
      <vt:lpstr>Required Fields – Option 1 (CodePen)</vt:lpstr>
      <vt:lpstr>Required Fields – Option 1 (CodePen)</vt:lpstr>
      <vt:lpstr>Required Fields – Option 1 (CodePen)</vt:lpstr>
      <vt:lpstr>Required Fields – Option 2 (CodePen)</vt:lpstr>
      <vt:lpstr>Required Fields – Option 3 (CodePen)</vt:lpstr>
      <vt:lpstr>Labels and Names</vt:lpstr>
      <vt:lpstr>Visible Labels (CodePen)</vt:lpstr>
      <vt:lpstr>Accessible Names (CodePen)</vt:lpstr>
      <vt:lpstr>Related fields </vt:lpstr>
      <vt:lpstr>Programmatically grouped controls (CodePen)</vt:lpstr>
      <vt:lpstr>Errors </vt:lpstr>
      <vt:lpstr>Errors indicated with color alone</vt:lpstr>
      <vt:lpstr>Errors programmatically associated (Accessible CodePen, Inaccessible CodePen)</vt:lpstr>
      <vt:lpstr>Error suggestions</vt:lpstr>
      <vt:lpstr>Relevant WCAG 2.2 A &amp; AA success criteria</vt:lpstr>
      <vt:lpstr>Increase Target Size – Option 1 (CodePen)</vt:lpstr>
      <vt:lpstr>Increase Target Size – Option 2 (CodePen)</vt:lpstr>
      <vt:lpstr>3.3.7 Redundant Entry</vt:lpstr>
      <vt:lpstr>3.3.8 Accessible Authentication</vt:lpstr>
      <vt:lpstr>3.3.8 Accessible Authentication</vt:lpstr>
      <vt:lpstr>Checklist (1 of 3)</vt:lpstr>
      <vt:lpstr>Checklist (2 of 3)</vt:lpstr>
      <vt:lpstr>Checklist (3 of 3)</vt:lpstr>
      <vt:lpstr>Questions</vt:lpstr>
      <vt:lpstr>Thank you!</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Improve User Experience and minimize risk with User Flows</dc:title>
  <dc:creator>Matt Feldman</dc:creator>
  <cp:lastModifiedBy>Alicia Evans</cp:lastModifiedBy>
  <cp:revision>112</cp:revision>
  <dcterms:created xsi:type="dcterms:W3CDTF">2021-01-15T13:22:52Z</dcterms:created>
  <dcterms:modified xsi:type="dcterms:W3CDTF">2023-09-14T17:40:04Z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0x010100883B10A38104864D81EB568AC593EFA7</vt:lpwstr>
  </property>
</Properties>
</file>