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694" r:id="rId3"/>
    <p:sldId id="1695" r:id="rId4"/>
    <p:sldId id="1701" r:id="rId5"/>
    <p:sldId id="1702" r:id="rId6"/>
    <p:sldId id="1707" r:id="rId7"/>
    <p:sldId id="1708" r:id="rId8"/>
    <p:sldId id="1726" r:id="rId9"/>
    <p:sldId id="1709" r:id="rId10"/>
    <p:sldId id="1705" r:id="rId11"/>
    <p:sldId id="1729" r:id="rId12"/>
    <p:sldId id="1735" r:id="rId13"/>
    <p:sldId id="1731" r:id="rId14"/>
    <p:sldId id="1732" r:id="rId15"/>
    <p:sldId id="1734" r:id="rId16"/>
    <p:sldId id="1704" r:id="rId17"/>
    <p:sldId id="1725" r:id="rId18"/>
    <p:sldId id="16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/>
  <p:cmAuthor id="2" name="Matt Feldman" initials="MF [2]" lastIdx="1" clrIdx="1"/>
  <p:cmAuthor id="3" name="Matt Feldman" initials="MF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B317"/>
    <a:srgbClr val="E2188E"/>
    <a:srgbClr val="D2D6DE"/>
    <a:srgbClr val="703D19"/>
    <a:srgbClr val="FFF4DC"/>
    <a:srgbClr val="ECEFF6"/>
    <a:srgbClr val="A30F66"/>
    <a:srgbClr val="C21379"/>
    <a:srgbClr val="31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6" autoAdjust="0"/>
    <p:restoredTop sz="86395" autoAdjust="0"/>
  </p:normalViewPr>
  <p:slideViewPr>
    <p:cSldViewPr showGuides="1">
      <p:cViewPr varScale="1">
        <p:scale>
          <a:sx n="67" d="100"/>
          <a:sy n="67" d="100"/>
        </p:scale>
        <p:origin x="508" y="-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75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BA484-696B-592C-A704-4C48E635B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DCEF1-659E-98B0-76D4-49240B5D9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D33A3-1CF8-03F6-68CD-D3A547B28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1670-BC2A-C0A6-9BD7-C9379577C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9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ADD49-3CF7-1173-9789-702469A12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6EE8E-CE85-4F9B-750E-C5D086830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14FC0-8AB3-FBEF-734F-264253A1C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9A134-C6E3-6086-9F04-EF6DB8EF2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0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0A224-E13E-AAE8-7B51-E2276CEE7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E411B-A4D0-0638-6599-268E32722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CDD45-01B1-5CFE-0C56-29A7CBF02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1DC2D-D341-495E-273C-222A16DC9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8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7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3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0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3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CDBA1-4CD0-27FA-586A-FADD8521A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5F318-DE20-B351-7C5B-9C4C2C73D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71050-D35B-7CE3-4AC9-78AFB3D7F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CBA9D-4FB5-7F40-C76E-A94B0A567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7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5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B55B8-FBA3-7B70-0200-82A381C7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433B3-06EC-225D-E592-BBE3E2E5F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C4BB5-3B5C-D597-6BB2-0CB8FCED7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729E3-5CF0-F328-65C5-821E5460F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4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429918" y="474238"/>
            <a:ext cx="7402195" cy="57069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  <a:lvl2pPr>
              <a:defRPr>
                <a:solidFill>
                  <a:srgbClr val="1A3B5B"/>
                </a:solidFill>
              </a:defRPr>
            </a:lvl2pPr>
            <a:lvl3pPr>
              <a:defRPr>
                <a:solidFill>
                  <a:srgbClr val="1A3B5B"/>
                </a:solidFill>
              </a:defRPr>
            </a:lvl3pPr>
            <a:lvl4pPr>
              <a:defRPr>
                <a:solidFill>
                  <a:srgbClr val="1A3B5B"/>
                </a:solidFill>
              </a:defRPr>
            </a:lvl4pPr>
            <a:lvl5pPr>
              <a:defRPr>
                <a:solidFill>
                  <a:srgbClr val="1A3B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429918" y="474238"/>
            <a:ext cx="7402195" cy="57069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7632" y="6276866"/>
            <a:ext cx="1283288" cy="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0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68452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5CEA5-A480-A361-4BFB-C2BA5D7277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255838"/>
            <a:ext cx="5029200" cy="3940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8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978317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5137448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A3EBC-AEC9-7F82-7667-99315F4FB0B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09048" y="2254827"/>
            <a:ext cx="5137448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22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8" y="2273877"/>
            <a:ext cx="4667429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DD9B4-708A-2470-3788-F0408F117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1" y="2281238"/>
            <a:ext cx="5029200" cy="39147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61432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BB754-56E7-67C8-B8E6-BB5B5653A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550" y="2254827"/>
            <a:ext cx="4946650" cy="39316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1906975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BB754-56E7-67C8-B8E6-BB5B5653A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4279513"/>
            <a:ext cx="10058400" cy="1906975"/>
          </a:xfrm>
        </p:spPr>
        <p:txBody>
          <a:bodyPr>
            <a:normAutofit/>
          </a:bodyPr>
          <a:lstStyle>
            <a:lvl1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7FDD43-10A6-EFF2-BB6D-F3ADDB1044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36EFFE-B91D-793A-AB01-E52DF92D958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65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ou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5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3" y="253693"/>
            <a:ext cx="10324353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2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36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5F5173-7B01-9DC0-27ED-31C96469336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71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61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440532" y="1167419"/>
            <a:ext cx="4237795" cy="34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sz="5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40532" y="5117011"/>
            <a:ext cx="3345656" cy="3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None/>
              <a:defRPr sz="1467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40532" y="5529967"/>
            <a:ext cx="334565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6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7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861367"/>
            <a:ext cx="467832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027514" y="1167419"/>
            <a:ext cx="6813387" cy="445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apto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6" y="1023940"/>
            <a:ext cx="8665761" cy="51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67418"/>
            <a:ext cx="12192000" cy="569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810491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1999" cy="489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942" y="1610257"/>
            <a:ext cx="4201610" cy="2802085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4928" y="5186460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869408"/>
            <a:ext cx="12292315" cy="92601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928" y="5622565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29948" y="1925147"/>
            <a:ext cx="3642852" cy="493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6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85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58366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E4A909-560C-F342-DE7D-23A59FB68B28}"/>
              </a:ext>
            </a:extLst>
          </p:cNvPr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1DA81-B928-DE8D-56BA-F98E2CD9C5AD}"/>
              </a:ext>
            </a:extLst>
          </p:cNvPr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BA97A-37E7-22B9-1B93-6F35AE8C15F9}"/>
              </a:ext>
            </a:extLst>
          </p:cNvPr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4C23A-6951-F87B-278E-74187A97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B02EB-AA30-3A69-0B0F-7824D77C32B7}"/>
              </a:ext>
            </a:extLst>
          </p:cNvPr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12C72-65D5-278D-968B-8098785158AE}"/>
              </a:ext>
            </a:extLst>
          </p:cNvPr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5BC1EAF4-F783-0D5B-D770-0B10E918AB0C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146E6-5BF1-3238-EE60-39A3BF2B2B45}"/>
              </a:ext>
            </a:extLst>
          </p:cNvPr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hone">
            <a:extLst>
              <a:ext uri="{FF2B5EF4-FFF2-40B4-BE49-F238E27FC236}">
                <a16:creationId xmlns:a16="http://schemas.microsoft.com/office/drawing/2014/main" id="{76DAEFC4-AB95-B02F-4224-BD95E6C51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1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rea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81944" y="6281928"/>
            <a:ext cx="106244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7CC4CE9-3DAB-1300-0677-EDAC4739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7632" y="6276866"/>
            <a:ext cx="1283288" cy="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6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243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649" r:id="rId30"/>
    <p:sldLayoutId id="2147483711" r:id="rId31"/>
    <p:sldLayoutId id="2147483726" r:id="rId32"/>
    <p:sldLayoutId id="2147483725" r:id="rId33"/>
    <p:sldLayoutId id="2147483727" r:id="rId34"/>
    <p:sldLayoutId id="2147483724" r:id="rId35"/>
    <p:sldLayoutId id="2147483728" r:id="rId36"/>
    <p:sldLayoutId id="2147483720" r:id="rId37"/>
    <p:sldLayoutId id="2147483721" r:id="rId38"/>
    <p:sldLayoutId id="2147483682" r:id="rId39"/>
    <p:sldLayoutId id="2147483712" r:id="rId40"/>
    <p:sldLayoutId id="2147483723" r:id="rId41"/>
    <p:sldLayoutId id="2147483714" r:id="rId42"/>
    <p:sldLayoutId id="2147483736" r:id="rId43"/>
    <p:sldLayoutId id="2147483713" r:id="rId44"/>
    <p:sldLayoutId id="2147483719" r:id="rId45"/>
    <p:sldLayoutId id="2147483666" r:id="rId46"/>
    <p:sldLayoutId id="2147483667" r:id="rId47"/>
    <p:sldLayoutId id="2147483680" r:id="rId48"/>
    <p:sldLayoutId id="2147483668" r:id="rId49"/>
    <p:sldLayoutId id="2147483691" r:id="rId50"/>
    <p:sldLayoutId id="2147483669" r:id="rId51"/>
    <p:sldLayoutId id="2147483690" r:id="rId52"/>
    <p:sldLayoutId id="2147483662" r:id="rId53"/>
    <p:sldLayoutId id="2147483651" r:id="rId54"/>
    <p:sldLayoutId id="2147483692" r:id="rId55"/>
    <p:sldLayoutId id="2147483706" r:id="rId56"/>
    <p:sldLayoutId id="2147483652" r:id="rId57"/>
    <p:sldLayoutId id="2147483717" r:id="rId58"/>
    <p:sldLayoutId id="2147483653" r:id="rId59"/>
    <p:sldLayoutId id="2147483674" r:id="rId60"/>
    <p:sldLayoutId id="2147483684" r:id="rId61"/>
    <p:sldLayoutId id="2147483685" r:id="rId62"/>
    <p:sldLayoutId id="2147483688" r:id="rId63"/>
    <p:sldLayoutId id="2147483689" r:id="rId64"/>
    <p:sldLayoutId id="2147483697" r:id="rId65"/>
    <p:sldLayoutId id="2147483698" r:id="rId66"/>
    <p:sldLayoutId id="2147483686" r:id="rId67"/>
    <p:sldLayoutId id="2147483654" r:id="rId68"/>
    <p:sldLayoutId id="2147483675" r:id="rId69"/>
    <p:sldLayoutId id="2147483660" r:id="rId70"/>
    <p:sldLayoutId id="2147483661" r:id="rId71"/>
    <p:sldLayoutId id="2147483670" r:id="rId72"/>
    <p:sldLayoutId id="2147483696" r:id="rId73"/>
    <p:sldLayoutId id="2147483702" r:id="rId74"/>
    <p:sldLayoutId id="2147483671" r:id="rId75"/>
    <p:sldLayoutId id="2147483701" r:id="rId76"/>
    <p:sldLayoutId id="2147483672" r:id="rId77"/>
    <p:sldLayoutId id="2147483700" r:id="rId78"/>
    <p:sldLayoutId id="2147483673" r:id="rId79"/>
    <p:sldLayoutId id="2147483699" r:id="rId80"/>
    <p:sldLayoutId id="2147483656" r:id="rId81"/>
    <p:sldLayoutId id="2147483657" r:id="rId82"/>
    <p:sldLayoutId id="2147483655" r:id="rId83"/>
    <p:sldLayoutId id="2147483718" r:id="rId84"/>
    <p:sldLayoutId id="2147483658" r:id="rId85"/>
    <p:sldLayoutId id="2147483659" r:id="rId86"/>
    <p:sldLayoutId id="2147483676" r:id="rId87"/>
    <p:sldLayoutId id="2147483663" r:id="rId88"/>
    <p:sldLayoutId id="2147483664" r:id="rId89"/>
    <p:sldLayoutId id="2147483665" r:id="rId90"/>
    <p:sldLayoutId id="2147483678" r:id="rId91"/>
    <p:sldLayoutId id="2147483705" r:id="rId92"/>
    <p:sldLayoutId id="2147483704" r:id="rId93"/>
    <p:sldLayoutId id="2147483703" r:id="rId94"/>
    <p:sldLayoutId id="2147483677" r:id="rId95"/>
    <p:sldLayoutId id="2147483683" r:id="rId96"/>
    <p:sldLayoutId id="2147483707" r:id="rId97"/>
    <p:sldLayoutId id="2147483715" r:id="rId9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PGi logo">
            <a:extLst>
              <a:ext uri="{FF2B5EF4-FFF2-40B4-BE49-F238E27FC236}">
                <a16:creationId xmlns:a16="http://schemas.microsoft.com/office/drawing/2014/main" id="{001207E1-DB7B-4568-AF9E-C6985056C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073" y="609600"/>
            <a:ext cx="2200058" cy="847564"/>
          </a:xfrm>
          <a:prstGeom prst="rect">
            <a:avLst/>
          </a:prstGeom>
        </p:spPr>
      </p:pic>
      <p:sp>
        <p:nvSpPr>
          <p:cNvPr id="959" name="Shape 9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en-IE" sz="3600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Helvetica" pitchFamily="2" charset="0"/>
              </a:rPr>
              <a:t>The Three Step Accessibility Program</a:t>
            </a:r>
            <a:endParaRPr lang="en-US" sz="36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01B047-1FD6-4F00-A286-8192B223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63" y="5289528"/>
            <a:ext cx="789468" cy="848722"/>
          </a:xfrm>
          <a:prstGeom prst="rect">
            <a:avLst/>
          </a:prstGeom>
        </p:spPr>
      </p:pic>
      <p:sp>
        <p:nvSpPr>
          <p:cNvPr id="28" name="Subtitle 19">
            <a:extLst>
              <a:ext uri="{FF2B5EF4-FFF2-40B4-BE49-F238E27FC236}">
                <a16:creationId xmlns:a16="http://schemas.microsoft.com/office/drawing/2014/main" id="{86D595DA-4B86-4EDA-803F-42FDC0078826}"/>
              </a:ext>
            </a:extLst>
          </p:cNvPr>
          <p:cNvSpPr txBox="1">
            <a:spLocks/>
          </p:cNvSpPr>
          <p:nvPr/>
        </p:nvSpPr>
        <p:spPr>
          <a:xfrm>
            <a:off x="1387282" y="5276831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Pike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567ED05-9E9F-4F89-94D8-9531167F3D53}"/>
              </a:ext>
            </a:extLst>
          </p:cNvPr>
          <p:cNvSpPr txBox="1">
            <a:spLocks/>
          </p:cNvSpPr>
          <p:nvPr/>
        </p:nvSpPr>
        <p:spPr>
          <a:xfrm>
            <a:off x="1409102" y="5519907"/>
            <a:ext cx="45720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Director, Platform Success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7F63A-105B-4550-8C62-B6DABEAEE886}"/>
              </a:ext>
            </a:extLst>
          </p:cNvPr>
          <p:cNvSpPr txBox="1"/>
          <p:nvPr/>
        </p:nvSpPr>
        <p:spPr>
          <a:xfrm>
            <a:off x="1413791" y="5747178"/>
            <a:ext cx="295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1200" u="sng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cpike@tpgi.com</a:t>
            </a:r>
            <a:endParaRPr lang="en-US" sz="1200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1D6B3-1154-C00A-FC37-BD9152761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940"/>
          <a:stretch/>
        </p:blipFill>
        <p:spPr>
          <a:xfrm>
            <a:off x="5486400" y="1655860"/>
            <a:ext cx="6172200" cy="3864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57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</a:t>
            </a:r>
          </a:p>
        </p:txBody>
      </p:sp>
    </p:spTree>
    <p:extLst>
      <p:ext uri="{BB962C8B-B14F-4D97-AF65-F5344CB8AC3E}">
        <p14:creationId xmlns:p14="http://schemas.microsoft.com/office/powerpoint/2010/main" val="287795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F497D-2193-8F01-8A20-CB321ED9A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CBFA71-9BED-76D6-7FBF-1D6931EF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Knowledge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4FEE7-5624-6C46-808F-0AE3906DEF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Exhaustive source of accessibility guidance</a:t>
            </a:r>
          </a:p>
          <a:p>
            <a:pPr marL="0" indent="0">
              <a:buNone/>
            </a:pPr>
            <a:r>
              <a:rPr lang="en-US" sz="2000" dirty="0"/>
              <a:t>Content available in context throughout platform</a:t>
            </a:r>
          </a:p>
          <a:p>
            <a:pPr marL="0" indent="0">
              <a:buNone/>
            </a:pPr>
            <a:r>
              <a:rPr lang="en-US" sz="2000" dirty="0"/>
              <a:t>Maintained by dedicated team</a:t>
            </a:r>
            <a:endParaRPr lang="en-US" dirty="0"/>
          </a:p>
        </p:txBody>
      </p:sp>
      <p:pic>
        <p:nvPicPr>
          <p:cNvPr id="2" name="Picture 1" descr="ARC Knowledge Center with list of modules and training courses.">
            <a:extLst>
              <a:ext uri="{FF2B5EF4-FFF2-40B4-BE49-F238E27FC236}">
                <a16:creationId xmlns:a16="http://schemas.microsoft.com/office/drawing/2014/main" id="{40659600-FBE7-536B-15CF-C7736F43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18" y="681447"/>
            <a:ext cx="7402195" cy="5292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59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26366-C494-B0E7-C054-95FE702A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532FCAA-5513-C29B-16C5-BA538C23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Tutor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1AC4-10EA-EA87-0932-A883588706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Interactive training in all accessibility topics</a:t>
            </a:r>
          </a:p>
          <a:p>
            <a:pPr marL="0" indent="0">
              <a:buNone/>
            </a:pPr>
            <a:r>
              <a:rPr lang="en-US" sz="2000" dirty="0"/>
              <a:t>Beginner to advanced</a:t>
            </a:r>
          </a:p>
          <a:p>
            <a:pPr marL="0" indent="0">
              <a:buNone/>
            </a:pPr>
            <a:r>
              <a:rPr lang="en-US" sz="2000" dirty="0"/>
              <a:t>Integrate into LMS using SCORM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A quiz in a Tutor training course.">
            <a:extLst>
              <a:ext uri="{FF2B5EF4-FFF2-40B4-BE49-F238E27FC236}">
                <a16:creationId xmlns:a16="http://schemas.microsoft.com/office/drawing/2014/main" id="{BEC29366-AE36-7223-E294-9EF5E95C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70" y="381000"/>
            <a:ext cx="6324600" cy="56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2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E9CE3-0766-3DD0-C116-C2C0F8C8B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F27822-DA46-E15B-80D5-671CF4D6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</a:t>
            </a:r>
          </a:p>
        </p:txBody>
      </p:sp>
    </p:spTree>
    <p:extLst>
      <p:ext uri="{BB962C8B-B14F-4D97-AF65-F5344CB8AC3E}">
        <p14:creationId xmlns:p14="http://schemas.microsoft.com/office/powerpoint/2010/main" val="102973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5FA6E-4138-6636-4EC3-6FAD16EF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FB13BDB-3BDA-A442-943C-BBA55975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2B2A-3241-494C-873E-814CC214E9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Save Custom Views</a:t>
            </a:r>
          </a:p>
          <a:p>
            <a:pPr marL="0" indent="0">
              <a:buNone/>
            </a:pPr>
            <a:r>
              <a:rPr lang="en-US" dirty="0"/>
              <a:t>Rapidly build out dashboards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A set of dashboard filters in ARC with a list of saved Views.">
            <a:extLst>
              <a:ext uri="{FF2B5EF4-FFF2-40B4-BE49-F238E27FC236}">
                <a16:creationId xmlns:a16="http://schemas.microsoft.com/office/drawing/2014/main" id="{4DF0F67F-D7D4-33DD-0553-1044DFB67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38200"/>
            <a:ext cx="734513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8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6C380-A480-4F67-C978-70B449A9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15E0A7-21D6-9252-ABEE-925C09F5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Projects and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379D-D469-565F-67E1-02D2DC80C58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Organize your data into Projects</a:t>
            </a:r>
          </a:p>
          <a:p>
            <a:pPr marL="0" indent="0">
              <a:buNone/>
            </a:pPr>
            <a:r>
              <a:rPr lang="en-US" dirty="0"/>
              <a:t>Create custom roles and apply access and views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An ARC project with a role of UX team with view access to the project.">
            <a:extLst>
              <a:ext uri="{FF2B5EF4-FFF2-40B4-BE49-F238E27FC236}">
                <a16:creationId xmlns:a16="http://schemas.microsoft.com/office/drawing/2014/main" id="{DDFF7A30-B208-C935-7C1C-C47EBC03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28" y="762000"/>
            <a:ext cx="7083793" cy="49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CF7D-6D76-1049-89F3-31992213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Assembly Line</a:t>
            </a:r>
          </a:p>
        </p:txBody>
      </p:sp>
      <p:pic>
        <p:nvPicPr>
          <p:cNvPr id="5" name="Content Placeholder 2" descr="A release cycle with testing. &#10;1. Monitoring, track progress, prioritize and set policies. Use JAWS Connect to manage user feedback.&#10;&#10;2. Plan. Use JAWS Inspect to prioritize user issues.&#10;&#10;3. Code. Use ARC Toolkit to test on-demand.&#10;&#10;4. Commit. ARC API test commits. Accept/reject based on policies.&#10;&#10;5. Test. Use JI to test for Content, stucture, labels, etc.">
            <a:extLst>
              <a:ext uri="{FF2B5EF4-FFF2-40B4-BE49-F238E27FC236}">
                <a16:creationId xmlns:a16="http://schemas.microsoft.com/office/drawing/2014/main" id="{9D03BA61-AD31-661A-C522-6906395CD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567" y="2073180"/>
            <a:ext cx="10453976" cy="4547480"/>
          </a:xfrm>
        </p:spPr>
      </p:pic>
    </p:spTree>
    <p:extLst>
      <p:ext uri="{BB962C8B-B14F-4D97-AF65-F5344CB8AC3E}">
        <p14:creationId xmlns:p14="http://schemas.microsoft.com/office/powerpoint/2010/main" val="3413536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8E0838-431D-ED42-973B-2400F03E26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6200" y="1254444"/>
            <a:ext cx="6919600" cy="198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4C300E-A5ED-4842-B7E9-2AC4ADC2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457" y="3039753"/>
            <a:ext cx="2881086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 descr="&quot;&quot;" title="&quot;&quot;"/>
          <p:cNvSpPr/>
          <p:nvPr/>
        </p:nvSpPr>
        <p:spPr>
          <a:xfrm>
            <a:off x="4343400" y="540489"/>
            <a:ext cx="2743200" cy="1708718"/>
          </a:xfrm>
          <a:prstGeom prst="wedgeRectCallout">
            <a:avLst>
              <a:gd name="adj1" fmla="val 91423"/>
              <a:gd name="adj2" fmla="val 45993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Roboto Slab" charset="0"/>
                <a:ea typeface="Roboto Slab" charset="0"/>
                <a:cs typeface="Roboto Slab" charset="0"/>
              </a:rPr>
              <a:t>Thank You!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D27D5-961A-1D41-9FBE-6CC95F23D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54150"/>
            <a:ext cx="10058400" cy="132556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56784-0FBB-6542-A4E3-94E97351D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390">
            <a:off x="7415891" y="1130284"/>
            <a:ext cx="629937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AE5E98-E024-4ED8-9F1D-EBFDEC83266E}"/>
              </a:ext>
            </a:extLst>
          </p:cNvPr>
          <p:cNvSpPr txBox="1"/>
          <p:nvPr/>
        </p:nvSpPr>
        <p:spPr>
          <a:xfrm>
            <a:off x="4214731" y="3429000"/>
            <a:ext cx="33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Charlie Pike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cpike@tpgi.com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1800890"/>
            <a:ext cx="4191000" cy="41690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Discover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Solve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Manage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Demo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068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 Onion</a:t>
            </a:r>
          </a:p>
        </p:txBody>
      </p:sp>
      <p:pic>
        <p:nvPicPr>
          <p:cNvPr id="4" name="Content Placeholder 34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26FC1D8-2C84-F800-9B20-EECDDA956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18" y="2254250"/>
            <a:ext cx="5468964" cy="3922713"/>
          </a:xfrm>
        </p:spPr>
      </p:pic>
      <p:sp>
        <p:nvSpPr>
          <p:cNvPr id="7" name="TextBox 6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9DE3D2E9-26F6-1FE0-718C-879DB526D4E6}"/>
              </a:ext>
            </a:extLst>
          </p:cNvPr>
          <p:cNvSpPr txBox="1"/>
          <p:nvPr/>
        </p:nvSpPr>
        <p:spPr>
          <a:xfrm>
            <a:off x="1066800" y="4172111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AT Testing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Feedback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Research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963106-209D-3E9A-ECD3-360BBECEF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71800" y="4558648"/>
            <a:ext cx="43434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1B5E143-F7B4-176A-60CC-3241520BCEFA}"/>
              </a:ext>
            </a:extLst>
          </p:cNvPr>
          <p:cNvSpPr txBox="1"/>
          <p:nvPr/>
        </p:nvSpPr>
        <p:spPr>
          <a:xfrm>
            <a:off x="7657475" y="219911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Domain Scans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BCC9A6-C8A2-5E1B-6272-4DCC9F2D2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50536" y="2492247"/>
            <a:ext cx="762000" cy="99060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C98A45-481E-38E4-A2CF-55D78F7FF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2436" y="3454760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862C9F-AA7C-EDB3-E855-1CBAF9789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48497" y="4199361"/>
            <a:ext cx="14478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C8B56DC6-F85A-1B54-E7B1-22605ACEA0DE}"/>
              </a:ext>
            </a:extLst>
          </p:cNvPr>
          <p:cNvSpPr txBox="1"/>
          <p:nvPr/>
        </p:nvSpPr>
        <p:spPr>
          <a:xfrm>
            <a:off x="9576701" y="40146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User Flows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C9F9A8-CF59-F2C4-5ABC-0A9B1B4BF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677" y="4161261"/>
            <a:ext cx="8382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E70FE9-596C-576D-61E6-4D98652EC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657475" y="4833517"/>
            <a:ext cx="1182472" cy="1351411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FE2ADEAC-A681-F27E-747B-0A424F27785C}"/>
              </a:ext>
            </a:extLst>
          </p:cNvPr>
          <p:cNvSpPr txBox="1"/>
          <p:nvPr/>
        </p:nvSpPr>
        <p:spPr>
          <a:xfrm>
            <a:off x="7657475" y="6184928"/>
            <a:ext cx="23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Manual Expert Audits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BB240B-3E16-7C1B-A257-1F29B6F33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9375" y="4792369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4C8001-DBAE-3287-5846-4CC375A4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7859" y="4515578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</a:t>
            </a:r>
          </a:p>
        </p:txBody>
      </p:sp>
    </p:spTree>
    <p:extLst>
      <p:ext uri="{BB962C8B-B14F-4D97-AF65-F5344CB8AC3E}">
        <p14:creationId xmlns:p14="http://schemas.microsoft.com/office/powerpoint/2010/main" val="117259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Domain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Accessibility scanning: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Web applications</a:t>
            </a:r>
          </a:p>
        </p:txBody>
      </p:sp>
      <p:pic>
        <p:nvPicPr>
          <p:cNvPr id="2" name="Picture 1" descr="A dashboard in ARC showing a table of accessibility issues found in a website scan.">
            <a:extLst>
              <a:ext uri="{FF2B5EF4-FFF2-40B4-BE49-F238E27FC236}">
                <a16:creationId xmlns:a16="http://schemas.microsoft.com/office/drawing/2014/main" id="{2FEA7A64-096C-E48D-0211-90DB3FBBD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18" y="783226"/>
            <a:ext cx="7402195" cy="5089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91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User Flow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Accessibility scanning:</a:t>
            </a:r>
          </a:p>
          <a:p>
            <a:pPr lvl="1"/>
            <a:r>
              <a:rPr lang="en-US" sz="2000" dirty="0"/>
              <a:t>Interactive tasks</a:t>
            </a:r>
          </a:p>
          <a:p>
            <a:pPr lvl="1"/>
            <a:r>
              <a:rPr lang="en-US" sz="2000" dirty="0"/>
              <a:t>Components</a:t>
            </a:r>
          </a:p>
          <a:p>
            <a:endParaRPr lang="en-US" dirty="0"/>
          </a:p>
        </p:txBody>
      </p:sp>
      <p:pic>
        <p:nvPicPr>
          <p:cNvPr id="2" name="Picture 1" descr="A user flow component with URL, CSS selector and type of pattern.">
            <a:extLst>
              <a:ext uri="{FF2B5EF4-FFF2-40B4-BE49-F238E27FC236}">
                <a16:creationId xmlns:a16="http://schemas.microsoft.com/office/drawing/2014/main" id="{E93037DA-F2F5-0901-8C93-33C4DFBB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727" y="474238"/>
            <a:ext cx="5578577" cy="5706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53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sz="3700"/>
              <a:t>Engagements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Manual Expert Testing</a:t>
            </a:r>
          </a:p>
          <a:p>
            <a:pPr marL="0" indent="0">
              <a:buNone/>
            </a:pPr>
            <a:r>
              <a:rPr lang="en-US" sz="2000" dirty="0"/>
              <a:t>Full WCAG and Section 508 compliance testing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n Engagement dashboard showing all components and their accessibility failures">
            <a:extLst>
              <a:ext uri="{FF2B5EF4-FFF2-40B4-BE49-F238E27FC236}">
                <a16:creationId xmlns:a16="http://schemas.microsoft.com/office/drawing/2014/main" id="{1D67D15C-CF3A-624C-9269-C796F191D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r="-1"/>
          <a:stretch/>
        </p:blipFill>
        <p:spPr>
          <a:xfrm>
            <a:off x="6509293" y="474238"/>
            <a:ext cx="3243444" cy="570698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348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6C262-039A-FE98-3D64-0BD725BB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AB8745-9B8A-3455-88B6-5EA61A59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A0DB-7CC2-3982-CABD-5969D4E1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3886201" cy="3922136"/>
          </a:xfrm>
        </p:spPr>
        <p:txBody>
          <a:bodyPr>
            <a:normAutofit/>
          </a:bodyPr>
          <a:lstStyle/>
          <a:p>
            <a:r>
              <a:rPr lang="en-US" dirty="0"/>
              <a:t>Integrate ARC Rules with development environment</a:t>
            </a:r>
          </a:p>
          <a:p>
            <a:r>
              <a:rPr lang="en-US" dirty="0"/>
              <a:t>Automated CI/CD tests</a:t>
            </a:r>
          </a:p>
          <a:p>
            <a:r>
              <a:rPr lang="en-US" dirty="0"/>
              <a:t>Introduce accessibility gradually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 descr="The ARC Toolkit in the Chrome browser.">
            <a:extLst>
              <a:ext uri="{FF2B5EF4-FFF2-40B4-BE49-F238E27FC236}">
                <a16:creationId xmlns:a16="http://schemas.microsoft.com/office/drawing/2014/main" id="{CDAC752E-AAFC-6C19-8BC5-24D25F39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54827"/>
            <a:ext cx="5613425" cy="2220036"/>
          </a:xfrm>
          <a:prstGeom prst="rect">
            <a:avLst/>
          </a:prstGeom>
        </p:spPr>
      </p:pic>
      <p:pic>
        <p:nvPicPr>
          <p:cNvPr id="1026" name="Picture 2" descr="A Playwright test report including ARC accessibility tests.">
            <a:extLst>
              <a:ext uri="{FF2B5EF4-FFF2-40B4-BE49-F238E27FC236}">
                <a16:creationId xmlns:a16="http://schemas.microsoft.com/office/drawing/2014/main" id="{7B33DCD9-F95D-1B4E-7B36-F95837B60E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5349121" cy="32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475327"/>
            <a:ext cx="3103353" cy="1325563"/>
          </a:xfrm>
        </p:spPr>
        <p:txBody>
          <a:bodyPr anchor="b">
            <a:normAutofit/>
          </a:bodyPr>
          <a:lstStyle/>
          <a:p>
            <a:r>
              <a:rPr lang="en-US" sz="3700" dirty="0"/>
              <a:t>AT Testing:  JAWS Inspect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4854" y="2057400"/>
            <a:ext cx="3675321" cy="4169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Dedicated JAWS testing tool</a:t>
            </a:r>
          </a:p>
          <a:p>
            <a:pPr marL="0" indent="0">
              <a:buNone/>
            </a:pPr>
            <a:r>
              <a:rPr lang="en-US" sz="2000" dirty="0"/>
              <a:t>Transcripts of JAWS speech for easy sharing and reporting</a:t>
            </a:r>
          </a:p>
          <a:p>
            <a:pPr marL="0" indent="0">
              <a:buNone/>
            </a:pPr>
            <a:r>
              <a:rPr lang="en-US" sz="2000" dirty="0"/>
              <a:t>Quick to learn and rollout</a:t>
            </a:r>
          </a:p>
        </p:txBody>
      </p:sp>
      <p:pic>
        <p:nvPicPr>
          <p:cNvPr id="4" name="Picture 3" descr="Product image from Amazon.com">
            <a:extLst>
              <a:ext uri="{FF2B5EF4-FFF2-40B4-BE49-F238E27FC236}">
                <a16:creationId xmlns:a16="http://schemas.microsoft.com/office/drawing/2014/main" id="{BFDE8F79-263A-1239-3FB0-9C5279B1B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18" y="1338392"/>
            <a:ext cx="7402195" cy="3978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479552"/>
      </p:ext>
    </p:extLst>
  </p:cSld>
  <p:clrMapOvr>
    <a:masterClrMapping/>
  </p:clrMapOvr>
</p:sld>
</file>

<file path=ppt/theme/theme1.xml><?xml version="1.0" encoding="utf-8"?>
<a:theme xmlns:a="http://schemas.openxmlformats.org/drawingml/2006/main" name="TPG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G" id="{A625FA56-B887-6D44-B668-7D4A5E029A5E}" vid="{420E003D-D7AF-4A4E-8F25-FDF891B76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TPG</Template>
  <TotalTime>78253</TotalTime>
  <Words>199</Words>
  <Application>Microsoft Office PowerPoint</Application>
  <PresentationFormat>Widescreen</PresentationFormat>
  <Paragraphs>80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HGGothicE</vt:lpstr>
      <vt:lpstr>Arial</vt:lpstr>
      <vt:lpstr>Calibri</vt:lpstr>
      <vt:lpstr>Courier New</vt:lpstr>
      <vt:lpstr>Helvetica</vt:lpstr>
      <vt:lpstr>Helvetica Neue</vt:lpstr>
      <vt:lpstr>Noto Sans Symbols</vt:lpstr>
      <vt:lpstr>Open Sans</vt:lpstr>
      <vt:lpstr>Roboto Slab</vt:lpstr>
      <vt:lpstr>Wingdings</vt:lpstr>
      <vt:lpstr>TPG</vt:lpstr>
      <vt:lpstr>The Three Step Accessibility Program</vt:lpstr>
      <vt:lpstr>Agenda</vt:lpstr>
      <vt:lpstr>The Analysis Onion</vt:lpstr>
      <vt:lpstr>Discover</vt:lpstr>
      <vt:lpstr>Domain Monitoring</vt:lpstr>
      <vt:lpstr>User Flow Monitoring</vt:lpstr>
      <vt:lpstr>Engagements</vt:lpstr>
      <vt:lpstr>Developer Testing</vt:lpstr>
      <vt:lpstr>AT Testing:  JAWS Inspect</vt:lpstr>
      <vt:lpstr>Solve</vt:lpstr>
      <vt:lpstr>Knowledge Center</vt:lpstr>
      <vt:lpstr>Tutor</vt:lpstr>
      <vt:lpstr>Manage</vt:lpstr>
      <vt:lpstr>Reporting</vt:lpstr>
      <vt:lpstr>Projects and Roles</vt:lpstr>
      <vt:lpstr>Accessibility Assembly Line</vt:lpstr>
      <vt:lpstr>Questions</vt:lpstr>
      <vt:lpstr>Thank You</vt:lpstr>
    </vt:vector>
  </TitlesOfParts>
  <Manager/>
  <Company>TPGi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Your Return on Accessibility (ROA) with Testing</dc:title>
  <dc:subject/>
  <dc:creator>Charlie Pike</dc:creator>
  <cp:keywords/>
  <dc:description/>
  <cp:lastModifiedBy>Anthony Priore</cp:lastModifiedBy>
  <cp:revision>803</cp:revision>
  <dcterms:created xsi:type="dcterms:W3CDTF">2017-07-29T17:41:18Z</dcterms:created>
  <dcterms:modified xsi:type="dcterms:W3CDTF">2024-05-09T12:51:39Z</dcterms:modified>
  <cp:category/>
</cp:coreProperties>
</file>