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735" r:id="rId2"/>
    <p:sldId id="1739" r:id="rId3"/>
    <p:sldId id="1740" r:id="rId4"/>
    <p:sldId id="1726" r:id="rId5"/>
    <p:sldId id="1727" r:id="rId6"/>
    <p:sldId id="1729" r:id="rId7"/>
    <p:sldId id="1728" r:id="rId8"/>
    <p:sldId id="1730" r:id="rId9"/>
    <p:sldId id="1732" r:id="rId10"/>
    <p:sldId id="1734" r:id="rId11"/>
    <p:sldId id="1715" r:id="rId12"/>
    <p:sldId id="1703" r:id="rId13"/>
    <p:sldId id="1737" r:id="rId14"/>
    <p:sldId id="1738" r:id="rId15"/>
    <p:sldId id="1711" r:id="rId16"/>
    <p:sldId id="1712" r:id="rId17"/>
    <p:sldId id="16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F88"/>
    <a:srgbClr val="8CAFB0"/>
    <a:srgbClr val="F9B317"/>
    <a:srgbClr val="D91E18"/>
    <a:srgbClr val="00202D"/>
    <a:srgbClr val="F97A17"/>
    <a:srgbClr val="1A639E"/>
    <a:srgbClr val="003700"/>
    <a:srgbClr val="000000"/>
    <a:srgbClr val="E21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7" autoAdjust="0"/>
    <p:restoredTop sz="86395" autoAdjust="0"/>
  </p:normalViewPr>
  <p:slideViewPr>
    <p:cSldViewPr showGuides="1">
      <p:cViewPr varScale="1">
        <p:scale>
          <a:sx n="110" d="100"/>
          <a:sy n="110" d="100"/>
        </p:scale>
        <p:origin x="5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11/7/24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64BA-3B98-F4E2-4A0D-FCF3260CA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80F1A-546C-F78D-30DB-2332B3A3F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D256C-38F6-B937-BEE2-D458431FB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A141-FC97-22E6-2585-4DDD640FF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5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2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CE9B-10B2-9CC8-3E5C-35338D0B6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39DC2-144F-D915-B5F4-EAECEB0DB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6E53C-A55E-7139-F603-A8400EF2D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74D0-65B9-D8BA-E8D9-A7AFB4B14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7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5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2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3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5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2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90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5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89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11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4810326"/>
            <a:ext cx="12192000" cy="20476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Shape 122"/>
          <p:cNvSpPr/>
          <p:nvPr/>
        </p:nvSpPr>
        <p:spPr>
          <a:xfrm rot="10800000" flipH="1">
            <a:off x="-11576" y="4725568"/>
            <a:ext cx="12292315" cy="87941"/>
          </a:xfrm>
          <a:custGeom>
            <a:avLst/>
            <a:gdLst/>
            <a:ahLst/>
            <a:cxnLst/>
            <a:rect l="0" t="0" r="0" b="0"/>
            <a:pathLst>
              <a:path w="10010" h="10000" extrusionOk="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716069" y="0"/>
            <a:ext cx="3504377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138" y="1433191"/>
            <a:ext cx="8048625" cy="474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4670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726" r:id="rId4"/>
    <p:sldLayoutId id="2147483725" r:id="rId5"/>
    <p:sldLayoutId id="2147483727" r:id="rId6"/>
    <p:sldLayoutId id="2147483724" r:id="rId7"/>
    <p:sldLayoutId id="2147483728" r:id="rId8"/>
    <p:sldLayoutId id="2147483720" r:id="rId9"/>
    <p:sldLayoutId id="2147483721" r:id="rId10"/>
    <p:sldLayoutId id="2147483681" r:id="rId11"/>
    <p:sldLayoutId id="2147483682" r:id="rId12"/>
    <p:sldLayoutId id="2147483712" r:id="rId13"/>
    <p:sldLayoutId id="2147483723" r:id="rId14"/>
    <p:sldLayoutId id="2147483714" r:id="rId15"/>
    <p:sldLayoutId id="2147483736" r:id="rId16"/>
    <p:sldLayoutId id="2147483713" r:id="rId17"/>
    <p:sldLayoutId id="2147483719" r:id="rId18"/>
    <p:sldLayoutId id="2147483650" r:id="rId19"/>
    <p:sldLayoutId id="2147483679" r:id="rId20"/>
    <p:sldLayoutId id="2147483666" r:id="rId21"/>
    <p:sldLayoutId id="2147483667" r:id="rId22"/>
    <p:sldLayoutId id="2147483680" r:id="rId23"/>
    <p:sldLayoutId id="2147483668" r:id="rId24"/>
    <p:sldLayoutId id="2147483691" r:id="rId25"/>
    <p:sldLayoutId id="2147483669" r:id="rId26"/>
    <p:sldLayoutId id="2147483690" r:id="rId27"/>
    <p:sldLayoutId id="2147483662" r:id="rId28"/>
    <p:sldLayoutId id="2147483651" r:id="rId29"/>
    <p:sldLayoutId id="2147483692" r:id="rId30"/>
    <p:sldLayoutId id="2147483706" r:id="rId31"/>
    <p:sldLayoutId id="2147483652" r:id="rId32"/>
    <p:sldLayoutId id="2147483717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97" r:id="rId40"/>
    <p:sldLayoutId id="2147483698" r:id="rId41"/>
    <p:sldLayoutId id="2147483686" r:id="rId42"/>
    <p:sldLayoutId id="2147483654" r:id="rId43"/>
    <p:sldLayoutId id="2147483675" r:id="rId44"/>
    <p:sldLayoutId id="2147483660" r:id="rId45"/>
    <p:sldLayoutId id="2147483661" r:id="rId46"/>
    <p:sldLayoutId id="2147483670" r:id="rId47"/>
    <p:sldLayoutId id="2147483696" r:id="rId48"/>
    <p:sldLayoutId id="2147483702" r:id="rId49"/>
    <p:sldLayoutId id="2147483671" r:id="rId50"/>
    <p:sldLayoutId id="2147483701" r:id="rId51"/>
    <p:sldLayoutId id="2147483672" r:id="rId52"/>
    <p:sldLayoutId id="2147483700" r:id="rId53"/>
    <p:sldLayoutId id="2147483673" r:id="rId54"/>
    <p:sldLayoutId id="2147483699" r:id="rId55"/>
    <p:sldLayoutId id="2147483656" r:id="rId56"/>
    <p:sldLayoutId id="2147483657" r:id="rId57"/>
    <p:sldLayoutId id="2147483655" r:id="rId58"/>
    <p:sldLayoutId id="2147483718" r:id="rId59"/>
    <p:sldLayoutId id="2147483658" r:id="rId60"/>
    <p:sldLayoutId id="2147483659" r:id="rId61"/>
    <p:sldLayoutId id="2147483676" r:id="rId62"/>
    <p:sldLayoutId id="2147483663" r:id="rId63"/>
    <p:sldLayoutId id="2147483664" r:id="rId64"/>
    <p:sldLayoutId id="2147483665" r:id="rId65"/>
    <p:sldLayoutId id="2147483678" r:id="rId66"/>
    <p:sldLayoutId id="2147483705" r:id="rId67"/>
    <p:sldLayoutId id="2147483704" r:id="rId68"/>
    <p:sldLayoutId id="2147483703" r:id="rId69"/>
    <p:sldLayoutId id="2147483677" r:id="rId70"/>
    <p:sldLayoutId id="2147483683" r:id="rId71"/>
    <p:sldLayoutId id="2147483707" r:id="rId72"/>
    <p:sldLayoutId id="2147483708" r:id="rId73"/>
    <p:sldLayoutId id="2147483715" r:id="rId74"/>
    <p:sldLayoutId id="2147483729" r:id="rId75"/>
    <p:sldLayoutId id="2147483731" r:id="rId76"/>
    <p:sldLayoutId id="2147483732" r:id="rId77"/>
    <p:sldLayoutId id="2147483734" r:id="rId78"/>
    <p:sldLayoutId id="2147483737" r:id="rId7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0"/>
          </a:schemeClr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PGi logo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B78933-EE2D-45DD-7B30-7E487169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20" y="609600"/>
            <a:ext cx="3613880" cy="3451891"/>
          </a:xfrm>
        </p:spPr>
        <p:txBody>
          <a:bodyPr>
            <a:normAutofit/>
          </a:bodyPr>
          <a:lstStyle/>
          <a:p>
            <a:r>
              <a:rPr lang="en-IE" sz="2400" b="1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User Centred Testing with User Journeys</a:t>
            </a: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35F4D-91D2-5642-9A14-1D53B730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66" y="1676400"/>
            <a:ext cx="6275634" cy="3843507"/>
          </a:xfrm>
          <a:prstGeom prst="rect">
            <a:avLst/>
          </a:prstGeom>
        </p:spPr>
      </p:pic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87282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409102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413791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01B047-1FD6-4F00-A286-8192B223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63" y="5289528"/>
            <a:ext cx="789468" cy="8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User Journey for JAWS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4710BD-C773-455F-A84F-31D5E6B38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90429"/>
              </p:ext>
            </p:extLst>
          </p:nvPr>
        </p:nvGraphicFramePr>
        <p:xfrm>
          <a:off x="679048" y="3562529"/>
          <a:ext cx="10714200" cy="2804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700">
                  <a:extLst>
                    <a:ext uri="{9D8B030D-6E8A-4147-A177-3AD203B41FA5}">
                      <a16:colId xmlns:a16="http://schemas.microsoft.com/office/drawing/2014/main" val="430057348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129443094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844311707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047409682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1240151556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68250120"/>
                    </a:ext>
                  </a:extLst>
                </a:gridCol>
              </a:tblGrid>
              <a:tr h="621984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Stages</a:t>
                      </a: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Browses the site</a:t>
                      </a:r>
                    </a:p>
                  </a:txBody>
                  <a:tcPr marL="180000" marR="180000" marT="72000" anchor="ctr">
                    <a:solidFill>
                      <a:srgbClr val="8EAF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lnL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Evaluates Products</a:t>
                      </a:r>
                    </a:p>
                  </a:txBody>
                  <a:tcPr marL="180000" marR="180000" marT="720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 anchor="ctr">
                    <a:lnL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Pays</a:t>
                      </a:r>
                    </a:p>
                  </a:txBody>
                  <a:tcPr marL="180000" marR="180000" marT="7200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42763"/>
                  </a:ext>
                </a:extLst>
              </a:tr>
              <a:tr h="623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Activities</a:t>
                      </a:r>
                    </a:p>
                    <a:p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Checks out deals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Browses categories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Selects product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Adds product to cart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 cmpd="thinThick"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Completes checkout process</a:t>
                      </a: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08695"/>
                  </a:ext>
                </a:extLst>
              </a:tr>
              <a:tr h="937384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Actions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home page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Shop Sale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Sale Item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‘Men’ from Shop menu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‘Men’ Category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Filter results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Choose ‘Sneaker’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images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Read Description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size, color and quantity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to cart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Fill out ‘check out’ step 1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‘check out’ step 2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 and complete checkout</a:t>
                      </a: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92914"/>
                  </a:ext>
                </a:extLst>
              </a:tr>
              <a:tr h="621984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chemeClr val="accent1">
                              <a:lumMod val="10000"/>
                              <a:alpha val="0"/>
                            </a:schemeClr>
                          </a:solidFill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074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263176-3B2E-C1FF-6CB2-5C72C4CD9900}"/>
              </a:ext>
            </a:extLst>
          </p:cNvPr>
          <p:cNvSpPr txBox="1"/>
          <p:nvPr/>
        </p:nvSpPr>
        <p:spPr>
          <a:xfrm>
            <a:off x="639600" y="2362200"/>
            <a:ext cx="107142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numCol="2" spcCol="720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Victoria Aquino</a:t>
            </a:r>
            <a:b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Victoria needs to buy new sneakers for her son. She is price sensitive but prefers sites that provide detailed information about their products</a:t>
            </a:r>
          </a:p>
          <a:p>
            <a:b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range, easy to browse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compare brands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pricing</a:t>
            </a:r>
          </a:p>
        </p:txBody>
      </p:sp>
    </p:spTree>
    <p:extLst>
      <p:ext uri="{BB962C8B-B14F-4D97-AF65-F5344CB8AC3E}">
        <p14:creationId xmlns:p14="http://schemas.microsoft.com/office/powerpoint/2010/main" val="9099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053" y="2103437"/>
            <a:ext cx="313389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Testing User Journeys</a:t>
            </a:r>
          </a:p>
        </p:txBody>
      </p:sp>
    </p:spTree>
    <p:extLst>
      <p:ext uri="{BB962C8B-B14F-4D97-AF65-F5344CB8AC3E}">
        <p14:creationId xmlns:p14="http://schemas.microsoft.com/office/powerpoint/2010/main" val="63290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Peeling the Onion</a:t>
            </a:r>
          </a:p>
        </p:txBody>
      </p:sp>
      <p:pic>
        <p:nvPicPr>
          <p:cNvPr id="8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3226926F-40B8-89DC-5C4C-3C7AED89E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18" y="2438400"/>
            <a:ext cx="5468964" cy="3922713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13C5A-14CA-26B6-3A5E-C43BDE484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4742798"/>
            <a:ext cx="434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FF5F510-A129-E5FB-30CA-68A64CFC8475}"/>
              </a:ext>
            </a:extLst>
          </p:cNvPr>
          <p:cNvSpPr txBox="1"/>
          <p:nvPr/>
        </p:nvSpPr>
        <p:spPr>
          <a:xfrm>
            <a:off x="1066800" y="435626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 Testing</a:t>
            </a:r>
          </a:p>
          <a:p>
            <a:r>
              <a:rPr lang="en-US" b="1" dirty="0">
                <a:solidFill>
                  <a:schemeClr val="bg1"/>
                </a:solidFill>
              </a:rPr>
              <a:t>User Feedback</a:t>
            </a:r>
          </a:p>
          <a:p>
            <a:r>
              <a:rPr lang="en-US" b="1" dirty="0">
                <a:solidFill>
                  <a:schemeClr val="bg1"/>
                </a:solidFill>
              </a:rPr>
              <a:t>User Research</a:t>
            </a:r>
          </a:p>
        </p:txBody>
      </p:sp>
      <p:sp>
        <p:nvSpPr>
          <p:cNvPr id="12" name="TextBox 11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1EFA6FAC-A905-B443-F3CA-D5E14D3D98A4}"/>
              </a:ext>
            </a:extLst>
          </p:cNvPr>
          <p:cNvSpPr txBox="1"/>
          <p:nvPr/>
        </p:nvSpPr>
        <p:spPr>
          <a:xfrm>
            <a:off x="7657475" y="238326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Domain Scans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2F2C31-A29B-2C6F-090F-B9AE603B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50536" y="2676397"/>
            <a:ext cx="762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72D9D4-F77B-4886-3652-27A6BFBC5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8497" y="4383511"/>
            <a:ext cx="144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5BC9CB5B-D437-871F-6BF3-D4EEAE6C22FC}"/>
              </a:ext>
            </a:extLst>
          </p:cNvPr>
          <p:cNvSpPr txBox="1"/>
          <p:nvPr/>
        </p:nvSpPr>
        <p:spPr>
          <a:xfrm>
            <a:off x="9576701" y="41988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 Flows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4ADF8D-B106-F6EB-EC4E-EAEC752E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657475" y="5017667"/>
            <a:ext cx="1182472" cy="1351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1A93E083-A749-08D3-C5F0-0E75DE45484E}"/>
              </a:ext>
            </a:extLst>
          </p:cNvPr>
          <p:cNvSpPr txBox="1"/>
          <p:nvPr/>
        </p:nvSpPr>
        <p:spPr>
          <a:xfrm>
            <a:off x="7657475" y="6369078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Manual Expert Audits</a:t>
            </a:r>
          </a:p>
        </p:txBody>
      </p:sp>
    </p:spTree>
    <p:extLst>
      <p:ext uri="{BB962C8B-B14F-4D97-AF65-F5344CB8AC3E}">
        <p14:creationId xmlns:p14="http://schemas.microsoft.com/office/powerpoint/2010/main" val="264073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C96E-FA7D-AC69-235B-BB8DE81C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C340EAD-1630-F221-EC85-DF98BFF6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When and How to Test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A075B3-9241-FB92-4B55-1029CB7DC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21122"/>
              </p:ext>
            </p:extLst>
          </p:nvPr>
        </p:nvGraphicFramePr>
        <p:xfrm>
          <a:off x="609600" y="2743200"/>
          <a:ext cx="11049001" cy="32864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430057348"/>
                    </a:ext>
                  </a:extLst>
                </a:gridCol>
                <a:gridCol w="2008975">
                  <a:extLst>
                    <a:ext uri="{9D8B030D-6E8A-4147-A177-3AD203B41FA5}">
                      <a16:colId xmlns:a16="http://schemas.microsoft.com/office/drawing/2014/main" val="3129443094"/>
                    </a:ext>
                  </a:extLst>
                </a:gridCol>
                <a:gridCol w="2134400">
                  <a:extLst>
                    <a:ext uri="{9D8B030D-6E8A-4147-A177-3AD203B41FA5}">
                      <a16:colId xmlns:a16="http://schemas.microsoft.com/office/drawing/2014/main" val="844311707"/>
                    </a:ext>
                  </a:extLst>
                </a:gridCol>
                <a:gridCol w="1381126">
                  <a:extLst>
                    <a:ext uri="{9D8B030D-6E8A-4147-A177-3AD203B41FA5}">
                      <a16:colId xmlns:a16="http://schemas.microsoft.com/office/drawing/2014/main" val="3047409682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240151556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368250120"/>
                    </a:ext>
                  </a:extLst>
                </a:gridCol>
              </a:tblGrid>
              <a:tr h="76391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Type</a:t>
                      </a: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Crawl/Scan</a:t>
                      </a:r>
                    </a:p>
                  </a:txBody>
                  <a:tcPr marL="180000" marR="180000" marT="72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JAWS Inspect / AT</a:t>
                      </a:r>
                    </a:p>
                  </a:txBody>
                  <a:tcPr marL="180000" marR="180000" marT="72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Toolkit</a:t>
                      </a:r>
                    </a:p>
                  </a:txBody>
                  <a:tcPr marL="180000" marR="180000" marT="72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Audit</a:t>
                      </a:r>
                    </a:p>
                  </a:txBody>
                  <a:tcPr marL="180000" marR="180000" marT="72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User Research</a:t>
                      </a:r>
                    </a:p>
                  </a:txBody>
                  <a:tcPr marL="180000" marR="180000" marT="72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42763"/>
                  </a:ext>
                </a:extLst>
              </a:tr>
              <a:tr h="610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Delivery</a:t>
                      </a:r>
                    </a:p>
                    <a:p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Automated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Manual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Automated &amp; Manual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Manual (some automated)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 cmpd="thinThick"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Manual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08695"/>
                  </a:ext>
                </a:extLst>
              </a:tr>
              <a:tr h="130236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Roles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Accessibility Team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Product Manager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QA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UX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UX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Content Authors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Accessibility Team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Accessibility Consultants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Accessibility Team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Accessibility Consultants</a:t>
                      </a:r>
                      <a:endParaRPr lang="en-US" sz="1200" dirty="0">
                        <a:ln>
                          <a:solidFill>
                            <a:schemeClr val="accent1">
                              <a:lumMod val="10000"/>
                              <a:alpha val="0"/>
                            </a:schemeClr>
                          </a:solidFill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92914"/>
                  </a:ext>
                </a:extLst>
              </a:tr>
              <a:tr h="61007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Frequency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(or based on release schedule)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Each release (where there are UI changes)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Constant</a:t>
                      </a:r>
                    </a:p>
                    <a:p>
                      <a:endParaRPr lang="en-US" sz="1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Yearly or when issues identified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Redesigns</a:t>
                      </a:r>
                    </a:p>
                    <a:p>
                      <a:r>
                        <a:rPr lang="en-US" sz="12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 needed</a:t>
                      </a:r>
                    </a:p>
                  </a:txBody>
                  <a:tcPr marL="180000" marR="180000" marT="72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0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0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B7FD-1F0B-2DE0-038A-D6C346B5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Test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A888-42DA-8995-EB31-6D4B6DE7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514600"/>
            <a:ext cx="4732422" cy="3177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purpose of each sample</a:t>
            </a:r>
          </a:p>
          <a:p>
            <a:r>
              <a:rPr lang="en-US" dirty="0">
                <a:solidFill>
                  <a:schemeClr val="bg1"/>
                </a:solidFill>
              </a:rPr>
              <a:t>Ongoing test set</a:t>
            </a:r>
          </a:p>
          <a:p>
            <a:r>
              <a:rPr lang="en-US" dirty="0">
                <a:solidFill>
                  <a:schemeClr val="bg1"/>
                </a:solidFill>
              </a:rPr>
              <a:t>Task focus</a:t>
            </a:r>
          </a:p>
          <a:p>
            <a:endParaRPr lang="en-US" dirty="0"/>
          </a:p>
        </p:txBody>
      </p:sp>
      <p:pic>
        <p:nvPicPr>
          <p:cNvPr id="5" name="Picture 4" descr="Sample test plan for a filter form from a shopping web site&#10;">
            <a:extLst>
              <a:ext uri="{FF2B5EF4-FFF2-40B4-BE49-F238E27FC236}">
                <a16:creationId xmlns:a16="http://schemas.microsoft.com/office/drawing/2014/main" id="{FA251671-EA3A-40DE-3FC2-EDBF20EF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4870050" cy="62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6640B-B585-941F-61FC-DC341D70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JAWS Inspect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480AC830-BC89-2A1D-3060-BA71218C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934" b="-78934"/>
          <a:stretch>
            <a:fillRect/>
          </a:stretch>
        </p:blipFill>
        <p:spPr>
          <a:xfrm>
            <a:off x="7772400" y="-230239"/>
            <a:ext cx="4014473" cy="31770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602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99873"/>
            <a:ext cx="9677400" cy="317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JAWS Inspect vastly simplifies accessibility and JAWS compatibility testing. Without the distraction of speech or the complex feature set of the end-user product, Inspect uses transcripts of JAWS output to help diagnose issues and share them easily across quality control and compliance systems.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1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Simplifies JAWS use for testers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Text transcript of JAWS output for use in bug tracking and compliance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Helps with the identification of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Rapid rollout with limited training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Demonstrates impact of accessibility on users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>
            <a:softEdge rad="7244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1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453699"/>
            <a:ext cx="100584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cpike@tpgi.com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800890"/>
            <a:ext cx="4191000" cy="41690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Why User Journeys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Building User Journeys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Testing with User Journeys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Demonstration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5668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E805-13BB-8095-C755-61299E74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84906C-D6B8-8EFF-A488-F5C9129B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4294606" cy="1325563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User Journeys</a:t>
            </a:r>
          </a:p>
        </p:txBody>
      </p:sp>
    </p:spTree>
    <p:extLst>
      <p:ext uri="{BB962C8B-B14F-4D97-AF65-F5344CB8AC3E}">
        <p14:creationId xmlns:p14="http://schemas.microsoft.com/office/powerpoint/2010/main" val="267246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Why User Journeys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User centered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Better identify user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Build useful software and websites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1910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User Journeys in Accessibility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Focus on core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Task completion and efficiency, not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Cross-section of UI and content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4294606" cy="1325563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Building User Journeys</a:t>
            </a:r>
          </a:p>
        </p:txBody>
      </p:sp>
    </p:spTree>
    <p:extLst>
      <p:ext uri="{BB962C8B-B14F-4D97-AF65-F5344CB8AC3E}">
        <p14:creationId xmlns:p14="http://schemas.microsoft.com/office/powerpoint/2010/main" val="230716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Personas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Goals/Motivations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Pain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Technologies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Photo of Brenda Simms using a braile display&#10;">
            <a:extLst>
              <a:ext uri="{FF2B5EF4-FFF2-40B4-BE49-F238E27FC236}">
                <a16:creationId xmlns:a16="http://schemas.microsoft.com/office/drawing/2014/main" id="{8D4DBAC7-3AF8-6FB7-1ED3-3857865B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3617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35F22-8016-5E62-D448-A59E68A024F3}"/>
              </a:ext>
            </a:extLst>
          </p:cNvPr>
          <p:cNvSpPr txBox="1"/>
          <p:nvPr/>
        </p:nvSpPr>
        <p:spPr>
          <a:xfrm>
            <a:off x="5410200" y="4006165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Victoria Aquino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50637-EE46-A2D5-670C-76CE5E7133B7}"/>
              </a:ext>
            </a:extLst>
          </p:cNvPr>
          <p:cNvSpPr txBox="1"/>
          <p:nvPr/>
        </p:nvSpPr>
        <p:spPr>
          <a:xfrm>
            <a:off x="5375275" y="431800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graduate, legal training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Shares an apartment with a friend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Paralegal, reviews cases and writes case summaries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Laptop, braille display,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iPhone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8DA09-50B7-AC59-1BB0-C50668EC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58200" y="2109390"/>
            <a:ext cx="0" cy="37537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52289B-45B3-B16D-7481-350B3037B73C}"/>
              </a:ext>
            </a:extLst>
          </p:cNvPr>
          <p:cNvSpPr txBox="1"/>
          <p:nvPr/>
        </p:nvSpPr>
        <p:spPr>
          <a:xfrm>
            <a:off x="8724900" y="2020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“The right technology lets me do anything.”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E8251-9E7E-C642-3955-7155D2DCE553}"/>
              </a:ext>
            </a:extLst>
          </p:cNvPr>
          <p:cNvSpPr txBox="1"/>
          <p:nvPr/>
        </p:nvSpPr>
        <p:spPr>
          <a:xfrm>
            <a:off x="8763000" y="2819400"/>
            <a:ext cx="297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Blind since birth with some light perception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Aptitude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Skilled technology user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Attitude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Digital native, early adopter, persists until she gets it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Assistive Technology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Screen reader, audio note-taker, Braille display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DBCA5-97F9-673B-AEEF-6B44E918A07A}"/>
              </a:ext>
            </a:extLst>
          </p:cNvPr>
          <p:cNvSpPr txBox="1"/>
          <p:nvPr/>
        </p:nvSpPr>
        <p:spPr>
          <a:xfrm>
            <a:off x="8839201" y="4724400"/>
            <a:ext cx="2743200" cy="113877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 Points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Unclear navigation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useful descriptions for products and images</a:t>
            </a:r>
          </a:p>
        </p:txBody>
      </p:sp>
    </p:spTree>
    <p:extLst>
      <p:ext uri="{BB962C8B-B14F-4D97-AF65-F5344CB8AC3E}">
        <p14:creationId xmlns:p14="http://schemas.microsoft.com/office/powerpoint/2010/main" val="259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User Journeys in UX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List core tasks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Capture functionality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C29F6-2E4D-A101-CCF1-4FDE16EC93D3}"/>
              </a:ext>
            </a:extLst>
          </p:cNvPr>
          <p:cNvSpPr txBox="1"/>
          <p:nvPr/>
        </p:nvSpPr>
        <p:spPr>
          <a:xfrm>
            <a:off x="7608880" y="2040909"/>
            <a:ext cx="286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1 Add Uses and Assign Roles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User 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87977-A7E7-F8F3-D04F-7EADB42EAC0B}"/>
              </a:ext>
            </a:extLst>
          </p:cNvPr>
          <p:cNvSpPr/>
          <p:nvPr/>
        </p:nvSpPr>
        <p:spPr>
          <a:xfrm>
            <a:off x="6886577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Create new role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66003-79FD-E440-81EA-34C2C627C6A4}"/>
              </a:ext>
            </a:extLst>
          </p:cNvPr>
          <p:cNvSpPr/>
          <p:nvPr/>
        </p:nvSpPr>
        <p:spPr>
          <a:xfrm>
            <a:off x="8610600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Invite a new user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E1048-BDFC-91B4-87C9-343D53C64D95}"/>
              </a:ext>
            </a:extLst>
          </p:cNvPr>
          <p:cNvSpPr/>
          <p:nvPr/>
        </p:nvSpPr>
        <p:spPr>
          <a:xfrm>
            <a:off x="10325100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Associate user with role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E0601-DAC6-2AD9-1E76-AE4286B45C31}"/>
              </a:ext>
            </a:extLst>
          </p:cNvPr>
          <p:cNvSpPr/>
          <p:nvPr/>
        </p:nvSpPr>
        <p:spPr>
          <a:xfrm>
            <a:off x="6899277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roles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9FC42-1613-6BA6-907E-C7E1FC66A6A7}"/>
              </a:ext>
            </a:extLst>
          </p:cNvPr>
          <p:cNvSpPr/>
          <p:nvPr/>
        </p:nvSpPr>
        <p:spPr>
          <a:xfrm>
            <a:off x="6899277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Edit role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19E1-8E71-9ACA-EC5F-E91EFA8E2AFE}"/>
              </a:ext>
            </a:extLst>
          </p:cNvPr>
          <p:cNvSpPr/>
          <p:nvPr/>
        </p:nvSpPr>
        <p:spPr>
          <a:xfrm>
            <a:off x="6899277" y="397715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Archive/Unarchive role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0AD5FF-C2CA-A85C-31F8-45E9920F87F6}"/>
              </a:ext>
            </a:extLst>
          </p:cNvPr>
          <p:cNvSpPr/>
          <p:nvPr/>
        </p:nvSpPr>
        <p:spPr>
          <a:xfrm>
            <a:off x="6899277" y="427853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Delete role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311DA-D7B1-818A-9F25-FBEBDEEC6FB5}"/>
              </a:ext>
            </a:extLst>
          </p:cNvPr>
          <p:cNvSpPr/>
          <p:nvPr/>
        </p:nvSpPr>
        <p:spPr>
          <a:xfrm>
            <a:off x="8610600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users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7E2B0-5CC2-524F-9506-338B9B0DF64A}"/>
              </a:ext>
            </a:extLst>
          </p:cNvPr>
          <p:cNvSpPr/>
          <p:nvPr/>
        </p:nvSpPr>
        <p:spPr>
          <a:xfrm>
            <a:off x="8610600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Edit user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7F759-96DC-AA49-032F-167439F440A6}"/>
              </a:ext>
            </a:extLst>
          </p:cNvPr>
          <p:cNvSpPr/>
          <p:nvPr/>
        </p:nvSpPr>
        <p:spPr>
          <a:xfrm>
            <a:off x="8610600" y="397715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Archive/Unarchive user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58834-833A-2B16-DB88-9614CB97E36B}"/>
              </a:ext>
            </a:extLst>
          </p:cNvPr>
          <p:cNvSpPr/>
          <p:nvPr/>
        </p:nvSpPr>
        <p:spPr>
          <a:xfrm>
            <a:off x="8610600" y="427853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Delete user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67FF7-6294-FF01-FE23-13484C388B6C}"/>
              </a:ext>
            </a:extLst>
          </p:cNvPr>
          <p:cNvSpPr/>
          <p:nvPr/>
        </p:nvSpPr>
        <p:spPr>
          <a:xfrm>
            <a:off x="8610600" y="459159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Reset password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C9428-0029-1D74-6C16-13B98AB61EF0}"/>
              </a:ext>
            </a:extLst>
          </p:cNvPr>
          <p:cNvSpPr/>
          <p:nvPr/>
        </p:nvSpPr>
        <p:spPr>
          <a:xfrm>
            <a:off x="8626475" y="4892718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Forgot password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1E82A-D604-B5E0-77A1-14D094CE8564}"/>
              </a:ext>
            </a:extLst>
          </p:cNvPr>
          <p:cNvSpPr/>
          <p:nvPr/>
        </p:nvSpPr>
        <p:spPr>
          <a:xfrm>
            <a:off x="10321923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roles by user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1F030-5949-068C-AD2B-DD4872BE72E8}"/>
              </a:ext>
            </a:extLst>
          </p:cNvPr>
          <p:cNvSpPr/>
          <p:nvPr/>
        </p:nvSpPr>
        <p:spPr>
          <a:xfrm>
            <a:off x="10321923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users by role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D7D885-5EAE-CCD8-1E83-99D484754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05600" y="2743200"/>
            <a:ext cx="5334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6893CA-3329-42A0-9025-CDA9DB47B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05600" y="2743200"/>
            <a:ext cx="0" cy="27432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437CA5-69FE-DE70-D541-DAC3A7D49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05600" y="3276600"/>
            <a:ext cx="5334000" cy="0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Sample User Journey</a:t>
            </a:r>
          </a:p>
        </p:txBody>
      </p:sp>
      <p:pic>
        <p:nvPicPr>
          <p:cNvPr id="13" name="Content Placeholder 12" descr="A shopping user journey showing tasks and emotions engaged with them.">
            <a:extLst>
              <a:ext uri="{FF2B5EF4-FFF2-40B4-BE49-F238E27FC236}">
                <a16:creationId xmlns:a16="http://schemas.microsoft.com/office/drawing/2014/main" id="{12DCCD74-4F17-9679-D2B2-416CBB2E1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12207949" cy="43434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485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77926</TotalTime>
  <Words>601</Words>
  <Application>Microsoft Macintosh PowerPoint</Application>
  <PresentationFormat>Widescreen</PresentationFormat>
  <Paragraphs>172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HGGothicE</vt:lpstr>
      <vt:lpstr>Arial</vt:lpstr>
      <vt:lpstr>Calibri</vt:lpstr>
      <vt:lpstr>Courier New</vt:lpstr>
      <vt:lpstr>Dreaming Outloud Pro</vt:lpstr>
      <vt:lpstr>Helvetica</vt:lpstr>
      <vt:lpstr>Helvetica Neue</vt:lpstr>
      <vt:lpstr>Noto Sans Symbols</vt:lpstr>
      <vt:lpstr>Open Sans</vt:lpstr>
      <vt:lpstr>Open Sans Semibold</vt:lpstr>
      <vt:lpstr>Roboto Slab</vt:lpstr>
      <vt:lpstr>Wingdings</vt:lpstr>
      <vt:lpstr>Office Theme</vt:lpstr>
      <vt:lpstr>User Centred Testing with User Journeys</vt:lpstr>
      <vt:lpstr>Agenda</vt:lpstr>
      <vt:lpstr>User Journeys</vt:lpstr>
      <vt:lpstr>Why User Journeys</vt:lpstr>
      <vt:lpstr>User Journeys in Accessibility Testing</vt:lpstr>
      <vt:lpstr>Building User Journeys</vt:lpstr>
      <vt:lpstr>Personas</vt:lpstr>
      <vt:lpstr>User Journeys in UX Design</vt:lpstr>
      <vt:lpstr>Sample User Journey</vt:lpstr>
      <vt:lpstr>User Journey for JAWS Testing</vt:lpstr>
      <vt:lpstr>Testing User Journeys</vt:lpstr>
      <vt:lpstr>Peeling the Onion</vt:lpstr>
      <vt:lpstr>When and How to Test</vt:lpstr>
      <vt:lpstr>Test Plans</vt:lpstr>
      <vt:lpstr>JAWS Inspect</vt:lpstr>
      <vt:lpstr>Benefits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Toolkit Webinar</dc:title>
  <dc:subject/>
  <dc:creator>TPG</dc:creator>
  <cp:keywords/>
  <dc:description/>
  <cp:lastModifiedBy>Charlie Pike</cp:lastModifiedBy>
  <cp:revision>839</cp:revision>
  <dcterms:created xsi:type="dcterms:W3CDTF">2017-07-29T17:41:18Z</dcterms:created>
  <dcterms:modified xsi:type="dcterms:W3CDTF">2024-11-07T17:32:01Z</dcterms:modified>
  <cp:category/>
</cp:coreProperties>
</file>