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6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24"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B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FE4CDE-520C-FB4E-829A-CD0A8E7692B4}" v="2" dt="2024-05-09T03:29:26.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62"/>
    <p:restoredTop sz="96220"/>
  </p:normalViewPr>
  <p:slideViewPr>
    <p:cSldViewPr snapToGrid="0">
      <p:cViewPr varScale="1">
        <p:scale>
          <a:sx n="71" d="100"/>
          <a:sy n="71" d="100"/>
        </p:scale>
        <p:origin x="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5/22/2024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Welcome everyone, and thanks for attending our webinar “What AI Can Do For and To Web Accessibility”. This is the talk that Ricky and I gave earlier this year at the CSUN 24 conference. We’re presenting this as a pre-recorded session, as </a:t>
            </a:r>
            <a:r>
              <a:rPr dirty="0" err="1"/>
              <a:t>timezone</a:t>
            </a:r>
            <a:r>
              <a:rPr dirty="0"/>
              <a:t> constraints prevented us from doing the session live.</a:t>
            </a:r>
          </a:p>
        </p:txBody>
      </p:sp>
      <p:sp>
        <p:nvSpPr>
          <p:cNvPr id="4" name="Slide Number Placeholder 3"/>
          <p:cNvSpPr>
            <a:spLocks noGrp="1"/>
          </p:cNvSpPr>
          <p:nvPr>
            <p:ph type="sldNum" sz="quarter" idx="10"/>
          </p:nvPr>
        </p:nvSpPr>
        <p:spPr/>
        <p:txBody>
          <a:bodyPr/>
          <a:lstStyle/>
          <a:p>
            <a:fld id="{18BDFEC3-8487-43E8-A154-7C12CBC1FFF2}"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a digital accessibility context, however, some overlays make very specific claims, including being able to use automated tools to assess web content for WCAG conformance and then automatically implement code changes or new code that will guarantee conformance, with the site owner needing to do no more than install a widget. There are variations on this. Some overlays present an icon that the end user can activate to set a series of user preferences, some generate a report that tell the site owner what they found and what they fixed.</a:t>
            </a:r>
          </a:p>
        </p:txBody>
      </p:sp>
      <p:sp>
        <p:nvSpPr>
          <p:cNvPr id="4" name="Slide Number Placeholder 3"/>
          <p:cNvSpPr>
            <a:spLocks noGrp="1"/>
          </p:cNvSpPr>
          <p:nvPr>
            <p:ph type="sldNum" sz="quarter" idx="10"/>
          </p:nvPr>
        </p:nvSpPr>
        <p:spPr/>
        <p:txBody>
          <a:bodyPr/>
          <a:lstStyle/>
          <a:p>
            <a:fld id="{18BDFEC3-8487-43E8-A154-7C12CBC1FFF2}" type="slidenum">
              <a:rPr lang="en-US"/>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They all fall under the broad title of “digital accessibility overlays” and they are what we’ll refer to as overlays for the purpose of this talk.</a:t>
            </a:r>
          </a:p>
        </p:txBody>
      </p:sp>
      <p:sp>
        <p:nvSpPr>
          <p:cNvPr id="4" name="Slide Number Placeholder 3"/>
          <p:cNvSpPr>
            <a:spLocks noGrp="1"/>
          </p:cNvSpPr>
          <p:nvPr>
            <p:ph type="sldNum" sz="quarter" idx="10"/>
          </p:nvPr>
        </p:nvSpPr>
        <p:spPr/>
        <p:txBody>
          <a:bodyPr/>
          <a:lstStyle/>
          <a:p>
            <a:fld id="{18BDFEC3-8487-43E8-A154-7C12CBC1FFF2}" type="slidenum">
              <a:rPr lang="en-US"/>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There’s been a great deal of criticism directed towards overlays, which can be briefly summarized as:</a:t>
            </a:r>
          </a:p>
          <a:p>
            <a:pPr marL="0" lvl="0" indent="0">
              <a:buNone/>
            </a:pPr>
            <a:endParaRPr dirty="0"/>
          </a:p>
          <a:p>
            <a:pPr marL="457200" lvl="0" indent="-457200">
              <a:buAutoNum type="arabicPeriod"/>
            </a:pPr>
            <a:r>
              <a:rPr dirty="0"/>
              <a:t>The modifications that overlays implement cannot guarantee full conformance with WCAG, because no automated tool can.</a:t>
            </a:r>
          </a:p>
          <a:p>
            <a:pPr marL="0" lvl="0" indent="0">
              <a:buNone/>
            </a:pPr>
            <a:endParaRPr dirty="0"/>
          </a:p>
          <a:p>
            <a:pPr marL="457200" lvl="0" indent="-457200">
              <a:buAutoNum type="arabicPeriod"/>
            </a:pPr>
            <a:r>
              <a:rPr dirty="0"/>
              <a:t>The modifications that overlays implement are often unreliable, ineffective, and / or create other accessibility issues than the ones they address.</a:t>
            </a:r>
          </a:p>
          <a:p>
            <a:pPr marL="0" lvl="0" indent="0">
              <a:buNone/>
            </a:pPr>
            <a:endParaRPr dirty="0"/>
          </a:p>
          <a:p>
            <a:pPr marL="457200" lvl="0" indent="-457200">
              <a:buAutoNum type="arabicPeriod"/>
            </a:pPr>
            <a:r>
              <a:rPr dirty="0"/>
              <a:t>The modifications that overlays make often interfere with assistive technologies and accessibility settings already in use.</a:t>
            </a:r>
          </a:p>
          <a:p>
            <a:pPr marL="0" lvl="0" indent="0">
              <a:buNone/>
            </a:pPr>
            <a:endParaRPr dirty="0"/>
          </a:p>
          <a:p>
            <a:pPr marL="457200" lvl="0" indent="-457200">
              <a:buAutoNum type="arabicPeriod"/>
            </a:pPr>
            <a:r>
              <a:rPr dirty="0"/>
              <a:t>The use of an overlay may create non-compliance with privacy regulations.</a:t>
            </a:r>
          </a:p>
        </p:txBody>
      </p:sp>
      <p:sp>
        <p:nvSpPr>
          <p:cNvPr id="4" name="Slide Number Placeholder 3"/>
          <p:cNvSpPr>
            <a:spLocks noGrp="1"/>
          </p:cNvSpPr>
          <p:nvPr>
            <p:ph type="sldNum" sz="quarter" idx="10"/>
          </p:nvPr>
        </p:nvSpPr>
        <p:spPr/>
        <p:txBody>
          <a:bodyPr/>
          <a:lstStyle/>
          <a:p>
            <a:fld id="{18BDFEC3-8487-43E8-A154-7C12CBC1FFF2}" type="slidenum">
              <a:rPr lang="en-US"/>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These are serious considerations, and more detail is available at the Overlay Fact Sheet website.</a:t>
            </a:r>
          </a:p>
        </p:txBody>
      </p:sp>
      <p:sp>
        <p:nvSpPr>
          <p:cNvPr id="4" name="Slide Number Placeholder 3"/>
          <p:cNvSpPr>
            <a:spLocks noGrp="1"/>
          </p:cNvSpPr>
          <p:nvPr>
            <p:ph type="sldNum" sz="quarter" idx="10"/>
          </p:nvPr>
        </p:nvSpPr>
        <p:spPr/>
        <p:txBody>
          <a:bodyPr/>
          <a:lstStyle/>
          <a:p>
            <a:fld id="{18BDFEC3-8487-43E8-A154-7C12CBC1FFF2}" type="slidenum">
              <a:rPr lang="en-US"/>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talk is about AI, so we’re going to focus on overlays that use - or claim to use - Artificial Intelligence. Let’s take a look at one that </a:t>
            </a:r>
            <a:r>
              <a:rPr i="1"/>
              <a:t>does</a:t>
            </a:r>
            <a:r>
              <a:t> go into some detail: accessiBe. The accessiBe home page tells us that “Thanks to AI, web accessibility at scale is finally a reality.”</a:t>
            </a:r>
          </a:p>
        </p:txBody>
      </p:sp>
      <p:sp>
        <p:nvSpPr>
          <p:cNvPr id="4" name="Slide Number Placeholder 3"/>
          <p:cNvSpPr>
            <a:spLocks noGrp="1"/>
          </p:cNvSpPr>
          <p:nvPr>
            <p:ph type="sldNum" sz="quarter" idx="10"/>
          </p:nvPr>
        </p:nvSpPr>
        <p:spPr/>
        <p:txBody>
          <a:bodyPr/>
          <a:lstStyle/>
          <a:p>
            <a:fld id="{18BDFEC3-8487-43E8-A154-7C12CBC1FFF2}" type="slidenum">
              <a:rPr lang="en-US"/>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Its accessWidget claims to be “The leading Automated Web Accessibility Solution Powered by AI”.</a:t>
            </a:r>
          </a:p>
          <a:p>
            <a:pPr marL="0" lvl="0" indent="0">
              <a:buNone/>
            </a:pPr>
            <a:endParaRPr/>
          </a:p>
          <a:p>
            <a:pPr marL="0" lvl="0" indent="0">
              <a:buNone/>
            </a:pPr>
            <a:r>
              <a:t>“accessiBe is a game-changer in web accessibility, simplifying and streamlining the process of becoming accessible and compliant using AI, machine learning, and computer vision.”</a:t>
            </a:r>
          </a:p>
          <a:p>
            <a:pPr marL="0" lvl="0" indent="0">
              <a:buNone/>
            </a:pPr>
            <a:endParaRPr/>
          </a:p>
          <a:p>
            <a:pPr marL="0" lvl="0" indent="0">
              <a:buNone/>
            </a:pPr>
            <a:r>
              <a:t>The accessWidget product consist of two parts, one a process that operates in the background, the other a widget on the user interface that a user can configure.</a:t>
            </a:r>
          </a:p>
        </p:txBody>
      </p:sp>
      <p:sp>
        <p:nvSpPr>
          <p:cNvPr id="4" name="Slide Number Placeholder 3"/>
          <p:cNvSpPr>
            <a:spLocks noGrp="1"/>
          </p:cNvSpPr>
          <p:nvPr>
            <p:ph type="sldNum" sz="quarter" idx="10"/>
          </p:nvPr>
        </p:nvSpPr>
        <p:spPr/>
        <p:txBody>
          <a:bodyPr/>
          <a:lstStyle/>
          <a:p>
            <a:fld id="{18BDFEC3-8487-43E8-A154-7C12CBC1FFF2}" type="slidenum">
              <a:rPr lang="en-US"/>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Under the heading “Computer vision applied to accessibility”, accessiBe tells us:</a:t>
            </a:r>
          </a:p>
          <a:p>
            <a:pPr marL="0" lvl="0" indent="0">
              <a:buNone/>
            </a:pPr>
            <a:endParaRPr/>
          </a:p>
          <a:p>
            <a:pPr marL="0" lvl="0" indent="0">
              <a:buNone/>
            </a:pPr>
            <a:r>
              <a:t>“accessWidget scans all images on the site. Whenever alternative text (Alt attributes) is missing, it will extract the embedded text using OCR and learn the objects that comprise the image using IRIS technology.”</a:t>
            </a:r>
          </a:p>
          <a:p>
            <a:pPr marL="0" lvl="0" indent="0">
              <a:buNone/>
            </a:pPr>
            <a:endParaRPr/>
          </a:p>
          <a:p>
            <a:pPr marL="0" lvl="0" indent="0">
              <a:buNone/>
            </a:pPr>
            <a:r>
              <a:t>OCR is Optical Character Recognition, a technology that’s been around for many years and is used in many contexts to turn images of text, such as scanned documents or on web pages, into actual text that can then be manipulated. It’s probably one of the oldest technologies that can be described as AI.</a:t>
            </a:r>
          </a:p>
          <a:p>
            <a:pPr marL="0" lvl="0" indent="0">
              <a:buNone/>
            </a:pPr>
            <a:endParaRPr/>
          </a:p>
          <a:p>
            <a:pPr marL="0" lvl="0" indent="0">
              <a:buNone/>
            </a:pPr>
            <a:r>
              <a:t>I had to dig beyond the accessiBe website to find out what “IRIS technology” is. It refers to an advanced form of Machine Vision using Deep Learning and Neural Networks to identify image content (not to be confused with “iris recognition”, which is about scanning eyeballs to authenticate identity).</a:t>
            </a:r>
          </a:p>
          <a:p>
            <a:pPr marL="0" lvl="0" indent="0">
              <a:buNone/>
            </a:pPr>
            <a:endParaRPr/>
          </a:p>
          <a:p>
            <a:pPr marL="0" lvl="0" indent="0">
              <a:buNone/>
            </a:pPr>
            <a:r>
              <a:t>Basically, IRIS is trained off a database of images that must be sufficiently representative (in other words, huge) to “interpret” and “recognize” images. How it does this is not clear, and certainly not explained by accessiBe.</a:t>
            </a:r>
          </a:p>
          <a:p>
            <a:pPr marL="0" lvl="0" indent="0">
              <a:buNone/>
            </a:pPr>
            <a:endParaRPr/>
          </a:p>
          <a:p>
            <a:pPr marL="0" lvl="0" indent="0">
              <a:buNone/>
            </a:pPr>
            <a:r>
              <a:t>“Then, accessWidget will automatically provide accurate and elaborate alternative text to these images. When a blind user enters a site, their screen reader will rely on these descriptions to communicate what is on the page.”</a:t>
            </a:r>
          </a:p>
          <a:p>
            <a:pPr marL="0" lvl="0" indent="0">
              <a:buNone/>
            </a:pPr>
            <a:endParaRPr/>
          </a:p>
          <a:p>
            <a:pPr marL="0" lvl="0" indent="0">
              <a:buNone/>
            </a:pPr>
            <a:r>
              <a:t>The claim is that “These adjustments are compatible with popular screen readers such as JAWS, NVDA, VoiceOver, and TalkBack”, a claim some dispute.</a:t>
            </a:r>
          </a:p>
        </p:txBody>
      </p:sp>
      <p:sp>
        <p:nvSpPr>
          <p:cNvPr id="4" name="Slide Number Placeholder 3"/>
          <p:cNvSpPr>
            <a:spLocks noGrp="1"/>
          </p:cNvSpPr>
          <p:nvPr>
            <p:ph type="sldNum" sz="quarter" idx="10"/>
          </p:nvPr>
        </p:nvSpPr>
        <p:spPr/>
        <p:txBody>
          <a:bodyPr/>
          <a:lstStyle/>
          <a:p>
            <a:fld id="{18BDFEC3-8487-43E8-A154-7C12CBC1FFF2}" type="slidenum">
              <a:rPr lang="en-US"/>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Which specific AI technologies are used to ensure keyboard accessibility is even less clear.</a:t>
            </a:r>
          </a:p>
          <a:p>
            <a:pPr marL="0" lvl="0" indent="0">
              <a:buNone/>
            </a:pPr>
            <a:endParaRPr/>
          </a:p>
          <a:p>
            <a:pPr marL="0" lvl="0" indent="0">
              <a:buNone/>
            </a:pPr>
            <a:r>
              <a:t>“accessWidget makes websites navigable by keyboard. By using ARIA attributes and contextual understanding AI engine, accessWidget makes the necessary adjustments throughout the website’s code. People with motor impairments can use the keys to do everything from closing popups and forms to opening drop downs and menus.”</a:t>
            </a:r>
          </a:p>
          <a:p>
            <a:pPr marL="0" lvl="0" indent="0">
              <a:buNone/>
            </a:pPr>
            <a:endParaRPr/>
          </a:p>
          <a:p>
            <a:pPr marL="0" lvl="0" indent="0">
              <a:buNone/>
            </a:pPr>
            <a:r>
              <a:t>So, accessWidget uses an automated checking tool to find accessibility issues on functional elements, and then uses JavaScript to apply ARIA roles, attributes, and labels to make those elements keyboard accessible. What role AI plays in this is not specified.</a:t>
            </a:r>
          </a:p>
          <a:p>
            <a:pPr marL="0" lvl="0" indent="0">
              <a:buNone/>
            </a:pPr>
            <a:endParaRPr/>
          </a:p>
          <a:p>
            <a:pPr marL="0" lvl="0" indent="0">
              <a:buNone/>
            </a:pPr>
            <a:r>
              <a:t>With all this going on in the background, this part of accessWidget might be better described as an “underlay” rather than an overlay.</a:t>
            </a:r>
          </a:p>
        </p:txBody>
      </p:sp>
      <p:sp>
        <p:nvSpPr>
          <p:cNvPr id="4" name="Slide Number Placeholder 3"/>
          <p:cNvSpPr>
            <a:spLocks noGrp="1"/>
          </p:cNvSpPr>
          <p:nvPr>
            <p:ph type="sldNum" sz="quarter" idx="10"/>
          </p:nvPr>
        </p:nvSpPr>
        <p:spPr/>
        <p:txBody>
          <a:bodyPr/>
          <a:lstStyle/>
          <a:p>
            <a:fld id="{18BDFEC3-8487-43E8-A154-7C12CBC1FFF2}" type="slidenum">
              <a:rPr lang="en-US"/>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But there is also an overlay widget in accessWidget, which may be installed on the user interface. This has a number of generic user profiles that can be turned on and customized by the user, or turned off completely. In fact, the website owner doesn’t have to install the widget at all, and can just rely on the background process.</a:t>
            </a:r>
          </a:p>
          <a:p>
            <a:pPr marL="0" lvl="0" indent="0">
              <a:buNone/>
            </a:pPr>
            <a:endParaRPr/>
          </a:p>
          <a:p>
            <a:pPr marL="0" lvl="0" indent="0">
              <a:buNone/>
            </a:pPr>
            <a:r>
              <a:t>The accessiBe logic seems to be to use unexplained AI technologies in background, and let the user configure a relatively straightforward front end widget as they wish.</a:t>
            </a:r>
          </a:p>
          <a:p>
            <a:pPr marL="0" lvl="0" indent="0">
              <a:buNone/>
            </a:pPr>
            <a:endParaRPr/>
          </a:p>
          <a:p>
            <a:pPr marL="0" lvl="0" indent="0">
              <a:buNone/>
            </a:pPr>
            <a:r>
              <a:t>Ultimately, then, we’re left with one over-arching question regarding the use of AI in digital accessibility overlays.</a:t>
            </a:r>
          </a:p>
          <a:p>
            <a:pPr marL="0" lvl="0" indent="0">
              <a:buNone/>
            </a:pPr>
            <a:endParaRPr/>
          </a:p>
          <a:p>
            <a:pPr marL="0" lvl="0" indent="0">
              <a:buNone/>
            </a:pPr>
            <a:r>
              <a:t>“Is the claim of some overlays that the use of AI provides fully automated functionality that can identify and remediate all WCAG issues on a website, with no human intervention, valid?”</a:t>
            </a:r>
          </a:p>
          <a:p>
            <a:pPr marL="0" lvl="0" indent="0">
              <a:buNone/>
            </a:pPr>
            <a:endParaRPr/>
          </a:p>
          <a:p>
            <a:pPr marL="0" lvl="0" indent="0">
              <a:buNone/>
            </a:pPr>
            <a:r>
              <a:t>On the available evidence, the answer has to be “Not completely”, or “Not yet”, or just “No.”</a:t>
            </a:r>
          </a:p>
        </p:txBody>
      </p:sp>
      <p:sp>
        <p:nvSpPr>
          <p:cNvPr id="4" name="Slide Number Placeholder 3"/>
          <p:cNvSpPr>
            <a:spLocks noGrp="1"/>
          </p:cNvSpPr>
          <p:nvPr>
            <p:ph type="sldNum" sz="quarter" idx="10"/>
          </p:nvPr>
        </p:nvSpPr>
        <p:spPr/>
        <p:txBody>
          <a:bodyPr/>
          <a:lstStyle/>
          <a:p>
            <a:fld id="{18BDFEC3-8487-43E8-A154-7C12CBC1FFF2}" type="slidenum">
              <a:rPr lang="en-US"/>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Captions have been around ever since we’ve had moving images, from caption cards used in silent movies to convey key dialog and sound effects, to the subtitling in one language of movie dialog delivered in another.</a:t>
            </a:r>
          </a:p>
        </p:txBody>
      </p:sp>
      <p:sp>
        <p:nvSpPr>
          <p:cNvPr id="4" name="Slide Number Placeholder 3"/>
          <p:cNvSpPr>
            <a:spLocks noGrp="1"/>
          </p:cNvSpPr>
          <p:nvPr>
            <p:ph type="sldNum" sz="quarter" idx="10"/>
          </p:nvPr>
        </p:nvSpPr>
        <p:spPr/>
        <p:txBody>
          <a:bodyPr/>
          <a:lstStyle/>
          <a:p>
            <a:fld id="{18BDFEC3-8487-43E8-A154-7C12CBC1FFF2}" type="slidenum">
              <a:rPr lang="en-US"/>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If </a:t>
            </a:r>
            <a:r>
              <a:rPr dirty="0"/>
              <a:t>you want to follow along with the slides today, there’s a QR code to scan on the screen, or you can go directly to bit.ly/tpgi24ai. This is all lower case, and the numbers are actual number characters. bit.ly/tpgi24ai. The slides will also be available through the details of this webinar.</a:t>
            </a:r>
          </a:p>
        </p:txBody>
      </p:sp>
      <p:sp>
        <p:nvSpPr>
          <p:cNvPr id="4" name="Slide Number Placeholder 3"/>
          <p:cNvSpPr>
            <a:spLocks noGrp="1"/>
          </p:cNvSpPr>
          <p:nvPr>
            <p:ph type="sldNum" sz="quarter" idx="10"/>
          </p:nvPr>
        </p:nvSpPr>
        <p:spPr/>
        <p:txBody>
          <a:bodyPr/>
          <a:lstStyle/>
          <a:p>
            <a:fld id="{18BDFEC3-8487-43E8-A154-7C12CBC1FFF2}"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Julia Child’s cooking show The French Chef was the first TV show to trial captions in 1972. The show was recorded live in the studio and the captions were then burned on to the print afterwards, which meant they couldn’t be turned off or adjusted, what we now call open captioning.</a:t>
            </a:r>
          </a:p>
          <a:p>
            <a:pPr marL="0" lvl="0" indent="0">
              <a:buNone/>
            </a:pPr>
            <a:endParaRPr/>
          </a:p>
          <a:p>
            <a:pPr marL="0" lvl="0" indent="0">
              <a:buNone/>
            </a:pPr>
            <a:r>
              <a:t>By the 1980s, technology had advanced to making available closed captions that could be turned on and off, albeit via a relatively expensive decoder, and legislation was introduced mandating the provision of captions for pre-recorded television.</a:t>
            </a:r>
          </a:p>
        </p:txBody>
      </p:sp>
      <p:sp>
        <p:nvSpPr>
          <p:cNvPr id="4" name="Slide Number Placeholder 3"/>
          <p:cNvSpPr>
            <a:spLocks noGrp="1"/>
          </p:cNvSpPr>
          <p:nvPr>
            <p:ph type="sldNum" sz="quarter" idx="10"/>
          </p:nvPr>
        </p:nvSpPr>
        <p:spPr/>
        <p:txBody>
          <a:bodyPr/>
          <a:lstStyle/>
          <a:p>
            <a:fld id="{18BDFEC3-8487-43E8-A154-7C12CBC1FFF2}" type="slidenum">
              <a:rPr lang="en-US"/>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Meanwhile, speech recognition and text-to-speech models were being developed for single-speaker voice recognition with very limited vocabularies, with machines trained to recognize speech from one specific person - if they only used certain words - and render them as text.</a:t>
            </a:r>
          </a:p>
        </p:txBody>
      </p:sp>
      <p:sp>
        <p:nvSpPr>
          <p:cNvPr id="4" name="Slide Number Placeholder 3"/>
          <p:cNvSpPr>
            <a:spLocks noGrp="1"/>
          </p:cNvSpPr>
          <p:nvPr>
            <p:ph type="sldNum" sz="quarter" idx="10"/>
          </p:nvPr>
        </p:nvSpPr>
        <p:spPr/>
        <p:txBody>
          <a:bodyPr/>
          <a:lstStyle/>
          <a:p>
            <a:fld id="{18BDFEC3-8487-43E8-A154-7C12CBC1FFF2}" type="slidenum">
              <a:rPr lang="en-US"/>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By the 1980s, though, machine vocabularies were larger than those of the average person, and had become speaker-independent. Computerization was making speech recognition much more reliable and useful.</a:t>
            </a:r>
          </a:p>
          <a:p>
            <a:pPr marL="0" lvl="0" indent="0">
              <a:buNone/>
            </a:pPr>
            <a:endParaRPr/>
          </a:p>
          <a:p>
            <a:pPr marL="0" lvl="0" indent="0">
              <a:buNone/>
            </a:pPr>
            <a:r>
              <a:t>A big breakthrough came in the 2000s when probability logic - how well a machine could guess the right word - was overtaken by Long Short-Term Memory (LSTM), a form of Deep Learning that can remember “hearing” a word from thousands of steps ago. </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Greater computing power, larger datasets and LSTM brought speech-to-text into the AI family, where it became known as Automatic Speech Recognition (ASR), the basis for automated captioning functionality currently offered by video providers like YouTube, Vimeo and Facebook, by activating a control on the user interface. AI for the win!</a:t>
            </a:r>
          </a:p>
          <a:p>
            <a:pPr marL="0" lvl="0" indent="0">
              <a:buNone/>
            </a:pPr>
            <a:endParaRPr/>
          </a:p>
          <a:p>
            <a:pPr marL="0" lvl="0" indent="0">
              <a:buNone/>
            </a:pPr>
            <a:r>
              <a:t>Well, nearly. When Google made this available on YouTube in 2009, even in its moment of automated glory, it had to admit that the quality of its auto-captioning was not always very good.</a:t>
            </a:r>
          </a:p>
        </p:txBody>
      </p:sp>
      <p:sp>
        <p:nvSpPr>
          <p:cNvPr id="4" name="Slide Number Placeholder 3"/>
          <p:cNvSpPr>
            <a:spLocks noGrp="1"/>
          </p:cNvSpPr>
          <p:nvPr>
            <p:ph type="sldNum" sz="quarter" idx="10"/>
          </p:nvPr>
        </p:nvSpPr>
        <p:spPr/>
        <p:txBody>
          <a:bodyPr/>
          <a:lstStyle/>
          <a:p>
            <a:fld id="{18BDFEC3-8487-43E8-A154-7C12CBC1FFF2}" type="slidenum">
              <a:rPr lang="en-US"/>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New York Times quoted deaf Google engineer Ken Harrenstien as saying at the launch, “Sometimes the auto-captions are good. Sometimes they are not great, but they are better than nothing if you are hearing-impaired or don’t know the language.”</a:t>
            </a:r>
          </a:p>
          <a:p>
            <a:pPr marL="0" lvl="0" indent="0">
              <a:buNone/>
            </a:pPr>
            <a:endParaRPr/>
          </a:p>
          <a:p>
            <a:pPr marL="0" lvl="0" indent="0">
              <a:buNone/>
            </a:pPr>
            <a:r>
              <a:t>And there’s the rub with ASR. It isn’t very good, and it isn’t getting much better.</a:t>
            </a:r>
          </a:p>
          <a:p>
            <a:pPr marL="0" lvl="0" indent="0">
              <a:buNone/>
            </a:pPr>
            <a:endParaRPr/>
          </a:p>
          <a:p>
            <a:pPr marL="0" lvl="0" indent="0">
              <a:buNone/>
            </a:pPr>
            <a:r>
              <a:t>And let’s be clear about what we mean by “very good”.</a:t>
            </a:r>
          </a:p>
          <a:p>
            <a:pPr marL="0" lvl="0" indent="0">
              <a:buNone/>
            </a:pPr>
            <a:endParaRPr/>
          </a:p>
          <a:p>
            <a:pPr marL="0" lvl="0" indent="0">
              <a:buNone/>
            </a:pPr>
            <a:r>
              <a:t>In the 2023 State of Automatic Speech Recognition report by 3PlayMedia (a vendor of video accessibility services), no automated captioning from ten different vendors achieved a Word Error Rate of less than 6.86%. Once formatting like punctuation and capitalization was taken into account, none of the vendors had a Formatted Error Rate of less than 17.2%.</a:t>
            </a:r>
          </a:p>
          <a:p>
            <a:pPr marL="0" lvl="0" indent="0">
              <a:buNone/>
            </a:pPr>
            <a:endParaRPr/>
          </a:p>
          <a:p>
            <a:pPr marL="0" lvl="0" indent="0">
              <a:buNone/>
            </a:pPr>
            <a:r>
              <a:t>That equates to about one in six words being incorrectly captioned - at best. Some auto-captioning vendors had error rates as high as 42%.</a:t>
            </a:r>
          </a:p>
          <a:p>
            <a:pPr marL="0" lvl="0" indent="0">
              <a:buNone/>
            </a:pPr>
            <a:endParaRPr/>
          </a:p>
          <a:p>
            <a:pPr marL="0" lvl="0" indent="0">
              <a:buNone/>
            </a:pPr>
            <a:r>
              <a:t>With regard to web content, it should be noted that while standards like WCAG require the provision of captions in some contexts, they have little to say about quality, how accurately captions convey dialog.</a:t>
            </a:r>
          </a:p>
          <a:p>
            <a:pPr marL="0" lvl="0" indent="0">
              <a:buNone/>
            </a:pPr>
            <a:endParaRPr/>
          </a:p>
          <a:p>
            <a:pPr marL="0" lvl="0" indent="0">
              <a:buNone/>
            </a:pPr>
            <a:r>
              <a:t>In television contexts, though, the FCC is much more specific, requiring 99% accuracy. If that standard was included in WCAG, no web pages with auto-captioned videos would conform.  In some ways, AI has made some captioning issues worse. Where earlier forms of automated captioning might admit something is “indecipherable”, AI-powered ASR tends to supply something, even if it is wildly inaccurate.</a:t>
            </a:r>
          </a:p>
        </p:txBody>
      </p:sp>
      <p:sp>
        <p:nvSpPr>
          <p:cNvPr id="4" name="Slide Number Placeholder 3"/>
          <p:cNvSpPr>
            <a:spLocks noGrp="1"/>
          </p:cNvSpPr>
          <p:nvPr>
            <p:ph type="sldNum" sz="quarter" idx="10"/>
          </p:nvPr>
        </p:nvSpPr>
        <p:spPr/>
        <p:txBody>
          <a:bodyPr/>
          <a:lstStyle/>
          <a:p>
            <a:fld id="{18BDFEC3-8487-43E8-A154-7C12CBC1FFF2}" type="slidenum">
              <a:rPr lang="en-US"/>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caption here says, “And we have lift off the guitarist G 11 mission”. What was said was, “And we have lift off of the Antares NG-11 mission.”  It’s entirely possible that some of the current barriers to greater accuracy, such as that ASR engines respond better to a single voice rather than multiple voices, will be overcome but probably not in the very near future.</a:t>
            </a:r>
          </a:p>
          <a:p>
            <a:pPr marL="0" lvl="0" indent="0">
              <a:buNone/>
            </a:pPr>
            <a:endParaRPr/>
          </a:p>
          <a:p>
            <a:pPr marL="0" lvl="0" indent="0">
              <a:buNone/>
            </a:pPr>
            <a:r>
              <a:t>In the meantime, to get decent captioning, a user has to upload the video, download the automatically generated captions file, edit it for accuracy, and re-upload it. Or pay a commercial service to do it.</a:t>
            </a:r>
          </a:p>
          <a:p>
            <a:pPr marL="0" lvl="0" indent="0">
              <a:buNone/>
            </a:pPr>
            <a:endParaRPr/>
          </a:p>
          <a:p>
            <a:pPr marL="0" lvl="0" indent="0">
              <a:buNone/>
            </a:pPr>
            <a:r>
              <a:t>It’s interesting that a major provider like Rev.com has developed an automated captioning service alongside its manual service, but concedes that the manual service is much more accurate.</a:t>
            </a:r>
          </a:p>
        </p:txBody>
      </p:sp>
      <p:sp>
        <p:nvSpPr>
          <p:cNvPr id="4" name="Slide Number Placeholder 3"/>
          <p:cNvSpPr>
            <a:spLocks noGrp="1"/>
          </p:cNvSpPr>
          <p:nvPr>
            <p:ph type="sldNum" sz="quarter" idx="10"/>
          </p:nvPr>
        </p:nvSpPr>
        <p:spPr/>
        <p:txBody>
          <a:bodyPr/>
          <a:lstStyle/>
          <a:p>
            <a:fld id="{18BDFEC3-8487-43E8-A154-7C12CBC1FFF2}" type="slidenum">
              <a:rPr lang="en-US"/>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“Rev offers the most accurate automatic transcription model in the world … and its word error rate is about 14%. That means you can expect about 86% of your transcription to be accurate, on average. If you need higher accuracy rates, you might want to go with human transcription.”</a:t>
            </a:r>
          </a:p>
          <a:p>
            <a:pPr marL="0" lvl="0" indent="0">
              <a:buNone/>
            </a:pPr>
            <a:endParaRPr/>
          </a:p>
          <a:p>
            <a:pPr marL="0" lvl="0" indent="0">
              <a:buNone/>
            </a:pPr>
            <a:r>
              <a:t>For the foreseeable future, like many forms of AI-powered functionality, a human touch is needed to ensure captioning accuracy.</a:t>
            </a:r>
          </a:p>
        </p:txBody>
      </p:sp>
      <p:sp>
        <p:nvSpPr>
          <p:cNvPr id="4" name="Slide Number Placeholder 3"/>
          <p:cNvSpPr>
            <a:spLocks noGrp="1"/>
          </p:cNvSpPr>
          <p:nvPr>
            <p:ph type="sldNum" sz="quarter" idx="10"/>
          </p:nvPr>
        </p:nvSpPr>
        <p:spPr/>
        <p:txBody>
          <a:bodyPr/>
          <a:lstStyle/>
          <a:p>
            <a:fld id="{18BDFEC3-8487-43E8-A154-7C12CBC1FFF2}" type="slidenum">
              <a:rPr lang="en-US"/>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Using machines to analyze and report on the content of images is not at all new.</a:t>
            </a:r>
          </a:p>
          <a:p>
            <a:pPr marL="0" lvl="0" indent="0">
              <a:buNone/>
            </a:pPr>
            <a:endParaRPr/>
          </a:p>
          <a:p>
            <a:pPr marL="0" lvl="0" indent="0">
              <a:buNone/>
            </a:pPr>
            <a:r>
              <a:t>OCR was an outcome of pre-World War I experiments with telegraphy and creating reading devices for the blind.</a:t>
            </a:r>
          </a:p>
          <a:p>
            <a:pPr marL="0" lvl="0" indent="0">
              <a:buNone/>
            </a:pPr>
            <a:endParaRPr/>
          </a:p>
          <a:p>
            <a:pPr marL="0" lvl="0" indent="0">
              <a:buNone/>
            </a:pPr>
            <a:r>
              <a:t>One of these projects developed the capacity to read printed characters and convert them into telegraphic code.</a:t>
            </a:r>
          </a:p>
          <a:p>
            <a:pPr marL="0" lvl="0" indent="0">
              <a:buNone/>
            </a:pPr>
            <a:endParaRPr/>
          </a:p>
          <a:p>
            <a:pPr marL="0" lvl="0" indent="0">
              <a:buNone/>
            </a:pPr>
            <a:r>
              <a:t>Another used a handheld scanner that produced a range of audio tones that corresponded to different characters printed on a page.</a:t>
            </a:r>
          </a:p>
        </p:txBody>
      </p:sp>
      <p:sp>
        <p:nvSpPr>
          <p:cNvPr id="4" name="Slide Number Placeholder 3"/>
          <p:cNvSpPr>
            <a:spLocks noGrp="1"/>
          </p:cNvSpPr>
          <p:nvPr>
            <p:ph type="sldNum" sz="quarter" idx="10"/>
          </p:nvPr>
        </p:nvSpPr>
        <p:spPr/>
        <p:txBody>
          <a:bodyPr/>
          <a:lstStyle/>
          <a:p>
            <a:fld id="{18BDFEC3-8487-43E8-A154-7C12CBC1FFF2}" type="slidenum">
              <a:rPr lang="en-US"/>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It was Ray Kurzweil in the 1970s who created the breakthrough technology that enabled a machine to read out text content to blind people, combining a flatbed scanner with synthesized text-to-speech.</a:t>
            </a:r>
          </a:p>
        </p:txBody>
      </p:sp>
      <p:sp>
        <p:nvSpPr>
          <p:cNvPr id="4" name="Slide Number Placeholder 3"/>
          <p:cNvSpPr>
            <a:spLocks noGrp="1"/>
          </p:cNvSpPr>
          <p:nvPr>
            <p:ph type="sldNum" sz="quarter" idx="10"/>
          </p:nvPr>
        </p:nvSpPr>
        <p:spPr/>
        <p:txBody>
          <a:bodyPr/>
          <a:lstStyle/>
          <a:p>
            <a:fld id="{18BDFEC3-8487-43E8-A154-7C12CBC1FFF2}" type="slidenum">
              <a:rPr lang="en-US"/>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Nowadays, as well as being used in dozens of applications that require translating a picture of text into text, OCR is a core part of screen reader technology. It’s not generally thought of as AI, but it does fall into that part of the AI family known as text-to-speech.</a:t>
            </a:r>
          </a:p>
          <a:p>
            <a:pPr marL="0" lvl="0" indent="0">
              <a:buNone/>
            </a:pPr>
            <a:endParaRPr/>
          </a:p>
          <a:p>
            <a:pPr marL="0" lvl="0" indent="0">
              <a:buNone/>
            </a:pPr>
            <a:r>
              <a:t>And that’s why alt text is important. Screen readers read out text, whether that’s visible text on a web page or hidden text describing an image. They can use OCR to read out images of text (with varying levels of accuracy), but without that visibly hidden alternative text, screen readers don’t describe other images - yet.</a:t>
            </a:r>
          </a:p>
          <a:p>
            <a:pPr marL="0" lvl="0" indent="0">
              <a:buNone/>
            </a:pPr>
            <a:endParaRPr/>
          </a:p>
          <a:p>
            <a:pPr marL="0" lvl="0" indent="0">
              <a:buNone/>
            </a:pPr>
            <a:r>
              <a:t>Back in the 1970s, some of that same OCR technology was being used to develop Computer Vision (CV), a technological way of analyzing and reporting on the content of a much wider range of images than just text.</a:t>
            </a:r>
          </a:p>
          <a:p>
            <a:pPr marL="0" lvl="0" indent="0">
              <a:buNone/>
            </a:pPr>
            <a:endParaRPr/>
          </a:p>
          <a:p>
            <a:pPr marL="0" lvl="0" indent="0">
              <a:buNone/>
            </a:pPr>
            <a:r>
              <a:t>It was very much seen as part of the nascent development of AI, automating tasks associated with the human visual system.</a:t>
            </a:r>
          </a:p>
        </p:txBody>
      </p:sp>
      <p:sp>
        <p:nvSpPr>
          <p:cNvPr id="4" name="Slide Number Placeholder 3"/>
          <p:cNvSpPr>
            <a:spLocks noGrp="1"/>
          </p:cNvSpPr>
          <p:nvPr>
            <p:ph type="sldNum" sz="quarter" idx="10"/>
          </p:nvPr>
        </p:nvSpPr>
        <p:spPr/>
        <p:txBody>
          <a:bodyPr/>
          <a:lstStyle/>
          <a:p>
            <a:fld id="{18BDFEC3-8487-43E8-A154-7C12CBC1FFF2}" type="slidenum">
              <a:rPr lang="en-US"/>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this session, we’re going to talk about the potential effects of AI on web accessibility, and people with disabilities in general.</a:t>
            </a:r>
          </a:p>
          <a:p>
            <a:pPr marL="0" lvl="0" indent="0">
              <a:buNone/>
            </a:pPr>
            <a:endParaRPr/>
          </a:p>
          <a:p>
            <a:pPr marL="0" lvl="0" indent="0">
              <a:buNone/>
            </a:pPr>
            <a:r>
              <a:t>First we’ll look at how AI has been transforming existing accessibility technology, using overlays, captions, and alt text as examples.</a:t>
            </a:r>
          </a:p>
          <a:p>
            <a:pPr marL="0" lvl="0" indent="0">
              <a:buNone/>
            </a:pPr>
            <a:endParaRPr/>
          </a:p>
          <a:p>
            <a:pPr marL="0" lvl="0" indent="0">
              <a:buNone/>
            </a:pPr>
            <a:r>
              <a:t>Next we’ll talk about how AI can directly affect the personal lives of people with disabilities, and we’ll focus on computer vision, personalized output, and recruiting.</a:t>
            </a:r>
          </a:p>
          <a:p>
            <a:pPr marL="0" lvl="0" indent="0">
              <a:buNone/>
            </a:pPr>
            <a:endParaRPr/>
          </a:p>
          <a:p>
            <a:pPr marL="0" lvl="0" indent="0">
              <a:buNone/>
            </a:pPr>
            <a:r>
              <a:t>Then we’ll finish by looking at the possibilities of using AI to create accessible content.</a:t>
            </a:r>
          </a:p>
        </p:txBody>
      </p:sp>
      <p:sp>
        <p:nvSpPr>
          <p:cNvPr id="4" name="Slide Number Placeholder 3"/>
          <p:cNvSpPr>
            <a:spLocks noGrp="1"/>
          </p:cNvSpPr>
          <p:nvPr>
            <p:ph type="sldNum" sz="quarter" idx="10"/>
          </p:nvPr>
        </p:nvSpPr>
        <p:spPr/>
        <p:txBody>
          <a:bodyPr/>
          <a:lstStyle/>
          <a:p>
            <a:fld id="{18BDFEC3-8487-43E8-A154-7C12CBC1FFF2}"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Many of the algorithms developed then are still in use today, such as the ability to discern edges, implied structure, the labeling of lines, and motion estimation in videos.</a:t>
            </a:r>
          </a:p>
        </p:txBody>
      </p:sp>
      <p:sp>
        <p:nvSpPr>
          <p:cNvPr id="4" name="Slide Number Placeholder 3"/>
          <p:cNvSpPr>
            <a:spLocks noGrp="1"/>
          </p:cNvSpPr>
          <p:nvPr>
            <p:ph type="sldNum" sz="quarter" idx="10"/>
          </p:nvPr>
        </p:nvSpPr>
        <p:spPr/>
        <p:txBody>
          <a:bodyPr/>
          <a:lstStyle/>
          <a:p>
            <a:fld id="{18BDFEC3-8487-43E8-A154-7C12CBC1FFF2}" type="slidenum">
              <a:rPr lang="en-US"/>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As more sophisticated algorithms developed, the massive recent increases in datasets and the processing power to analyze them has led to Machine Learning and Deep Learning techniques being applied to Computer Vision to produce truly remarkable advances in image recognition and description.</a:t>
            </a:r>
          </a:p>
          <a:p>
            <a:pPr marL="0" lvl="0" indent="0">
              <a:buNone/>
            </a:pPr>
            <a:endParaRPr/>
          </a:p>
          <a:p>
            <a:pPr marL="0" lvl="0" indent="0">
              <a:buNone/>
            </a:pPr>
            <a:r>
              <a:t>So, CV + ML + DL should equal great alt text, right?</a:t>
            </a:r>
          </a:p>
          <a:p>
            <a:pPr marL="0" lvl="0" indent="0">
              <a:buNone/>
            </a:pPr>
            <a:endParaRPr/>
          </a:p>
          <a:p>
            <a:pPr marL="0" lvl="0" indent="0">
              <a:buNone/>
            </a:pPr>
            <a:r>
              <a:t>Well, we all realize it’s not that simple.</a:t>
            </a:r>
          </a:p>
          <a:p>
            <a:pPr marL="0" lvl="0" indent="0">
              <a:buNone/>
            </a:pPr>
            <a:endParaRPr/>
          </a:p>
          <a:p>
            <a:pPr marL="0" lvl="0" indent="0">
              <a:buNone/>
            </a:pPr>
            <a:r>
              <a:t>Producing text that describes an image in an automated, mechanical way is not the whole story of what makes good alternative text for accessibility purposes.</a:t>
            </a:r>
          </a:p>
        </p:txBody>
      </p:sp>
      <p:sp>
        <p:nvSpPr>
          <p:cNvPr id="4" name="Slide Number Placeholder 3"/>
          <p:cNvSpPr>
            <a:spLocks noGrp="1"/>
          </p:cNvSpPr>
          <p:nvPr>
            <p:ph type="sldNum" sz="quarter" idx="10"/>
          </p:nvPr>
        </p:nvSpPr>
        <p:spPr/>
        <p:txBody>
          <a:bodyPr/>
          <a:lstStyle/>
          <a:p>
            <a:fld id="{18BDFEC3-8487-43E8-A154-7C12CBC1FFF2}" type="slidenum">
              <a:rPr lang="en-US"/>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Early efforts revealed limitations in datasets that made machines produce text that was neither accurate nor appropriate. In 2015, Google Photos was rightly criticized for offensive auto-tagging of photos of African Americans.</a:t>
            </a:r>
          </a:p>
          <a:p>
            <a:pPr marL="0" lvl="0" indent="0">
              <a:buNone/>
            </a:pPr>
            <a:endParaRPr/>
          </a:p>
          <a:p>
            <a:pPr marL="0" lvl="0" indent="0">
              <a:buNone/>
            </a:pPr>
            <a:r>
              <a:t>But larger datasets and better analysis are improving that greatly.</a:t>
            </a:r>
          </a:p>
          <a:p>
            <a:pPr marL="0" lvl="0" indent="0">
              <a:buNone/>
            </a:pPr>
            <a:endParaRPr/>
          </a:p>
          <a:p>
            <a:pPr marL="0" lvl="0" indent="0">
              <a:buNone/>
            </a:pPr>
            <a:r>
              <a:t>The frontier we now face is context. Isolating an image from the context of its web content does not produce good alt text.</a:t>
            </a:r>
          </a:p>
        </p:txBody>
      </p:sp>
      <p:sp>
        <p:nvSpPr>
          <p:cNvPr id="4" name="Slide Number Placeholder 3"/>
          <p:cNvSpPr>
            <a:spLocks noGrp="1"/>
          </p:cNvSpPr>
          <p:nvPr>
            <p:ph type="sldNum" sz="quarter" idx="10"/>
          </p:nvPr>
        </p:nvSpPr>
        <p:spPr/>
        <p:txBody>
          <a:bodyPr/>
          <a:lstStyle/>
          <a:p>
            <a:fld id="{18BDFEC3-8487-43E8-A154-7C12CBC1FFF2}" type="slidenum">
              <a:rPr lang="en-US"/>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With this image, Facebook’s alt text generator ignored the text of a message: “Green frog door knob”, and concluded that this “May be an image of amphibian”, which is not untrue but doesn’t tell a screen reader user that it’s a door knob in the shape of a frog.</a:t>
            </a:r>
          </a:p>
        </p:txBody>
      </p:sp>
      <p:sp>
        <p:nvSpPr>
          <p:cNvPr id="4" name="Slide Number Placeholder 3"/>
          <p:cNvSpPr>
            <a:spLocks noGrp="1"/>
          </p:cNvSpPr>
          <p:nvPr>
            <p:ph type="sldNum" sz="quarter" idx="10"/>
          </p:nvPr>
        </p:nvSpPr>
        <p:spPr/>
        <p:txBody>
          <a:bodyPr/>
          <a:lstStyle/>
          <a:p>
            <a:fld id="{18BDFEC3-8487-43E8-A154-7C12CBC1FFF2}" type="slidenum">
              <a:rPr lang="en-US"/>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However, there are currently underway projects to teach machines to analyze surrounding text and other images on a web page (or social media post) and generate alternative text for a screen reader that equates to that which would be added by a human.</a:t>
            </a:r>
          </a:p>
          <a:p>
            <a:pPr marL="0" lvl="0" indent="0">
              <a:buNone/>
            </a:pPr>
            <a:endParaRPr/>
          </a:p>
          <a:p>
            <a:pPr marL="0" lvl="0" indent="0">
              <a:buNone/>
            </a:pPr>
            <a:r>
              <a:t>With the kinds of technologies we’re talking about, this is by no means an insurmountable task.</a:t>
            </a:r>
          </a:p>
        </p:txBody>
      </p:sp>
      <p:sp>
        <p:nvSpPr>
          <p:cNvPr id="4" name="Slide Number Placeholder 3"/>
          <p:cNvSpPr>
            <a:spLocks noGrp="1"/>
          </p:cNvSpPr>
          <p:nvPr>
            <p:ph type="sldNum" sz="quarter" idx="10"/>
          </p:nvPr>
        </p:nvSpPr>
        <p:spPr/>
        <p:txBody>
          <a:bodyPr/>
          <a:lstStyle/>
          <a:p>
            <a:fld id="{18BDFEC3-8487-43E8-A154-7C12CBC1FFF2}" type="slidenum">
              <a:rPr lang="en-US"/>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slide shows the analysis of a social media post that says “I check my mail daily. Today, I received 18 election flyers. Good lord. Make it stop. PS - be sure to vote. Hashtag California Primary”, with a photo of a hand holding multiple election flyers.</a:t>
            </a:r>
          </a:p>
          <a:p>
            <a:pPr marL="0" lvl="0" indent="0">
              <a:buNone/>
            </a:pPr>
            <a:endParaRPr/>
          </a:p>
          <a:p>
            <a:pPr marL="0" lvl="0" indent="0">
              <a:buNone/>
            </a:pPr>
            <a:r>
              <a:t>Logic flows for deciding on the image content are then described, resulting in automatically generated alt text, “Exasperated OP holds 18 election flyers for various candidates in the 2022 California primary election”. The AI has correctly assessed image-relevant content to include in the alt text from the tweet text, including what “election flyers” means, what the hashtag refers to and the tone of the tweet.</a:t>
            </a:r>
          </a:p>
          <a:p>
            <a:pPr marL="0" lvl="0" indent="0">
              <a:buNone/>
            </a:pPr>
            <a:endParaRPr/>
          </a:p>
          <a:p>
            <a:pPr marL="0" lvl="0" indent="0">
              <a:buNone/>
            </a:pPr>
            <a:r>
              <a:t>In fact, it’s not unreasonable to expect that some AI alt text generators are already better at this than human beings. Anyone who’s audited more than a few websites knows that human-generated alt text is often variable at best.</a:t>
            </a:r>
          </a:p>
        </p:txBody>
      </p:sp>
      <p:sp>
        <p:nvSpPr>
          <p:cNvPr id="4" name="Slide Number Placeholder 3"/>
          <p:cNvSpPr>
            <a:spLocks noGrp="1"/>
          </p:cNvSpPr>
          <p:nvPr>
            <p:ph type="sldNum" sz="quarter" idx="10"/>
          </p:nvPr>
        </p:nvSpPr>
        <p:spPr/>
        <p:txBody>
          <a:bodyPr/>
          <a:lstStyle/>
          <a:p>
            <a:fld id="{18BDFEC3-8487-43E8-A154-7C12CBC1FFF2}" type="slidenum">
              <a:rPr lang="en-US"/>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For the alt text of this photo of a racehorse entering the barrier before a race, a human wrote:</a:t>
            </a:r>
          </a:p>
          <a:p>
            <a:pPr marL="0" lvl="0" indent="0">
              <a:buNone/>
            </a:pPr>
            <a:endParaRPr/>
          </a:p>
          <a:p>
            <a:pPr marL="0" lvl="0" indent="0">
              <a:buNone/>
            </a:pPr>
            <a:r>
              <a:t>“A hapless racehorse being cruelly jammed into a too-small barrier stall against its will before being forced to race in circles while being whipped for human entertainment.”</a:t>
            </a:r>
          </a:p>
          <a:p>
            <a:pPr marL="0" lvl="0" indent="0">
              <a:buNone/>
            </a:pPr>
            <a:endParaRPr/>
          </a:p>
          <a:p>
            <a:pPr marL="0" lvl="0" indent="0">
              <a:buNone/>
            </a:pPr>
            <a:r>
              <a:t>This alt text was written for a sports news portal, not for a site protesting cruelty to animals.</a:t>
            </a:r>
          </a:p>
          <a:p>
            <a:pPr marL="0" lvl="0" indent="0">
              <a:buNone/>
            </a:pPr>
            <a:endParaRPr/>
          </a:p>
          <a:p>
            <a:pPr marL="0" lvl="0" indent="0">
              <a:buNone/>
            </a:pPr>
            <a:r>
              <a:t>In many ways, a machine working off a massive dataset may be better placed than a human to analyze an image’s context and choose a description that fits the purpose of the web content.</a:t>
            </a:r>
          </a:p>
        </p:txBody>
      </p:sp>
      <p:sp>
        <p:nvSpPr>
          <p:cNvPr id="4" name="Slide Number Placeholder 3"/>
          <p:cNvSpPr>
            <a:spLocks noGrp="1"/>
          </p:cNvSpPr>
          <p:nvPr>
            <p:ph type="sldNum" sz="quarter" idx="10"/>
          </p:nvPr>
        </p:nvSpPr>
        <p:spPr/>
        <p:txBody>
          <a:bodyPr/>
          <a:lstStyle/>
          <a:p>
            <a:fld id="{18BDFEC3-8487-43E8-A154-7C12CBC1FFF2}" type="slidenum">
              <a:rPr lang="en-US"/>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extends to complex images, diagrams and illustrations. Charts and graphs visualize not just data, but relationships between data. That’s their purpose, to show at a glance what might otherwise not be very apparent from a table of numbers.</a:t>
            </a:r>
          </a:p>
          <a:p>
            <a:pPr marL="0" lvl="0" indent="0">
              <a:buNone/>
            </a:pPr>
            <a:endParaRPr/>
          </a:p>
          <a:p>
            <a:pPr marL="0" lvl="0" indent="0">
              <a:buNone/>
            </a:pPr>
            <a:r>
              <a:t>AI alt text generators can already describe these relationships, working off the original tabular data used to generate the images to create alt text such as “the percentage of female STEM workers rose 20% between 1970 and 2019, with the greatest increases in social science and math occupations”.</a:t>
            </a:r>
          </a:p>
          <a:p>
            <a:pPr marL="0" lvl="0" indent="0">
              <a:buNone/>
            </a:pPr>
            <a:endParaRPr/>
          </a:p>
          <a:p>
            <a:pPr marL="0" lvl="0" indent="0">
              <a:buNone/>
            </a:pPr>
            <a:r>
              <a:t>I do have a caveat. There is a current generation of AI-powered alt generators that focus on search engine optimization rather than accessibility. Keyword stuffing is, of course, just a reflection of how many humans currently regard alt text - AI just automates it.</a:t>
            </a:r>
          </a:p>
          <a:p>
            <a:pPr marL="0" lvl="0" indent="0">
              <a:buNone/>
            </a:pPr>
            <a:endParaRPr/>
          </a:p>
          <a:p>
            <a:pPr marL="0" lvl="0" indent="0">
              <a:buNone/>
            </a:pPr>
            <a:r>
              <a:t>Nevertheless, there’s no reason purpose-specific AI tools can’t be used now to analyze an image </a:t>
            </a:r>
            <a:r>
              <a:rPr i="1"/>
              <a:t>and</a:t>
            </a:r>
            <a:r>
              <a:t> its context to calculate appropriate alt text. However, what if AI could be used to generate not just alt text it thinks is “right”, but alt text that it calculates to meet the needs of each user - every user, in every context.</a:t>
            </a:r>
          </a:p>
          <a:p>
            <a:pPr marL="0" lvl="0" indent="0">
              <a:buNone/>
            </a:pPr>
            <a:endParaRPr/>
          </a:p>
          <a:p>
            <a:pPr marL="0" lvl="0" indent="0">
              <a:buNone/>
            </a:pPr>
            <a:r>
              <a:t>That’s where AI is going, and where this talk is going next.</a:t>
            </a:r>
          </a:p>
        </p:txBody>
      </p:sp>
      <p:sp>
        <p:nvSpPr>
          <p:cNvPr id="4" name="Slide Number Placeholder 3"/>
          <p:cNvSpPr>
            <a:spLocks noGrp="1"/>
          </p:cNvSpPr>
          <p:nvPr>
            <p:ph type="sldNum" sz="quarter" idx="10"/>
          </p:nvPr>
        </p:nvSpPr>
        <p:spPr/>
        <p:txBody>
          <a:bodyPr/>
          <a:lstStyle/>
          <a:p>
            <a:fld id="{18BDFEC3-8487-43E8-A154-7C12CBC1FFF2}" type="slidenum">
              <a:rPr lang="en-US"/>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the next section, lets look at a few examples of how AI can directly affect the daily lives of people with disabilities today.</a:t>
            </a:r>
          </a:p>
        </p:txBody>
      </p:sp>
      <p:sp>
        <p:nvSpPr>
          <p:cNvPr id="4" name="Slide Number Placeholder 3"/>
          <p:cNvSpPr>
            <a:spLocks noGrp="1"/>
          </p:cNvSpPr>
          <p:nvPr>
            <p:ph type="sldNum" sz="quarter" idx="10"/>
          </p:nvPr>
        </p:nvSpPr>
        <p:spPr/>
        <p:txBody>
          <a:bodyPr/>
          <a:lstStyle/>
          <a:p>
            <a:fld id="{18BDFEC3-8487-43E8-A154-7C12CBC1FFF2}" type="slidenum">
              <a:rPr lang="en-US"/>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There are plenty of examples out there. For example, generative voice AI provides a more human and natural sounding form of synthetic speech. This is useful for text to speech solutions like professional sounding book narrations. It can also be used for speech to speech solutions, providing a personal voice to people who have lost, or are losing, their own voice.</a:t>
            </a:r>
          </a:p>
          <a:p>
            <a:pPr marL="0" lvl="0" indent="0">
              <a:buNone/>
            </a:pPr>
            <a:endParaRPr/>
          </a:p>
          <a:p>
            <a:pPr marL="0" lvl="0" indent="0">
              <a:buNone/>
            </a:pPr>
            <a:r>
              <a:t>There’s AI powered hearing aids, which can filter out irrelevant background noise in a more intelligent way, or AI powered artificial limbs that allow for more natural and intuitive control over the prosthetic.</a:t>
            </a:r>
          </a:p>
          <a:p>
            <a:pPr marL="0" lvl="0" indent="0">
              <a:buNone/>
            </a:pPr>
            <a:endParaRPr/>
          </a:p>
          <a:p>
            <a:pPr marL="0" lvl="0" indent="0">
              <a:buNone/>
            </a:pPr>
            <a:r>
              <a:t>But the two examples I would like to spend a bit more time on in this talk are computer vision and personalized AI responses.</a:t>
            </a:r>
          </a:p>
        </p:txBody>
      </p:sp>
      <p:sp>
        <p:nvSpPr>
          <p:cNvPr id="4" name="Slide Number Placeholder 3"/>
          <p:cNvSpPr>
            <a:spLocks noGrp="1"/>
          </p:cNvSpPr>
          <p:nvPr>
            <p:ph type="sldNum" sz="quarter" idx="10"/>
          </p:nvPr>
        </p:nvSpPr>
        <p:spPr/>
        <p:txBody>
          <a:bodyPr/>
          <a:lstStyle/>
          <a:p>
            <a:fld id="{18BDFEC3-8487-43E8-A154-7C12CBC1FFF2}" type="slidenum">
              <a:rPr lang="en-US"/>
              <a:t>42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But first, let’s quickly introduce ourselves.</a:t>
            </a:r>
          </a:p>
          <a:p>
            <a:pPr marL="0" lvl="0" indent="0">
              <a:buNone/>
            </a:pPr>
            <a:endParaRPr/>
          </a:p>
          <a:p>
            <a:pPr marL="0" lvl="0" indent="0">
              <a:buNone/>
            </a:pPr>
            <a:r>
              <a:t>We’re both with the TPGi Knowledge Center team, and as such we’re responsible for maintaining and improving accessibility-related knowledge and content within TPGi.</a:t>
            </a:r>
          </a:p>
          <a:p>
            <a:pPr marL="0" lvl="0" indent="0">
              <a:buNone/>
            </a:pPr>
            <a:endParaRPr/>
          </a:p>
          <a:p>
            <a:pPr marL="0" lvl="0" indent="0">
              <a:buNone/>
            </a:pPr>
            <a:r>
              <a:t>My name is Hans Hillen, and I’m the Team Director.</a:t>
            </a:r>
          </a:p>
          <a:p>
            <a:pPr marL="0" lvl="0" indent="0">
              <a:buNone/>
            </a:pPr>
            <a:endParaRPr/>
          </a:p>
          <a:p>
            <a:pPr marL="0" lvl="0" indent="0">
              <a:buNone/>
            </a:pPr>
            <a:r>
              <a:t>My co-presenter today is Ricky Onsman, who is a senior Technical Content Writer for the Knowledge Center.</a:t>
            </a:r>
          </a:p>
          <a:p>
            <a:pPr marL="0" lvl="0" indent="0">
              <a:buNone/>
            </a:pPr>
            <a:endParaRPr/>
          </a:p>
          <a:p>
            <a:pPr marL="0" lvl="0" indent="0">
              <a:buNone/>
            </a:pPr>
            <a:r>
              <a:t>The other KC member is James Edwards, who is our technical consultant and is responsible for our design patterns and WCAG 2.2 specific content, amongst other things.</a:t>
            </a:r>
          </a:p>
          <a:p>
            <a:pPr marL="0" lvl="0" indent="0">
              <a:buNone/>
            </a:pPr>
            <a:endParaRPr/>
          </a:p>
          <a:p>
            <a:pPr marL="0" lvl="0" indent="0">
              <a:buNone/>
            </a:pPr>
            <a:r>
              <a:t>Speaking of recruiting, we will start looking for the fourth member of the TPGi Knowledge Center. We’ll be looking for someone who is fluent in everything accessibility, a good technical writer, and comfortable with writing nodejs and front end code. If that sounds interesting to you, keep an eye on our careers page at www.tpgi.com/business/careers/.</a:t>
            </a:r>
          </a:p>
        </p:txBody>
      </p:sp>
      <p:sp>
        <p:nvSpPr>
          <p:cNvPr id="4" name="Slide Number Placeholder 3"/>
          <p:cNvSpPr>
            <a:spLocks noGrp="1"/>
          </p:cNvSpPr>
          <p:nvPr>
            <p:ph type="sldNum" sz="quarter" idx="10"/>
          </p:nvPr>
        </p:nvSpPr>
        <p:spPr/>
        <p:txBody>
          <a:bodyPr/>
          <a:lstStyle/>
          <a:p>
            <a:fld id="{18BDFEC3-8487-43E8-A154-7C12CBC1FFF2}"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So let’s start with computer vision. To simplify Ricky’s definition from earlier, computer vision basically attempts to make sense of an image in the way a human would, and describe that image to a person who can’t see it.</a:t>
            </a:r>
          </a:p>
          <a:p>
            <a:pPr marL="0" lvl="0" indent="0">
              <a:buNone/>
            </a:pPr>
            <a:endParaRPr/>
          </a:p>
          <a:p>
            <a:pPr marL="0" lvl="0" indent="0">
              <a:buNone/>
            </a:pPr>
            <a:r>
              <a:t>So why is computer vision as a disability aid such a game changer? It’s because in the end, the perfect alt text does not exist. You will never know what every single individual consuming your content needs or wants to know about your image.</a:t>
            </a:r>
          </a:p>
          <a:p>
            <a:pPr marL="0" lvl="0" indent="0">
              <a:buNone/>
            </a:pPr>
            <a:endParaRPr/>
          </a:p>
          <a:p>
            <a:pPr marL="0" lvl="0" indent="0">
              <a:buNone/>
            </a:pPr>
            <a:r>
              <a:t>Rather than us trying to think of every detail to describe an image with, or using auto-tagging to do that for us, why not let the user decide how detailed they want their image description to be, what specific aspects of the image they’re interested in, and what follow up questions they might have about it? With computer vision this is possible, and that’s why it’s a game changer. It’s like having the longdesc attribute back, </a:t>
            </a:r>
            <a:r>
              <a:rPr i="1"/>
              <a:t>and</a:t>
            </a:r>
            <a:r>
              <a:t> having somebody else write its contents for you!</a:t>
            </a:r>
          </a:p>
        </p:txBody>
      </p:sp>
      <p:sp>
        <p:nvSpPr>
          <p:cNvPr id="4" name="Slide Number Placeholder 3"/>
          <p:cNvSpPr>
            <a:spLocks noGrp="1"/>
          </p:cNvSpPr>
          <p:nvPr>
            <p:ph type="sldNum" sz="quarter" idx="10"/>
          </p:nvPr>
        </p:nvSpPr>
        <p:spPr/>
        <p:txBody>
          <a:bodyPr/>
          <a:lstStyle/>
          <a:p>
            <a:fld id="{18BDFEC3-8487-43E8-A154-7C12CBC1FFF2}" type="slidenum">
              <a:rPr lang="en-US"/>
              <a:t>43</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Let’s have a closer look at an app feature that specifically uses computer vision to aid blind and low vision users: Be My AI. One thing that I really like about it, and what some of its users might not be aware of, is that it doesn’t limit you to just describe pictures taken on the spot with your device’s camera. You can send images to be described with Be My AI from any app that lets you open a ‘share’ menu for images. This includes web page images in Safari.</a:t>
            </a:r>
          </a:p>
          <a:p>
            <a:pPr marL="0" lvl="0" indent="0">
              <a:buNone/>
            </a:pPr>
            <a:endParaRPr/>
          </a:p>
          <a:p>
            <a:pPr marL="0" lvl="0" indent="0">
              <a:buNone/>
            </a:pPr>
            <a:r>
              <a:t>Another great feature is that after you ask Be My AI questions about your image, you can then create a link to your chat log to share what you learned with others who might need the information.</a:t>
            </a:r>
          </a:p>
        </p:txBody>
      </p:sp>
      <p:sp>
        <p:nvSpPr>
          <p:cNvPr id="4" name="Slide Number Placeholder 3"/>
          <p:cNvSpPr>
            <a:spLocks noGrp="1"/>
          </p:cNvSpPr>
          <p:nvPr>
            <p:ph type="sldNum" sz="quarter" idx="10"/>
          </p:nvPr>
        </p:nvSpPr>
        <p:spPr/>
        <p:txBody>
          <a:bodyPr/>
          <a:lstStyle/>
          <a:p>
            <a:fld id="{18BDFEC3-8487-43E8-A154-7C12CBC1FFF2}" type="slidenum">
              <a:rPr lang="en-US"/>
              <a:t>44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Here’s a basic example of using Be My AI to learn more about an image. If I had to provide an alt text for this photo, I might describe it as “seagull perched on top of a pouwhenua”. For those of you who don’t live in New Zealand, a pouwhenua is a type of marker post that is used in Māori culture, used to mark important boundaries or places of significance.</a:t>
            </a:r>
          </a:p>
          <a:p>
            <a:pPr marL="0" lvl="0" indent="0">
              <a:buNone/>
            </a:pPr>
            <a:endParaRPr/>
          </a:p>
          <a:p>
            <a:pPr marL="0" lvl="0" indent="0">
              <a:buNone/>
            </a:pPr>
            <a:r>
              <a:t>And Be my AI describes it really well:</a:t>
            </a:r>
          </a:p>
          <a:p>
            <a:pPr marL="0" lvl="0" indent="0">
              <a:buNone/>
            </a:pPr>
            <a:endParaRPr/>
          </a:p>
          <a:p>
            <a:pPr marL="0" lvl="0" indent="0">
              <a:buNone/>
            </a:pPr>
            <a:r>
              <a:t>“The picture shows a clear blue sky with a few trees in the background. In the foreground, there is an ornate, weathered stone carving resembling a Maori design, with a circular hole in the middle and a spiral pattern around it.</a:t>
            </a:r>
          </a:p>
          <a:p>
            <a:pPr marL="0" lvl="0" indent="0">
              <a:buNone/>
            </a:pPr>
            <a:endParaRPr/>
          </a:p>
          <a:p>
            <a:pPr marL="0" lvl="0" indent="0">
              <a:buNone/>
            </a:pPr>
            <a:r>
              <a:t>Perched on top of the carving is a white bird with grey wings and a red beak, possibly a seagull. Behind it, on a similar stone post, is another similar bird.” end quote.</a:t>
            </a:r>
          </a:p>
          <a:p>
            <a:pPr marL="0" lvl="0" indent="0">
              <a:buNone/>
            </a:pPr>
            <a:endParaRPr/>
          </a:p>
          <a:p>
            <a:pPr marL="0" lvl="0" indent="0">
              <a:buNone/>
            </a:pPr>
            <a:r>
              <a:t>You’ll notice it provides a decent amount of detail, without going overboard. It was able to answer my follow up questions, which I’ve linked to on this slide, perfectly. It told me that this was likely a pouwhenua, and that the picture was probably taken in New Zealand. Perfect!</a:t>
            </a:r>
          </a:p>
        </p:txBody>
      </p:sp>
      <p:sp>
        <p:nvSpPr>
          <p:cNvPr id="4" name="Slide Number Placeholder 3"/>
          <p:cNvSpPr>
            <a:spLocks noGrp="1"/>
          </p:cNvSpPr>
          <p:nvPr>
            <p:ph type="sldNum" sz="quarter" idx="10"/>
          </p:nvPr>
        </p:nvSpPr>
        <p:spPr/>
        <p:txBody>
          <a:bodyPr/>
          <a:lstStyle/>
          <a:p>
            <a:fld id="{18BDFEC3-8487-43E8-A154-7C12CBC1FFF2}" type="slidenum">
              <a:rPr lang="en-US"/>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CCCCCC"/>
                </a:solidFill>
                <a:effectLst/>
                <a:highlight>
                  <a:srgbClr val="1F1F1F"/>
                </a:highlight>
                <a:latin typeface="SF Mono" panose="020B0009000002000000" pitchFamily="49" charset="0"/>
              </a:rPr>
              <a:t>For the next example, let's play a little game, and see if you are smarter than an AI. For anybody who is close enough to see the screen, imagine if a blind person showed you this photo of a power bank, and asked you how much battery percentage they had left. What would you answer? Feel free to shout out.</a:t>
            </a:r>
          </a:p>
          <a:p>
            <a:br>
              <a:rPr lang="en-US" b="0" dirty="0">
                <a:solidFill>
                  <a:srgbClr val="CCCCCC"/>
                </a:solidFill>
                <a:effectLst/>
                <a:highlight>
                  <a:srgbClr val="1F1F1F"/>
                </a:highlight>
                <a:latin typeface="SF Mono" panose="020B0009000002000000" pitchFamily="49" charset="0"/>
              </a:rPr>
            </a:br>
            <a:r>
              <a:rPr lang="en-US" b="0" dirty="0">
                <a:solidFill>
                  <a:srgbClr val="CCCCCC"/>
                </a:solidFill>
                <a:effectLst/>
                <a:highlight>
                  <a:srgbClr val="1F1F1F"/>
                </a:highlight>
                <a:latin typeface="SF Mono" panose="020B0009000002000000" pitchFamily="49" charset="0"/>
              </a:rPr>
              <a:t>If you said 56%, you are just as wrong as every AI chat system I tried this with, because the power bank in this photo is actually being held upside down, and the real answer is 95%. </a:t>
            </a:r>
          </a:p>
          <a:p>
            <a:br>
              <a:rPr lang="en-US" b="0" dirty="0">
                <a:solidFill>
                  <a:srgbClr val="CCCCCC"/>
                </a:solidFill>
                <a:effectLst/>
                <a:highlight>
                  <a:srgbClr val="1F1F1F"/>
                </a:highlight>
                <a:latin typeface="SF Mono" panose="020B0009000002000000" pitchFamily="49" charset="0"/>
              </a:rPr>
            </a:br>
            <a:r>
              <a:rPr lang="en-US" b="0" dirty="0">
                <a:solidFill>
                  <a:srgbClr val="CCCCCC"/>
                </a:solidFill>
                <a:effectLst/>
                <a:highlight>
                  <a:srgbClr val="1F1F1F"/>
                </a:highlight>
                <a:latin typeface="SF Mono" panose="020B0009000002000000" pitchFamily="49" charset="0"/>
              </a:rPr>
              <a:t>This goes to show that AIs can and will get things wrong, which makes them a less than ideal choice for advice on potentially dangerous subjects, such as medicine labels or safety </a:t>
            </a:r>
            <a:r>
              <a:rPr lang="en-US" b="0">
                <a:solidFill>
                  <a:srgbClr val="CCCCCC"/>
                </a:solidFill>
                <a:effectLst/>
                <a:highlight>
                  <a:srgbClr val="1F1F1F"/>
                </a:highlight>
                <a:latin typeface="SF Mono" panose="020B0009000002000000" pitchFamily="49" charset="0"/>
              </a:rPr>
              <a:t>instructions.</a:t>
            </a:r>
            <a:endParaRPr lang="en-US" b="0" dirty="0">
              <a:solidFill>
                <a:srgbClr val="CCCCCC"/>
              </a:solidFill>
              <a:effectLst/>
              <a:highlight>
                <a:srgbClr val="1F1F1F"/>
              </a:highlight>
              <a:latin typeface="SF Mono" panose="020B0009000002000000" pitchFamily="49" charset="0"/>
            </a:endParaRPr>
          </a:p>
        </p:txBody>
      </p:sp>
      <p:sp>
        <p:nvSpPr>
          <p:cNvPr id="4" name="Slide Number Placeholder 3"/>
          <p:cNvSpPr>
            <a:spLocks noGrp="1"/>
          </p:cNvSpPr>
          <p:nvPr>
            <p:ph type="sldNum" sz="quarter" idx="10"/>
          </p:nvPr>
        </p:nvSpPr>
        <p:spPr/>
        <p:txBody>
          <a:bodyPr/>
          <a:lstStyle/>
          <a:p>
            <a:fld id="{18BDFEC3-8487-43E8-A154-7C12CBC1FFF2}" type="slidenum">
              <a:rPr lang="en-US"/>
              <a:t>46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On desktop, you can actually make use of computer vision directly from within your screen reader.</a:t>
            </a:r>
          </a:p>
          <a:p>
            <a:pPr marL="0" lvl="0" indent="0">
              <a:buNone/>
            </a:pPr>
            <a:endParaRPr/>
          </a:p>
          <a:p>
            <a:pPr marL="0" lvl="0" indent="0">
              <a:buNone/>
            </a:pPr>
            <a:r>
              <a:t>For JAWS, the recent March 2024 release added a new feature called Picture Smart AI, which allows you to request a detailed description for any image on your PC, including images on web pages. The descriptions are provided by both ChatGPT4 and Google Gemini, and from what I understand there is going to be an update that will also allow you to ask follow up questions.</a:t>
            </a:r>
          </a:p>
          <a:p>
            <a:pPr marL="0" lvl="0" indent="0">
              <a:buNone/>
            </a:pPr>
            <a:endParaRPr/>
          </a:p>
          <a:p>
            <a:pPr marL="0" lvl="0" indent="0">
              <a:buNone/>
            </a:pPr>
            <a:r>
              <a:t>There’s similar functionality available for NVDA users, although it’s not built into the screen reader like with JAWS. You’ll have install an NVDA addon such as ‘AI Content Describer’, and provide your own Open AI API key that requires payment for ChatGPT4 output.</a:t>
            </a:r>
          </a:p>
        </p:txBody>
      </p:sp>
      <p:sp>
        <p:nvSpPr>
          <p:cNvPr id="4" name="Slide Number Placeholder 3"/>
          <p:cNvSpPr>
            <a:spLocks noGrp="1"/>
          </p:cNvSpPr>
          <p:nvPr>
            <p:ph type="sldNum" sz="quarter" idx="10"/>
          </p:nvPr>
        </p:nvSpPr>
        <p:spPr/>
        <p:txBody>
          <a:bodyPr/>
          <a:lstStyle/>
          <a:p>
            <a:fld id="{18BDFEC3-8487-43E8-A154-7C12CBC1FFF2}" type="slidenum">
              <a:rPr lang="en-US"/>
              <a:t>47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other AI benefit I wanted to mention is the ability to adapt and personalize responses.</a:t>
            </a:r>
          </a:p>
        </p:txBody>
      </p:sp>
      <p:sp>
        <p:nvSpPr>
          <p:cNvPr id="4" name="Slide Number Placeholder 3"/>
          <p:cNvSpPr>
            <a:spLocks noGrp="1"/>
          </p:cNvSpPr>
          <p:nvPr>
            <p:ph type="sldNum" sz="quarter" idx="10"/>
          </p:nvPr>
        </p:nvSpPr>
        <p:spPr/>
        <p:txBody>
          <a:bodyPr/>
          <a:lstStyle/>
          <a:p>
            <a:fld id="{18BDFEC3-8487-43E8-A154-7C12CBC1FFF2}" type="slidenum">
              <a:rPr lang="en-US"/>
              <a:t>48</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We are all different, and learn in different ways. But the content that we learn from generally comes to us in a fixed format. We have to adapt to it, when it really should be the other way around; content should adapt to our needs and preferences. With AI, it’s possible to transform and deliver information in a simplified format that works best for the person requesting it.</a:t>
            </a:r>
          </a:p>
        </p:txBody>
      </p:sp>
      <p:sp>
        <p:nvSpPr>
          <p:cNvPr id="4" name="Slide Number Placeholder 3"/>
          <p:cNvSpPr>
            <a:spLocks noGrp="1"/>
          </p:cNvSpPr>
          <p:nvPr>
            <p:ph type="sldNum" sz="quarter" idx="10"/>
          </p:nvPr>
        </p:nvSpPr>
        <p:spPr/>
        <p:txBody>
          <a:bodyPr/>
          <a:lstStyle/>
          <a:p>
            <a:fld id="{18BDFEC3-8487-43E8-A154-7C12CBC1FFF2}" type="slidenum">
              <a:rPr lang="en-US"/>
              <a:t>49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Let’s try this with something that could really benefit from simplification: WCAG.</a:t>
            </a:r>
          </a:p>
          <a:p>
            <a:pPr marL="0" lvl="0" indent="0">
              <a:buNone/>
            </a:pPr>
            <a:endParaRPr/>
          </a:p>
          <a:p>
            <a:pPr marL="0" lvl="0" indent="0">
              <a:buNone/>
            </a:pPr>
            <a:r>
              <a:t>I asked ChatGPT to explain WCAG success criterion 2.5.1. which as you all know is the ‘focus obscured’ one. Again I have linked to the chat transcript on the slide.</a:t>
            </a:r>
          </a:p>
          <a:p>
            <a:pPr marL="0" lvl="0" indent="0">
              <a:buNone/>
            </a:pPr>
            <a:endParaRPr/>
          </a:p>
          <a:p>
            <a:pPr marL="0" lvl="0" indent="0">
              <a:buNone/>
            </a:pPr>
            <a:r>
              <a:t>It described the SC very well, with that WCAG style and jargon that we all know and love. Here’s a quote:</a:t>
            </a:r>
          </a:p>
          <a:p>
            <a:pPr marL="0" lvl="0" indent="0">
              <a:buNone/>
            </a:pPr>
            <a:endParaRPr/>
          </a:p>
          <a:p>
            <a:pPr marL="0" lvl="0" indent="0">
              <a:buNone/>
            </a:pPr>
            <a:r>
              <a:t>“… The main requirement is that all functionality that uses multipoint or path-based gestures for operation can also be operated with a single pointer without a path-based gesture…” etc.</a:t>
            </a:r>
          </a:p>
          <a:p>
            <a:pPr marL="0" lvl="0" indent="0">
              <a:buNone/>
            </a:pPr>
            <a:endParaRPr/>
          </a:p>
          <a:p>
            <a:pPr marL="0" lvl="0" indent="0">
              <a:buNone/>
            </a:pPr>
            <a:r>
              <a:t>This is fine if you know your WCAG stuff, but not everyone is going to get this immediately. So my follow up question was: “can you explain it using less complex terminology, to someone who is confused by the term ‘pointer gestures’”</a:t>
            </a:r>
          </a:p>
          <a:p>
            <a:pPr marL="0" lvl="0" indent="0">
              <a:buNone/>
            </a:pPr>
            <a:endParaRPr/>
          </a:p>
          <a:p>
            <a:pPr marL="0" lvl="0" indent="0">
              <a:buNone/>
            </a:pPr>
            <a:r>
              <a:t>And the response was:</a:t>
            </a:r>
          </a:p>
          <a:p>
            <a:pPr marL="0" lvl="0" indent="0">
              <a:buNone/>
            </a:pPr>
            <a:endParaRPr/>
          </a:p>
          <a:p>
            <a:pPr marL="0" lvl="0" indent="0">
              <a:buNone/>
            </a:pPr>
            <a:r>
              <a:t>“… Imagine you’re on a website or using an app. Sometimes, you need to do things like spread two fingers apart on the screen to zoom in, or swipe with your finger to move through pictures. These are called”complex gestures” because they need specific finger movements or more than one finger.</a:t>
            </a:r>
          </a:p>
          <a:p>
            <a:pPr marL="0" lvl="0" indent="0">
              <a:buNone/>
            </a:pPr>
            <a:endParaRPr/>
          </a:p>
          <a:p>
            <a:pPr marL="0" lvl="0" indent="0">
              <a:buNone/>
            </a:pPr>
            <a:r>
              <a:t>But what if someone finds it hard to make these gestures? Maybe they can’t move their fingers that way, or they only have one hand available. This is where the rule comes in. It says that websites and apps should let people do the same things without needing those complex gestures.” end quote.</a:t>
            </a:r>
          </a:p>
          <a:p>
            <a:pPr marL="0" lvl="0" indent="0">
              <a:buNone/>
            </a:pPr>
            <a:endParaRPr/>
          </a:p>
          <a:p>
            <a:pPr marL="0" lvl="0" indent="0">
              <a:buNone/>
            </a:pPr>
            <a:r>
              <a:t>I really like this simplified explanation, and it shows that getting the same answer in different formats can really make a big difference.</a:t>
            </a:r>
          </a:p>
        </p:txBody>
      </p:sp>
      <p:sp>
        <p:nvSpPr>
          <p:cNvPr id="4" name="Slide Number Placeholder 3"/>
          <p:cNvSpPr>
            <a:spLocks noGrp="1"/>
          </p:cNvSpPr>
          <p:nvPr>
            <p:ph type="sldNum" sz="quarter" idx="10"/>
          </p:nvPr>
        </p:nvSpPr>
        <p:spPr/>
        <p:txBody>
          <a:bodyPr/>
          <a:lstStyle/>
          <a:p>
            <a:fld id="{18BDFEC3-8487-43E8-A154-7C12CBC1FFF2}" type="slidenum">
              <a:rPr lang="en-US"/>
              <a:t>50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Another way that AI currently affects the daily lives of people with disabilities is through the job recruiting process.</a:t>
            </a:r>
          </a:p>
        </p:txBody>
      </p:sp>
      <p:sp>
        <p:nvSpPr>
          <p:cNvPr id="4" name="Slide Number Placeholder 3"/>
          <p:cNvSpPr>
            <a:spLocks noGrp="1"/>
          </p:cNvSpPr>
          <p:nvPr>
            <p:ph type="sldNum" sz="quarter" idx="10"/>
          </p:nvPr>
        </p:nvSpPr>
        <p:spPr/>
        <p:txBody>
          <a:bodyPr/>
          <a:lstStyle/>
          <a:p>
            <a:fld id="{18BDFEC3-8487-43E8-A154-7C12CBC1FFF2}" type="slidenum">
              <a:rPr lang="en-US"/>
              <a:t>51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If you want to learn more about this topic, I can strongly recommend the book ‘the Algorithm’, by Hilke Schellmann. She describes how it’s more and more common these days for AI to handle the initial stages of the online application process, and how this can put people with disabilities at risk of being significantly disadvantaged.</a:t>
            </a:r>
          </a:p>
        </p:txBody>
      </p:sp>
      <p:sp>
        <p:nvSpPr>
          <p:cNvPr id="4" name="Slide Number Placeholder 3"/>
          <p:cNvSpPr>
            <a:spLocks noGrp="1"/>
          </p:cNvSpPr>
          <p:nvPr>
            <p:ph type="sldNum" sz="quarter" idx="10"/>
          </p:nvPr>
        </p:nvSpPr>
        <p:spPr/>
        <p:txBody>
          <a:bodyPr/>
          <a:lstStyle/>
          <a:p>
            <a:fld id="{18BDFEC3-8487-43E8-A154-7C12CBC1FFF2}" type="slidenum">
              <a:rPr lang="en-US"/>
              <a:t>52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8BDFEC3-8487-43E8-A154-7C12CBC1FFF2}" type="slidenum">
              <a:rPr lang="en-US" smtClean="0"/>
              <a:t>5</a:t>
            </a:fld>
            <a:endParaRPr lang="en-US"/>
          </a:p>
        </p:txBody>
      </p:sp>
    </p:spTree>
    <p:extLst>
      <p:ext uri="{BB962C8B-B14F-4D97-AF65-F5344CB8AC3E}">
        <p14:creationId xmlns:p14="http://schemas.microsoft.com/office/powerpoint/2010/main" val="2579831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Let’s look at some of those risks:</a:t>
            </a:r>
          </a:p>
          <a:p>
            <a:pPr marL="0" lvl="0" indent="0">
              <a:buNone/>
            </a:pPr>
            <a:endParaRPr/>
          </a:p>
          <a:p>
            <a:pPr marL="0" lvl="0" indent="0">
              <a:buNone/>
            </a:pPr>
            <a:r>
              <a:t>First of all, AI algorithms are good at recognizing general patterns rather than individual variances, and are often trained on large datasets representing average or typical behaviors. They may even be trained specifically on previously ‘high performing’ employees, a category in which people with disabilities will likely be underrepresented.</a:t>
            </a:r>
          </a:p>
          <a:p>
            <a:pPr marL="0" lvl="0" indent="0">
              <a:buNone/>
            </a:pPr>
            <a:endParaRPr/>
          </a:p>
          <a:p>
            <a:pPr marL="0" lvl="0" indent="0">
              <a:buNone/>
            </a:pPr>
            <a:r>
              <a:t>Secondly, disability-related factors can lead to negative scores, for example when applicants are required to do performance based tasks or play games involving reaction time. In addition, an AI algorithm might track an applicant’s speech or facial patterns during an interview, and unintentionally penalize patterns specific to disabilities.</a:t>
            </a:r>
          </a:p>
          <a:p>
            <a:pPr marL="0" lvl="0" indent="0">
              <a:buNone/>
            </a:pPr>
            <a:endParaRPr/>
          </a:p>
          <a:p>
            <a:pPr marL="0" lvl="0" indent="0">
              <a:buNone/>
            </a:pPr>
            <a:r>
              <a:t>Third, AI technology can easily be viewed as a ‘black box’ by the company that uses it. If AI recruiting tools are not transparent about how they assess candidates, it is difficult for employers to understand why certain applicants are rejected.</a:t>
            </a:r>
          </a:p>
        </p:txBody>
      </p:sp>
      <p:sp>
        <p:nvSpPr>
          <p:cNvPr id="4" name="Slide Number Placeholder 3"/>
          <p:cNvSpPr>
            <a:spLocks noGrp="1"/>
          </p:cNvSpPr>
          <p:nvPr>
            <p:ph type="sldNum" sz="quarter" idx="10"/>
          </p:nvPr>
        </p:nvSpPr>
        <p:spPr/>
        <p:txBody>
          <a:bodyPr/>
          <a:lstStyle/>
          <a:p>
            <a:fld id="{18BDFEC3-8487-43E8-A154-7C12CBC1FFF2}" type="slidenum">
              <a:rPr lang="en-US"/>
              <a:t>53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For the last segment, let’s talk about what AI can do for the creation of accessible content.</a:t>
            </a:r>
          </a:p>
        </p:txBody>
      </p:sp>
      <p:sp>
        <p:nvSpPr>
          <p:cNvPr id="4" name="Slide Number Placeholder 3"/>
          <p:cNvSpPr>
            <a:spLocks noGrp="1"/>
          </p:cNvSpPr>
          <p:nvPr>
            <p:ph type="sldNum" sz="quarter" idx="10"/>
          </p:nvPr>
        </p:nvSpPr>
        <p:spPr/>
        <p:txBody>
          <a:bodyPr/>
          <a:lstStyle/>
          <a:p>
            <a:fld id="{18BDFEC3-8487-43E8-A154-7C12CBC1FFF2}" type="slidenum">
              <a:rPr lang="en-US"/>
              <a:t>54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Can AI replace an experienced accessibility consultant? I would say that it can definitely perform some our tasks very well, if you know what to ask for and what to expect.</a:t>
            </a:r>
          </a:p>
          <a:p>
            <a:pPr marL="0" lvl="0" indent="0">
              <a:buNone/>
            </a:pPr>
            <a:endParaRPr/>
          </a:p>
          <a:p>
            <a:pPr marL="0" lvl="0" indent="0">
              <a:buNone/>
            </a:pPr>
            <a:r>
              <a:t>I thought it would be interesting to do a little Turing test with ChatGPT, and fed it the questions of the technical interview I used to hold with TPGi applicants. Some of these questions are quite tricky, involving code snippets, meant to trip up people who lack practical experience. I wanted to see if I would ‘hire’ ChatGPT if it was a person, purely based on its answers.</a:t>
            </a:r>
          </a:p>
          <a:p>
            <a:pPr marL="0" lvl="0" indent="0">
              <a:buNone/>
            </a:pPr>
            <a:endParaRPr/>
          </a:p>
          <a:p>
            <a:pPr marL="0" lvl="0" indent="0">
              <a:buNone/>
            </a:pPr>
            <a:r>
              <a:t>To my surprise, it pretty much answered much all of them perfectly, no matter the format or trickiness of the question.</a:t>
            </a:r>
          </a:p>
          <a:p>
            <a:pPr marL="0" lvl="0" indent="0">
              <a:buNone/>
            </a:pPr>
            <a:endParaRPr/>
          </a:p>
          <a:p>
            <a:pPr marL="0" lvl="0" indent="0">
              <a:buNone/>
            </a:pPr>
            <a:r>
              <a:t>So you can ask it to explain accessibility concepts, to find accessibility issues in your code, recommend fixes, and write accessible code. But you can also have it create things like accessibility test plans, bookmarklets, JAWS scripts, etc.</a:t>
            </a:r>
          </a:p>
          <a:p>
            <a:pPr marL="0" lvl="0" indent="0">
              <a:buNone/>
            </a:pPr>
            <a:endParaRPr/>
          </a:p>
          <a:p>
            <a:pPr marL="0" lvl="0" indent="0">
              <a:buNone/>
            </a:pPr>
            <a:r>
              <a:t>Wait a minute, that sounds a lot like all of our jobs!</a:t>
            </a:r>
          </a:p>
        </p:txBody>
      </p:sp>
      <p:sp>
        <p:nvSpPr>
          <p:cNvPr id="4" name="Slide Number Placeholder 3"/>
          <p:cNvSpPr>
            <a:spLocks noGrp="1"/>
          </p:cNvSpPr>
          <p:nvPr>
            <p:ph type="sldNum" sz="quarter" idx="10"/>
          </p:nvPr>
        </p:nvSpPr>
        <p:spPr/>
        <p:txBody>
          <a:bodyPr/>
          <a:lstStyle/>
          <a:p>
            <a:fld id="{18BDFEC3-8487-43E8-A154-7C12CBC1FFF2}" type="slidenum">
              <a:rPr lang="en-US"/>
              <a:t>55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Another popular AI tool that can help with accessible web development is GitHub Copilot. We don’t have enough time in this session to cover all its features, but I recommend reading the GitHub article called “Prompting GitHub Copilot Chat to become your personal AI assistant for accessibility”. I’ve linked to it here in the slide.</a:t>
            </a:r>
          </a:p>
          <a:p>
            <a:pPr marL="0" lvl="0" indent="0">
              <a:buNone/>
            </a:pPr>
            <a:endParaRPr/>
          </a:p>
          <a:p>
            <a:pPr marL="0" lvl="0" indent="0">
              <a:buNone/>
            </a:pPr>
            <a:r>
              <a:t>Suffice it to say that GitHub Copilot can do a lot of what ChatGPT can do: it will answer accessibility questions, and recommend, explain, or fix accessible code.</a:t>
            </a:r>
          </a:p>
          <a:p>
            <a:pPr marL="0" lvl="0" indent="0">
              <a:buNone/>
            </a:pPr>
            <a:endParaRPr/>
          </a:p>
          <a:p>
            <a:pPr marL="0" lvl="0" indent="0">
              <a:buNone/>
            </a:pPr>
            <a:r>
              <a:t>Where Copilot really stands out in my opinion is how well it integrates with your projects and development environment. Where ChatGPT requires you to submit isolated requests, Copilot learns from your project structure and coding style while you’re creating and editing that code. I’ve been using it a lot during the last few months, and have found a great time saver and teaching tool for during development.</a:t>
            </a:r>
          </a:p>
        </p:txBody>
      </p:sp>
      <p:sp>
        <p:nvSpPr>
          <p:cNvPr id="4" name="Slide Number Placeholder 3"/>
          <p:cNvSpPr>
            <a:spLocks noGrp="1"/>
          </p:cNvSpPr>
          <p:nvPr>
            <p:ph type="sldNum" sz="quarter" idx="10"/>
          </p:nvPr>
        </p:nvSpPr>
        <p:spPr/>
        <p:txBody>
          <a:bodyPr/>
          <a:lstStyle/>
          <a:p>
            <a:fld id="{18BDFEC3-8487-43E8-A154-7C12CBC1FFF2}" type="slidenum">
              <a:rPr lang="en-US"/>
              <a:t>56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But of course it’s not al perfect, far from it. We know that AI can and will get things wrong, and that it will confabulate. Accessibility is not exempt in this regard, and why would it be? Most of the code out there is inaccessible to varying degrees, so a model trained on it will inherit those flaws as well.</a:t>
            </a:r>
          </a:p>
          <a:p>
            <a:pPr marL="0" lvl="0" indent="0">
              <a:buNone/>
            </a:pPr>
            <a:endParaRPr/>
          </a:p>
          <a:p>
            <a:pPr marL="0" lvl="0" indent="0">
              <a:buNone/>
            </a:pPr>
            <a:r>
              <a:t>I think services like ChatGPT and Copilot are great for smoothing over small knowledge gaps, provided you have enough understanding about a subject and its context. Once those knowledge gaps become too deep and wide to be smoothed over, once you basically start outsourcing accessibility to the AI without learning anything about accessibility concepts yourself, you’re likely to get stuck fairly quick.</a:t>
            </a:r>
          </a:p>
          <a:p>
            <a:pPr marL="0" lvl="0" indent="0">
              <a:buNone/>
            </a:pPr>
            <a:endParaRPr/>
          </a:p>
          <a:p>
            <a:pPr marL="0" lvl="0" indent="0">
              <a:buNone/>
            </a:pPr>
            <a:r>
              <a:t>This is because you won’t be able to gauge or verify whether the responses you’re getting make common sense within the context of what you are trying to do. This is a problem with AI in general. The responses always appear well written, researched, and authoritative, which makes it a lot harder to recognize when it’s spouting absolute nonsense, unless you have the expertise to do so.</a:t>
            </a:r>
          </a:p>
          <a:p>
            <a:pPr marL="0" lvl="0" indent="0">
              <a:buNone/>
            </a:pPr>
            <a:endParaRPr/>
          </a:p>
          <a:p>
            <a:pPr marL="0" lvl="0" indent="0">
              <a:buNone/>
            </a:pPr>
            <a:r>
              <a:t>And this is something you’ll hear in every other AI talk: the need for the ‘human in the loop’. The copilot should never become the pilot, and human expertise will always be needed to keep the AI in check.</a:t>
            </a:r>
          </a:p>
          <a:p>
            <a:pPr marL="0" lvl="0" indent="0">
              <a:buNone/>
            </a:pPr>
            <a:endParaRPr/>
          </a:p>
          <a:p>
            <a:pPr marL="0" lvl="0" indent="0">
              <a:buNone/>
            </a:pPr>
            <a:r>
              <a:t>Without that, you’ll waste a lot of time trouble shooting the AI’s concoctions before you realize that your copilot actually already crashed the plane a while back. This is especially true for accessibility, where an incorrect approach can go unnoticed much easier and for much longer than with generic coding mistakes.</a:t>
            </a:r>
          </a:p>
          <a:p>
            <a:pPr marL="0" lvl="0" indent="0">
              <a:buNone/>
            </a:pPr>
            <a:endParaRPr/>
          </a:p>
          <a:p>
            <a:pPr marL="0" lvl="0" indent="0">
              <a:buNone/>
            </a:pPr>
            <a:r>
              <a:t>And that is why I’m not worried about my job just yet.</a:t>
            </a:r>
          </a:p>
        </p:txBody>
      </p:sp>
      <p:sp>
        <p:nvSpPr>
          <p:cNvPr id="4" name="Slide Number Placeholder 3"/>
          <p:cNvSpPr>
            <a:spLocks noGrp="1"/>
          </p:cNvSpPr>
          <p:nvPr>
            <p:ph type="sldNum" sz="quarter" idx="10"/>
          </p:nvPr>
        </p:nvSpPr>
        <p:spPr/>
        <p:txBody>
          <a:bodyPr/>
          <a:lstStyle/>
          <a:p>
            <a:fld id="{18BDFEC3-8487-43E8-A154-7C12CBC1FFF2}" type="slidenum">
              <a:rPr lang="en-US"/>
              <a:t>57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As you probably have noticed, pretty much everyone is experimenting with AI these days, and so is TPGi.</a:t>
            </a:r>
          </a:p>
          <a:p>
            <a:pPr marL="0" lvl="0" indent="0">
              <a:buNone/>
            </a:pPr>
            <a:endParaRPr/>
          </a:p>
          <a:p>
            <a:pPr marL="0" lvl="0" indent="0">
              <a:buNone/>
            </a:pPr>
            <a:r>
              <a:t>We are exploring, looking into possibilities, of which there are many. We have a wealth of data that could potentially be used for training, such as our knowledge base, Tutor training courses, engagement data and helpdesk tickets.</a:t>
            </a:r>
          </a:p>
          <a:p>
            <a:pPr marL="0" lvl="0" indent="0">
              <a:buNone/>
            </a:pPr>
            <a:endParaRPr/>
          </a:p>
          <a:p>
            <a:pPr marL="0" lvl="0" indent="0">
              <a:buNone/>
            </a:pPr>
            <a:r>
              <a:t>We’ve built our own AI model, which we call the knowledge base companion, or Chat TPGi. We’re currently testing and training internally, it’s not available publicly just yet, and won’t be until it learns how to behave.</a:t>
            </a:r>
          </a:p>
          <a:p>
            <a:pPr marL="0" lvl="0" indent="0">
              <a:buNone/>
            </a:pPr>
            <a:endParaRPr/>
          </a:p>
          <a:p>
            <a:pPr marL="0" lvl="0" indent="0">
              <a:buNone/>
            </a:pPr>
            <a:r>
              <a:t>Then there are other possibilities, like using computer vision to detect inaccessible components for our automated rules, or AI driven tools to speed up the tricky and time consuming parts of manual audits.</a:t>
            </a:r>
          </a:p>
          <a:p>
            <a:pPr marL="0" lvl="0" indent="0">
              <a:buNone/>
            </a:pPr>
            <a:endParaRPr/>
          </a:p>
          <a:p>
            <a:pPr marL="0" lvl="0" indent="0">
              <a:buNone/>
            </a:pPr>
            <a:r>
              <a:t>Like I said, we’re still exploring at this point, but if there are any developments to announce, you’ll find them on our technical blog, which you can access through tpgi.com/blog.</a:t>
            </a:r>
          </a:p>
        </p:txBody>
      </p:sp>
      <p:sp>
        <p:nvSpPr>
          <p:cNvPr id="4" name="Slide Number Placeholder 3"/>
          <p:cNvSpPr>
            <a:spLocks noGrp="1"/>
          </p:cNvSpPr>
          <p:nvPr>
            <p:ph type="sldNum" sz="quarter" idx="10"/>
          </p:nvPr>
        </p:nvSpPr>
        <p:spPr/>
        <p:txBody>
          <a:bodyPr/>
          <a:lstStyle/>
          <a:p>
            <a:fld id="{18BDFEC3-8487-43E8-A154-7C12CBC1FFF2}" type="slidenum">
              <a:rPr lang="en-US"/>
              <a:t>58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So what key points can we take home from all of this?</a:t>
            </a:r>
          </a:p>
        </p:txBody>
      </p:sp>
      <p:sp>
        <p:nvSpPr>
          <p:cNvPr id="4" name="Slide Number Placeholder 3"/>
          <p:cNvSpPr>
            <a:spLocks noGrp="1"/>
          </p:cNvSpPr>
          <p:nvPr>
            <p:ph type="sldNum" sz="quarter" idx="10"/>
          </p:nvPr>
        </p:nvSpPr>
        <p:spPr/>
        <p:txBody>
          <a:bodyPr/>
          <a:lstStyle/>
          <a:p>
            <a:fld id="{18BDFEC3-8487-43E8-A154-7C12CBC1FFF2}" type="slidenum">
              <a:rPr lang="en-US"/>
              <a:t>59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It’s all good, it’s all bad, it’s all ugly. All the AI advancements we talked about today can be great or horrible, depending on how they are used.</a:t>
            </a:r>
          </a:p>
          <a:p>
            <a:pPr marL="0" lvl="0" indent="0">
              <a:buNone/>
            </a:pPr>
            <a:endParaRPr/>
          </a:p>
          <a:p>
            <a:pPr marL="0" lvl="0" indent="0">
              <a:buNone/>
            </a:pPr>
            <a:r>
              <a:t>AI has the potential of hugely improving independence in the daily lives of people with disabilities</a:t>
            </a:r>
          </a:p>
          <a:p>
            <a:pPr marL="0" lvl="0" indent="0">
              <a:buNone/>
            </a:pPr>
            <a:endParaRPr/>
          </a:p>
          <a:p>
            <a:pPr marL="0" lvl="0" indent="0">
              <a:buNone/>
            </a:pPr>
            <a:r>
              <a:t>It can work against PWDs through exclusion or biases inherited from training data</a:t>
            </a:r>
          </a:p>
          <a:p>
            <a:pPr marL="0" lvl="0" indent="0">
              <a:buNone/>
            </a:pPr>
            <a:endParaRPr/>
          </a:p>
          <a:p>
            <a:pPr marL="0" lvl="0" indent="0">
              <a:buNone/>
            </a:pPr>
            <a:r>
              <a:t>It can be a great teaching tool for creating accessible content in a more productive way, but only if you know what you’re doing.</a:t>
            </a:r>
          </a:p>
          <a:p>
            <a:pPr marL="0" lvl="0" indent="0">
              <a:buNone/>
            </a:pPr>
            <a:endParaRPr/>
          </a:p>
          <a:p>
            <a:pPr marL="0" lvl="0" indent="0">
              <a:buNone/>
            </a:pPr>
            <a:r>
              <a:t>There will always a need to have a ‘Human in the loop’</a:t>
            </a:r>
          </a:p>
        </p:txBody>
      </p:sp>
      <p:sp>
        <p:nvSpPr>
          <p:cNvPr id="4" name="Slide Number Placeholder 3"/>
          <p:cNvSpPr>
            <a:spLocks noGrp="1"/>
          </p:cNvSpPr>
          <p:nvPr>
            <p:ph type="sldNum" sz="quarter" idx="10"/>
          </p:nvPr>
        </p:nvSpPr>
        <p:spPr/>
        <p:txBody>
          <a:bodyPr/>
          <a:lstStyle/>
          <a:p>
            <a:fld id="{18BDFEC3-8487-43E8-A154-7C12CBC1FFF2}" type="slidenum">
              <a:rPr lang="en-US"/>
              <a:t>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That brings us to the end of our talk. If you want to get in touch with us, feel free to reach out to us on Mastodon or use the contact details provided with this webinar, and we’ll get back to you. Check out the TPGi technical blog, and sign up for our Knowledge Center news letter by sending an empty email to knowledge@tpgi.com. Thanks for attending!</a:t>
            </a:r>
          </a:p>
        </p:txBody>
      </p:sp>
      <p:sp>
        <p:nvSpPr>
          <p:cNvPr id="4" name="Slide Number Placeholder 3"/>
          <p:cNvSpPr>
            <a:spLocks noGrp="1"/>
          </p:cNvSpPr>
          <p:nvPr>
            <p:ph type="sldNum" sz="quarter" idx="10"/>
          </p:nvPr>
        </p:nvSpPr>
        <p:spPr/>
        <p:txBody>
          <a:bodyPr/>
          <a:lstStyle/>
          <a:p>
            <a:fld id="{18BDFEC3-8487-43E8-A154-7C12CBC1FFF2}" type="slidenum">
              <a:rPr lang="en-US"/>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We’re not going to go into detailed explanations of what is or isn’t AI - including whether it actually exists.</a:t>
            </a:r>
          </a:p>
          <a:p>
            <a:pPr marL="0" lvl="0" indent="0">
              <a:buNone/>
            </a:pPr>
            <a:endParaRPr dirty="0"/>
          </a:p>
          <a:p>
            <a:pPr marL="0" lvl="0" indent="0">
              <a:buNone/>
            </a:pPr>
            <a:r>
              <a:rPr dirty="0"/>
              <a:t>For our purposes, Artificial Intelligence (AI) refers to the development of computer systems that can perform tasks that typically require human intelligence.</a:t>
            </a:r>
          </a:p>
        </p:txBody>
      </p:sp>
      <p:sp>
        <p:nvSpPr>
          <p:cNvPr id="4" name="Slide Number Placeholder 3"/>
          <p:cNvSpPr>
            <a:spLocks noGrp="1"/>
          </p:cNvSpPr>
          <p:nvPr>
            <p:ph type="sldNum" sz="quarter" idx="10"/>
          </p:nvPr>
        </p:nvSpPr>
        <p:spPr/>
        <p:txBody>
          <a:bodyPr/>
          <a:lstStyle/>
          <a:p>
            <a:fld id="{18BDFEC3-8487-43E8-A154-7C12CBC1FFF2}"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AI can take many different forms, some of which we’ll be exploring today. Some of the AI technologies that will come up in our discussions today include:</a:t>
            </a:r>
          </a:p>
          <a:p>
            <a:pPr marL="0" lvl="0" indent="0">
              <a:buNone/>
            </a:pPr>
            <a:endParaRPr dirty="0"/>
          </a:p>
          <a:p>
            <a:pPr lvl="0"/>
            <a:r>
              <a:rPr dirty="0"/>
              <a:t>Machine Learning uses structured data and algorithms to imitate the way humans learn</a:t>
            </a:r>
          </a:p>
          <a:p>
            <a:pPr marL="0" lvl="0" indent="0">
              <a:buNone/>
            </a:pPr>
            <a:endParaRPr dirty="0"/>
          </a:p>
          <a:p>
            <a:pPr lvl="0"/>
            <a:r>
              <a:rPr dirty="0"/>
              <a:t>Natural Language Processing allows computers to engage with humans in conversational language</a:t>
            </a:r>
          </a:p>
          <a:p>
            <a:pPr marL="0" lvl="0" indent="0">
              <a:buNone/>
            </a:pPr>
            <a:endParaRPr dirty="0"/>
          </a:p>
          <a:p>
            <a:pPr lvl="0"/>
            <a:r>
              <a:rPr dirty="0"/>
              <a:t>Large Language Models work off very large datasets to produce content humans can comprehend</a:t>
            </a:r>
          </a:p>
          <a:p>
            <a:pPr marL="0" lvl="0" indent="0">
              <a:buNone/>
            </a:pPr>
            <a:endParaRPr dirty="0"/>
          </a:p>
          <a:p>
            <a:pPr lvl="0"/>
            <a:r>
              <a:rPr dirty="0"/>
              <a:t>Computer Vision enables computers to analyze, recognize and describe images in human terms</a:t>
            </a:r>
          </a:p>
          <a:p>
            <a:pPr marL="0" lvl="0" indent="0">
              <a:buNone/>
            </a:pPr>
            <a:endParaRPr dirty="0"/>
          </a:p>
          <a:p>
            <a:pPr lvl="0"/>
            <a:r>
              <a:rPr dirty="0"/>
              <a:t>Deep Learning can learn from unstructured data, increasing scale, depth and complexity</a:t>
            </a:r>
          </a:p>
          <a:p>
            <a:pPr marL="0" lvl="0" indent="0">
              <a:buNone/>
            </a:pPr>
            <a:endParaRPr dirty="0"/>
          </a:p>
          <a:p>
            <a:pPr marL="0" lvl="0" indent="0">
              <a:buNone/>
            </a:pPr>
            <a:r>
              <a:rPr dirty="0"/>
              <a:t>As an example, ChatGPT uses Machine Learning, Large Language Models and Natural Language Processing to respond to prompts from humans in a conversational way.</a:t>
            </a:r>
          </a:p>
        </p:txBody>
      </p:sp>
      <p:sp>
        <p:nvSpPr>
          <p:cNvPr id="4" name="Slide Number Placeholder 3"/>
          <p:cNvSpPr>
            <a:spLocks noGrp="1"/>
          </p:cNvSpPr>
          <p:nvPr>
            <p:ph type="sldNum" sz="quarter" idx="10"/>
          </p:nvPr>
        </p:nvSpPr>
        <p:spPr/>
        <p:txBody>
          <a:bodyPr/>
          <a:lstStyle/>
          <a:p>
            <a:fld id="{18BDFEC3-8487-43E8-A154-7C12CBC1FFF2}"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These technologies are used, often in combination, in various tools and functionalities.</a:t>
            </a:r>
          </a:p>
          <a:p>
            <a:pPr marL="0" lvl="0" indent="0">
              <a:buNone/>
            </a:pPr>
            <a:endParaRPr dirty="0"/>
          </a:p>
          <a:p>
            <a:pPr marL="0" lvl="0" indent="0">
              <a:buNone/>
            </a:pPr>
            <a:r>
              <a:rPr dirty="0"/>
              <a:t>Where needed, we’ll explain these terms as they come up in the examples we’ll be looking at today, which include:</a:t>
            </a:r>
          </a:p>
          <a:p>
            <a:pPr marL="0" lvl="0" indent="0">
              <a:buNone/>
            </a:pPr>
            <a:endParaRPr dirty="0"/>
          </a:p>
          <a:p>
            <a:pPr marL="0" lvl="0" indent="0">
              <a:buNone/>
            </a:pPr>
            <a:r>
              <a:rPr dirty="0"/>
              <a:t>Automatic Captioning Automatic Alt Text Chatbots Predictive Text UI Customization Text-to-Speech Speech-to-Text Overlays</a:t>
            </a:r>
          </a:p>
          <a:p>
            <a:pPr marL="0" lvl="0" indent="0">
              <a:buNone/>
            </a:pPr>
            <a:endParaRPr dirty="0"/>
          </a:p>
          <a:p>
            <a:pPr marL="0" lvl="0" indent="0">
              <a:buNone/>
            </a:pPr>
            <a:r>
              <a:rPr dirty="0"/>
              <a:t>Let’s start with the digital elephant in the virtual room: overlays</a:t>
            </a:r>
          </a:p>
          <a:p>
            <a:pPr marL="0" lvl="0" indent="0">
              <a:buNone/>
            </a:pPr>
            <a:endParaRPr dirty="0"/>
          </a:p>
          <a:p>
            <a:pPr marL="0" lvl="0" indent="0">
              <a:buNone/>
            </a:pPr>
            <a:r>
              <a:rPr dirty="0"/>
              <a:t>This talk was always going to have elements of the good, the bad, and the ugly, so let’s start with – by reputation, at least – the ugly.</a:t>
            </a:r>
          </a:p>
        </p:txBody>
      </p:sp>
      <p:sp>
        <p:nvSpPr>
          <p:cNvPr id="4" name="Slide Number Placeholder 3"/>
          <p:cNvSpPr>
            <a:spLocks noGrp="1"/>
          </p:cNvSpPr>
          <p:nvPr>
            <p:ph type="sldNum" sz="quarter" idx="10"/>
          </p:nvPr>
        </p:nvSpPr>
        <p:spPr/>
        <p:txBody>
          <a:bodyPr/>
          <a:lstStyle/>
          <a:p>
            <a:fld id="{18BDFEC3-8487-43E8-A154-7C12CBC1FFF2}"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At its most literal, an overlay is simply something laid over something else. In digital technology and web content, an overlay is a piece of software laid over a website or app to perform a specific function.</a:t>
            </a:r>
          </a:p>
          <a:p>
            <a:pPr marL="0" lvl="0" indent="0">
              <a:buNone/>
            </a:pPr>
            <a:endParaRPr dirty="0"/>
          </a:p>
          <a:p>
            <a:pPr marL="0" lvl="0" indent="0">
              <a:buNone/>
            </a:pPr>
            <a:r>
              <a:rPr dirty="0"/>
              <a:t>We use them all the time. Pop-up dialogs, date pickers, chat bots, and tooltips can all be overlays.</a:t>
            </a:r>
          </a:p>
          <a:p>
            <a:pPr marL="0" lvl="0" indent="0">
              <a:buNone/>
            </a:pPr>
            <a:endParaRPr dirty="0"/>
          </a:p>
          <a:p>
            <a:pPr marL="0" lvl="0" indent="0">
              <a:buNone/>
            </a:pPr>
            <a:r>
              <a:rPr dirty="0"/>
              <a:t>In themselves, as long as they’re accessible - keyboard operable, within the viewport, persistent, dismissible, etc. - there’s nothing inherently wrong with using overlays.</a:t>
            </a:r>
          </a:p>
        </p:txBody>
      </p:sp>
      <p:sp>
        <p:nvSpPr>
          <p:cNvPr id="4" name="Slide Number Placeholder 3"/>
          <p:cNvSpPr>
            <a:spLocks noGrp="1"/>
          </p:cNvSpPr>
          <p:nvPr>
            <p:ph type="sldNum" sz="quarter" idx="10"/>
          </p:nvPr>
        </p:nvSpPr>
        <p:spPr/>
        <p:txBody>
          <a:bodyPr/>
          <a:lstStyle/>
          <a:p>
            <a:fld id="{18BDFEC3-8487-43E8-A154-7C12CBC1FFF2}" type="slidenum">
              <a:rPr lang="en-US"/>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146D3-C2CA-114D-AFBB-6BE6BD3840A4}"/>
              </a:ext>
              <a:ext uri="{C183D7F6-B498-43B3-948B-1728B52AA6E4}">
                <adec:decorative xmlns:adec="http://schemas.microsoft.com/office/drawing/2017/decorative" val="1"/>
              </a:ext>
            </a:extLst>
          </p:cNvPr>
          <p:cNvSpPr/>
          <p:nvPr userDrawn="1"/>
        </p:nvSpPr>
        <p:spPr>
          <a:xfrm>
            <a:off x="0" y="0"/>
            <a:ext cx="8621486"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B853DA0-A402-12BF-9D1C-B01744AD2218}"/>
              </a:ext>
            </a:extLst>
          </p:cNvPr>
          <p:cNvSpPr>
            <a:spLocks noGrp="1"/>
          </p:cNvSpPr>
          <p:nvPr>
            <p:ph type="ctrTitle"/>
          </p:nvPr>
        </p:nvSpPr>
        <p:spPr>
          <a:xfrm>
            <a:off x="1078406" y="2288479"/>
            <a:ext cx="5161280" cy="1508125"/>
          </a:xfrm>
          <a:prstGeom prst="rect">
            <a:avLst/>
          </a:prstGeom>
        </p:spPr>
        <p:txBody>
          <a:bodyPr anchor="ctr">
            <a:normAutofit/>
          </a:bodyPr>
          <a:lstStyle>
            <a:lvl1pPr algn="l">
              <a:defRPr sz="44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2" name="Subtitle 2">
            <a:extLst>
              <a:ext uri="{FF2B5EF4-FFF2-40B4-BE49-F238E27FC236}">
                <a16:creationId xmlns:a16="http://schemas.microsoft.com/office/drawing/2014/main" id="{64A45446-1985-283C-12ED-34EF266BA126}"/>
              </a:ext>
            </a:extLst>
          </p:cNvPr>
          <p:cNvSpPr>
            <a:spLocks noGrp="1"/>
          </p:cNvSpPr>
          <p:nvPr>
            <p:ph type="subTitle" idx="1" hasCustomPrompt="1"/>
          </p:nvPr>
        </p:nvSpPr>
        <p:spPr>
          <a:xfrm>
            <a:off x="1875243" y="4293705"/>
            <a:ext cx="3870960" cy="753220"/>
          </a:xfrm>
        </p:spPr>
        <p:txBody>
          <a:bodyPr anchor="b">
            <a:noAutofit/>
          </a:bodyPr>
          <a:lstStyle>
            <a:lvl1pPr marL="0" indent="0" algn="l">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6" name="Date Placeholder 3">
            <a:extLst>
              <a:ext uri="{FF2B5EF4-FFF2-40B4-BE49-F238E27FC236}">
                <a16:creationId xmlns:a16="http://schemas.microsoft.com/office/drawing/2014/main" id="{DA2C1B73-F1C7-D319-B2AD-94C1B4270265}"/>
              </a:ext>
            </a:extLst>
          </p:cNvPr>
          <p:cNvSpPr>
            <a:spLocks noGrp="1"/>
          </p:cNvSpPr>
          <p:nvPr>
            <p:ph type="dt" sz="half" idx="10"/>
          </p:nvPr>
        </p:nvSpPr>
        <p:spPr>
          <a:xfrm>
            <a:off x="1876061" y="5133224"/>
            <a:ext cx="3870141" cy="753220"/>
          </a:xfrm>
        </p:spPr>
        <p:txBody>
          <a:bodyPr anchor="t"/>
          <a:lstStyle>
            <a:lvl1pPr>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[Job Title]</a:t>
            </a:r>
          </a:p>
        </p:txBody>
      </p:sp>
      <p:pic>
        <p:nvPicPr>
          <p:cNvPr id="10" name="Picture 9" descr="TPGi">
            <a:extLst>
              <a:ext uri="{FF2B5EF4-FFF2-40B4-BE49-F238E27FC236}">
                <a16:creationId xmlns:a16="http://schemas.microsoft.com/office/drawing/2014/main" id="{0B6DD8C9-F29A-994C-BABD-DD7A451571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650" y="719402"/>
            <a:ext cx="2257268" cy="874229"/>
          </a:xfrm>
          <a:prstGeom prst="rect">
            <a:avLst/>
          </a:prstGeom>
        </p:spPr>
      </p:pic>
      <p:pic>
        <p:nvPicPr>
          <p:cNvPr id="7" name="Graphic 6">
            <a:extLst>
              <a:ext uri="{FF2B5EF4-FFF2-40B4-BE49-F238E27FC236}">
                <a16:creationId xmlns:a16="http://schemas.microsoft.com/office/drawing/2014/main" id="{48A7D4F1-6B69-3343-9061-E645B995C58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4782" y="344634"/>
            <a:ext cx="6168732" cy="6168732"/>
          </a:xfrm>
          <a:prstGeom prst="rect">
            <a:avLst/>
          </a:prstGeom>
        </p:spPr>
      </p:pic>
      <p:pic>
        <p:nvPicPr>
          <p:cNvPr id="12" name="Graphic 11">
            <a:extLst>
              <a:ext uri="{FF2B5EF4-FFF2-40B4-BE49-F238E27FC236}">
                <a16:creationId xmlns:a16="http://schemas.microsoft.com/office/drawing/2014/main" id="{98B39284-94E1-D84A-B46B-C1AF674ED0EE}"/>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1483" y="4583949"/>
            <a:ext cx="914400" cy="914400"/>
          </a:xfrm>
          <a:prstGeom prst="rect">
            <a:avLst/>
          </a:prstGeom>
        </p:spPr>
      </p:pic>
    </p:spTree>
    <p:extLst>
      <p:ext uri="{BB962C8B-B14F-4D97-AF65-F5344CB8AC3E}">
        <p14:creationId xmlns:p14="http://schemas.microsoft.com/office/powerpoint/2010/main" val="132311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kaa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4BC7-4E37-CF29-9519-DC076151958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6A7A06-394A-C7F4-9A98-805555E826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1A6164-B232-40E5-604E-A9831E9E4AB4}"/>
              </a:ext>
            </a:extLst>
          </p:cNvPr>
          <p:cNvSpPr>
            <a:spLocks noGrp="1"/>
          </p:cNvSpPr>
          <p:nvPr>
            <p:ph type="dt" sz="half" idx="10"/>
          </p:nvPr>
        </p:nvSpPr>
        <p:spPr/>
        <p:txBody>
          <a:bodyPr/>
          <a:lstStyle/>
          <a:p>
            <a:fld id="{A16E340F-FDD7-8D47-B174-0AA52B0CD4CB}" type="datetimeFigureOut">
              <a:rPr lang="en-US" smtClean="0"/>
              <a:t>5/22/2024</a:t>
            </a:fld>
            <a:endParaRPr lang="en-US"/>
          </a:p>
        </p:txBody>
      </p:sp>
      <p:sp>
        <p:nvSpPr>
          <p:cNvPr id="5" name="Footer Placeholder 4">
            <a:extLst>
              <a:ext uri="{FF2B5EF4-FFF2-40B4-BE49-F238E27FC236}">
                <a16:creationId xmlns:a16="http://schemas.microsoft.com/office/drawing/2014/main" id="{FCFAF291-CFDD-4509-CB7A-BF192F223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E5CDA-A564-A6DE-4458-27BA83DAD7C7}"/>
              </a:ext>
            </a:extLst>
          </p:cNvPr>
          <p:cNvSpPr>
            <a:spLocks noGrp="1"/>
          </p:cNvSpPr>
          <p:nvPr>
            <p:ph type="sldNum" sz="quarter" idx="12"/>
          </p:nvPr>
        </p:nvSpPr>
        <p:spPr/>
        <p:txBody>
          <a:bodyPr/>
          <a:lstStyle/>
          <a:p>
            <a:fld id="{91BC3C07-E2F7-ED4D-8F23-A2D33EB82DAB}" type="slidenum">
              <a:rPr lang="en-US" smtClean="0"/>
              <a:t>‹#›</a:t>
            </a:fld>
            <a:endParaRPr lang="en-US"/>
          </a:p>
        </p:txBody>
      </p:sp>
    </p:spTree>
    <p:extLst>
      <p:ext uri="{BB962C8B-B14F-4D97-AF65-F5344CB8AC3E}">
        <p14:creationId xmlns:p14="http://schemas.microsoft.com/office/powerpoint/2010/main" val="85050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nchor="b" anchorCtr="0"/>
          <a:lstStyle>
            <a:lvl1pPr>
              <a:defRPr>
                <a:solidFill>
                  <a:srgbClr val="1A3B5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10058400"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iagonal Stripe 7">
            <a:extLst>
              <a:ext uri="{FF2B5EF4-FFF2-40B4-BE49-F238E27FC236}">
                <a16:creationId xmlns:a16="http://schemas.microsoft.com/office/drawing/2014/main" id="{9F5C0735-F265-FD4C-83E6-ED399923784A}"/>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descr="TPGi">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758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AF1D04-C19A-4063-AAB0-AD957B1E703F}"/>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a:prstGeom prst="rect">
            <a:avLst/>
          </a:prstGeom>
        </p:spPr>
        <p:txBody>
          <a:bodyPr anchor="b" anchorCtr="0"/>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p:nvPr>
        </p:nvSpPr>
        <p:spPr>
          <a:xfrm>
            <a:off x="1111584" y="2173184"/>
            <a:ext cx="10324354" cy="4003778"/>
          </a:xfrm>
        </p:spPr>
        <p:txBody>
          <a:bodyPr>
            <a:normAutofit/>
          </a:bodyPr>
          <a:lstStyle>
            <a:lvl1pPr>
              <a:buClr>
                <a:schemeClr val="bg1"/>
              </a:buClr>
              <a:defRPr sz="2000">
                <a:solidFill>
                  <a:schemeClr val="bg1"/>
                </a:solidFill>
              </a:defRPr>
            </a:lvl1pPr>
            <a:lvl2pPr>
              <a:buClr>
                <a:schemeClr val="bg1"/>
              </a:buClr>
              <a:defRPr sz="2000">
                <a:solidFill>
                  <a:schemeClr val="bg1"/>
                </a:solidFill>
              </a:defRPr>
            </a:lvl2pPr>
            <a:lvl3pPr>
              <a:buClr>
                <a:schemeClr val="bg1"/>
              </a:buClr>
              <a:defRPr sz="2000">
                <a:solidFill>
                  <a:schemeClr val="bg1"/>
                </a:solidFill>
              </a:defRPr>
            </a:lvl3pPr>
            <a:lvl4pPr>
              <a:buClr>
                <a:schemeClr val="bg1"/>
              </a:buClr>
              <a:defRPr sz="2000">
                <a:solidFill>
                  <a:schemeClr val="bg1"/>
                </a:solidFill>
              </a:defRPr>
            </a:lvl4pPr>
            <a:lvl5pPr>
              <a:buClr>
                <a:schemeClr val="bg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AB6BDF93-DBE6-4985-9AF8-29A2553848CD}"/>
              </a:ext>
              <a:ext uri="{C183D7F6-B498-43B3-948B-1728B52AA6E4}">
                <adec:decorative xmlns:adec="http://schemas.microsoft.com/office/drawing/2017/decorative" val="1"/>
              </a:ext>
            </a:extLst>
          </p:cNvPr>
          <p:cNvCxnSpPr>
            <a:cxnSpLocks/>
          </p:cNvCxnSpPr>
          <p:nvPr userDrawn="1"/>
        </p:nvCxnSpPr>
        <p:spPr>
          <a:xfrm>
            <a:off x="0" y="1706256"/>
            <a:ext cx="5213684" cy="0"/>
          </a:xfrm>
          <a:prstGeom prst="line">
            <a:avLst/>
          </a:prstGeom>
          <a:ln w="38100">
            <a:solidFill>
              <a:srgbClr val="FE663B"/>
            </a:solidFill>
          </a:ln>
        </p:spPr>
        <p:style>
          <a:lnRef idx="1">
            <a:schemeClr val="accent1"/>
          </a:lnRef>
          <a:fillRef idx="0">
            <a:schemeClr val="accent1"/>
          </a:fillRef>
          <a:effectRef idx="0">
            <a:schemeClr val="accent1"/>
          </a:effectRef>
          <a:fontRef idx="minor">
            <a:schemeClr val="tx1"/>
          </a:fontRef>
        </p:style>
      </p:cxnSp>
      <p:pic>
        <p:nvPicPr>
          <p:cNvPr id="8" name="Graphic 7" descr="TPGi">
            <a:extLst>
              <a:ext uri="{FF2B5EF4-FFF2-40B4-BE49-F238E27FC236}">
                <a16:creationId xmlns:a16="http://schemas.microsoft.com/office/drawing/2014/main" id="{F90654AD-21AB-B644-BFB5-6FD1BEF36044}"/>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80474" y="6281931"/>
            <a:ext cx="1060932" cy="408720"/>
          </a:xfrm>
          <a:prstGeom prst="rect">
            <a:avLst/>
          </a:prstGeom>
        </p:spPr>
      </p:pic>
    </p:spTree>
    <p:extLst>
      <p:ext uri="{BB962C8B-B14F-4D97-AF65-F5344CB8AC3E}">
        <p14:creationId xmlns:p14="http://schemas.microsoft.com/office/powerpoint/2010/main" val="658640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a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760AB4-C667-0C4A-8F50-1DF0C3F6F6D4}"/>
              </a:ext>
              <a:ext uri="{C183D7F6-B498-43B3-948B-1728B52AA6E4}">
                <adec:decorative xmlns:adec="http://schemas.microsoft.com/office/drawing/2017/decorative" val="1"/>
              </a:ext>
            </a:extLst>
          </p:cNvPr>
          <p:cNvSpPr/>
          <p:nvPr userDrawn="1"/>
        </p:nvSpPr>
        <p:spPr>
          <a:xfrm>
            <a:off x="-66261" y="3946568"/>
            <a:ext cx="12324522" cy="3103562"/>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66AB78-4592-2941-894F-7686F3475CE6}"/>
              </a:ext>
            </a:extLst>
          </p:cNvPr>
          <p:cNvSpPr>
            <a:spLocks noGrp="1"/>
          </p:cNvSpPr>
          <p:nvPr>
            <p:ph type="title"/>
          </p:nvPr>
        </p:nvSpPr>
        <p:spPr>
          <a:xfrm>
            <a:off x="1184343" y="1672684"/>
            <a:ext cx="5381050" cy="1964748"/>
          </a:xfrm>
          <a:prstGeom prst="rect">
            <a:avLst/>
          </a:prstGeom>
        </p:spPr>
        <p:txBody>
          <a:bodyPr anchor="b">
            <a:normAutofit/>
          </a:bodyPr>
          <a:lstStyle>
            <a:lvl1pPr>
              <a:defRPr sz="4800" b="1" i="0">
                <a:solidFill>
                  <a:srgbClr val="3877BB"/>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A710E25-E809-7243-9D58-76156D7B143F}"/>
              </a:ext>
            </a:extLst>
          </p:cNvPr>
          <p:cNvSpPr>
            <a:spLocks noGrp="1"/>
          </p:cNvSpPr>
          <p:nvPr>
            <p:ph type="subTitle" idx="1" hasCustomPrompt="1"/>
          </p:nvPr>
        </p:nvSpPr>
        <p:spPr>
          <a:xfrm>
            <a:off x="1814285" y="4618041"/>
            <a:ext cx="3942057" cy="369459"/>
          </a:xfrm>
        </p:spPr>
        <p:txBody>
          <a:bodyPr>
            <a:noAutofit/>
          </a:bodyPr>
          <a:lstStyle>
            <a:lvl1pPr marL="0" indent="0" algn="l">
              <a:buNone/>
              <a:defRPr sz="2000" b="0" i="0">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Firstname</a:t>
            </a:r>
            <a:r>
              <a:rPr lang="en-US" dirty="0"/>
              <a:t> </a:t>
            </a:r>
            <a:r>
              <a:rPr lang="en-US" dirty="0" err="1"/>
              <a:t>Lastname</a:t>
            </a:r>
            <a:r>
              <a:rPr lang="en-US" dirty="0"/>
              <a:t>]</a:t>
            </a:r>
          </a:p>
        </p:txBody>
      </p:sp>
      <p:sp>
        <p:nvSpPr>
          <p:cNvPr id="13" name="Text Placeholder 26">
            <a:extLst>
              <a:ext uri="{FF2B5EF4-FFF2-40B4-BE49-F238E27FC236}">
                <a16:creationId xmlns:a16="http://schemas.microsoft.com/office/drawing/2014/main" id="{669678ED-4BE6-5B40-B90A-F1DCBF910A07}"/>
              </a:ext>
            </a:extLst>
          </p:cNvPr>
          <p:cNvSpPr>
            <a:spLocks noGrp="1"/>
          </p:cNvSpPr>
          <p:nvPr>
            <p:ph type="body" sz="quarter" idx="11" hasCustomPrompt="1"/>
          </p:nvPr>
        </p:nvSpPr>
        <p:spPr>
          <a:xfrm>
            <a:off x="1814285" y="5132643"/>
            <a:ext cx="3942057" cy="422275"/>
          </a:xfrm>
        </p:spPr>
        <p:txBody>
          <a:bodyPr>
            <a:normAutofit/>
          </a:bodyPr>
          <a:lstStyle>
            <a:lvl1pPr marL="0" indent="0">
              <a:buNone/>
              <a:defRPr sz="1600" b="0" i="1">
                <a:solidFill>
                  <a:srgbClr val="D4E6F4"/>
                </a:solidFill>
                <a:latin typeface="Open Sans" panose="020B0606030504020204" pitchFamily="34" charset="0"/>
                <a:ea typeface="Open Sans" panose="020B0606030504020204" pitchFamily="34" charset="0"/>
                <a:cs typeface="Open Sans" panose="020B0606030504020204" pitchFamily="34" charset="0"/>
              </a:defRPr>
            </a:lvl1pPr>
            <a:lvl2pPr marL="365760" indent="0">
              <a:buNone/>
              <a:defRPr>
                <a:solidFill>
                  <a:schemeClr val="bg1"/>
                </a:solidFill>
              </a:defRPr>
            </a:lvl2pPr>
            <a:lvl3pPr marL="731520" indent="0">
              <a:buNone/>
              <a:defRPr>
                <a:solidFill>
                  <a:schemeClr val="bg1"/>
                </a:solidFill>
              </a:defRPr>
            </a:lvl3pPr>
            <a:lvl4pPr marL="1097280" indent="0">
              <a:buNone/>
              <a:defRPr>
                <a:solidFill>
                  <a:schemeClr val="bg1"/>
                </a:solidFill>
              </a:defRPr>
            </a:lvl4pPr>
            <a:lvl5pPr marL="1463040" indent="0">
              <a:buNone/>
              <a:defRPr>
                <a:solidFill>
                  <a:schemeClr val="bg1"/>
                </a:solidFill>
              </a:defRPr>
            </a:lvl5pPr>
          </a:lstStyle>
          <a:p>
            <a:pPr lvl="0"/>
            <a:r>
              <a:rPr lang="en-US"/>
              <a:t>[Job title]</a:t>
            </a:r>
          </a:p>
        </p:txBody>
      </p:sp>
      <p:pic>
        <p:nvPicPr>
          <p:cNvPr id="6" name="Graphic 5" descr="TPGi">
            <a:extLst>
              <a:ext uri="{FF2B5EF4-FFF2-40B4-BE49-F238E27FC236}">
                <a16:creationId xmlns:a16="http://schemas.microsoft.com/office/drawing/2014/main" id="{F76E8658-0FAF-774C-87A9-7AA4E9DD84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65393" y="1198279"/>
            <a:ext cx="7061204" cy="7061204"/>
          </a:xfrm>
          <a:prstGeom prst="rect">
            <a:avLst/>
          </a:prstGeom>
        </p:spPr>
      </p:pic>
      <p:pic>
        <p:nvPicPr>
          <p:cNvPr id="12" name="Graphic 11">
            <a:extLst>
              <a:ext uri="{FF2B5EF4-FFF2-40B4-BE49-F238E27FC236}">
                <a16:creationId xmlns:a16="http://schemas.microsoft.com/office/drawing/2014/main" id="{16F1F9C0-9FF4-1C42-B1AF-8B998DD8A19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885" y="4583949"/>
            <a:ext cx="914400" cy="914400"/>
          </a:xfrm>
          <a:prstGeom prst="rect">
            <a:avLst/>
          </a:prstGeom>
        </p:spPr>
      </p:pic>
    </p:spTree>
    <p:extLst>
      <p:ext uri="{BB962C8B-B14F-4D97-AF65-F5344CB8AC3E}">
        <p14:creationId xmlns:p14="http://schemas.microsoft.com/office/powerpoint/2010/main" val="292321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nchor="b" anchorCtr="0"/>
          <a:lstStyle>
            <a:lvl1pPr>
              <a:defRPr>
                <a:solidFill>
                  <a:srgbClr val="1A3B5B"/>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254827"/>
            <a:ext cx="4940595"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27F5E0-DB39-2717-F371-09B7221E12A5}"/>
              </a:ext>
            </a:extLst>
          </p:cNvPr>
          <p:cNvSpPr>
            <a:spLocks noGrp="1"/>
          </p:cNvSpPr>
          <p:nvPr>
            <p:ph idx="10" hasCustomPrompt="1"/>
          </p:nvPr>
        </p:nvSpPr>
        <p:spPr>
          <a:xfrm>
            <a:off x="6184605" y="2254827"/>
            <a:ext cx="4940595" cy="3922136"/>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iagonal Stripe 7">
            <a:extLst>
              <a:ext uri="{FF2B5EF4-FFF2-40B4-BE49-F238E27FC236}">
                <a16:creationId xmlns:a16="http://schemas.microsoft.com/office/drawing/2014/main" id="{9F5C0735-F265-FD4C-83E6-ED399923784A}"/>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Graphic 4" descr="TPGi">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46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nchor="b" anchorCtr="0"/>
          <a:lstStyle>
            <a:lvl1pPr>
              <a:defRPr>
                <a:solidFill>
                  <a:srgbClr val="1A3B5B"/>
                </a:solidFill>
              </a:defRPr>
            </a:lvl1pPr>
          </a:lstStyle>
          <a:p>
            <a:r>
              <a:rPr lang="en-US"/>
              <a:t>[Click to edit Master title style]</a:t>
            </a:r>
          </a:p>
        </p:txBody>
      </p:sp>
      <p:sp>
        <p:nvSpPr>
          <p:cNvPr id="6" name="Text Placeholder 2">
            <a:extLst>
              <a:ext uri="{FF2B5EF4-FFF2-40B4-BE49-F238E27FC236}">
                <a16:creationId xmlns:a16="http://schemas.microsoft.com/office/drawing/2014/main" id="{FFDD125D-13DD-3938-A918-76032CABF59D}"/>
              </a:ext>
            </a:extLst>
          </p:cNvPr>
          <p:cNvSpPr>
            <a:spLocks noGrp="1"/>
          </p:cNvSpPr>
          <p:nvPr>
            <p:ph type="body" idx="11"/>
          </p:nvPr>
        </p:nvSpPr>
        <p:spPr>
          <a:xfrm>
            <a:off x="1066800" y="1836884"/>
            <a:ext cx="49405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9809B8B1-BEA4-400F-985B-DEF0895F4182}"/>
              </a:ext>
            </a:extLst>
          </p:cNvPr>
          <p:cNvSpPr>
            <a:spLocks noGrp="1"/>
          </p:cNvSpPr>
          <p:nvPr>
            <p:ph idx="1" hasCustomPrompt="1"/>
          </p:nvPr>
        </p:nvSpPr>
        <p:spPr>
          <a:xfrm>
            <a:off x="1066800" y="2806995"/>
            <a:ext cx="4940595" cy="3369968"/>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D4BE582-D1C0-0026-F1D3-674B7FDF757E}"/>
              </a:ext>
            </a:extLst>
          </p:cNvPr>
          <p:cNvSpPr>
            <a:spLocks noGrp="1"/>
          </p:cNvSpPr>
          <p:nvPr>
            <p:ph type="body" sz="quarter" idx="3"/>
          </p:nvPr>
        </p:nvSpPr>
        <p:spPr>
          <a:xfrm>
            <a:off x="6184605" y="1836884"/>
            <a:ext cx="49405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5">
            <a:extLst>
              <a:ext uri="{FF2B5EF4-FFF2-40B4-BE49-F238E27FC236}">
                <a16:creationId xmlns:a16="http://schemas.microsoft.com/office/drawing/2014/main" id="{6027F5E0-DB39-2717-F371-09B7221E12A5}"/>
              </a:ext>
            </a:extLst>
          </p:cNvPr>
          <p:cNvSpPr>
            <a:spLocks noGrp="1"/>
          </p:cNvSpPr>
          <p:nvPr>
            <p:ph idx="10" hasCustomPrompt="1"/>
          </p:nvPr>
        </p:nvSpPr>
        <p:spPr>
          <a:xfrm>
            <a:off x="6184605" y="2806993"/>
            <a:ext cx="4940595" cy="3369969"/>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descr="TPGi">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8" name="Diagonal Stripe 7">
            <a:extLst>
              <a:ext uri="{FF2B5EF4-FFF2-40B4-BE49-F238E27FC236}">
                <a16:creationId xmlns:a16="http://schemas.microsoft.com/office/drawing/2014/main" id="{9F5C0735-F265-FD4C-83E6-ED399923784A}"/>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835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nchor="b" anchorCtr="0"/>
          <a:lstStyle>
            <a:lvl1pPr>
              <a:defRPr>
                <a:solidFill>
                  <a:srgbClr val="1A3B5B"/>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FDD125D-13DD-3938-A918-76032CABF59D}"/>
              </a:ext>
            </a:extLst>
          </p:cNvPr>
          <p:cNvSpPr>
            <a:spLocks noGrp="1"/>
          </p:cNvSpPr>
          <p:nvPr>
            <p:ph type="body" idx="11"/>
          </p:nvPr>
        </p:nvSpPr>
        <p:spPr>
          <a:xfrm>
            <a:off x="1066800" y="1836884"/>
            <a:ext cx="2760921" cy="4340078"/>
          </a:xfrm>
        </p:spPr>
        <p:txBody>
          <a:bodyPr anchor="t">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5">
            <a:extLst>
              <a:ext uri="{FF2B5EF4-FFF2-40B4-BE49-F238E27FC236}">
                <a16:creationId xmlns:a16="http://schemas.microsoft.com/office/drawing/2014/main" id="{6027F5E0-DB39-2717-F371-09B7221E12A5}"/>
              </a:ext>
            </a:extLst>
          </p:cNvPr>
          <p:cNvSpPr>
            <a:spLocks noGrp="1"/>
          </p:cNvSpPr>
          <p:nvPr>
            <p:ph idx="10" hasCustomPrompt="1"/>
          </p:nvPr>
        </p:nvSpPr>
        <p:spPr>
          <a:xfrm>
            <a:off x="3965945" y="1836885"/>
            <a:ext cx="7159256" cy="4340078"/>
          </a:xfrm>
        </p:spPr>
        <p:txBody>
          <a:bodyPr numCol="1"/>
          <a:lstStyle>
            <a:lvl1pPr>
              <a:buClr>
                <a:srgbClr val="EB4D00"/>
              </a:buClr>
              <a:defRPr>
                <a:solidFill>
                  <a:schemeClr val="accent1">
                    <a:lumMod val="25000"/>
                  </a:schemeClr>
                </a:solidFill>
              </a:defRPr>
            </a:lvl1pPr>
            <a:lvl2pPr>
              <a:buClr>
                <a:srgbClr val="EB4D00"/>
              </a:buClr>
              <a:defRPr>
                <a:solidFill>
                  <a:schemeClr val="accent1">
                    <a:lumMod val="25000"/>
                  </a:schemeClr>
                </a:solidFill>
              </a:defRPr>
            </a:lvl2pPr>
            <a:lvl3pPr>
              <a:buClr>
                <a:srgbClr val="EB4D00"/>
              </a:buClr>
              <a:defRPr>
                <a:solidFill>
                  <a:schemeClr val="accent1">
                    <a:lumMod val="25000"/>
                  </a:schemeClr>
                </a:solidFill>
              </a:defRPr>
            </a:lvl3pPr>
            <a:lvl4pPr>
              <a:buClr>
                <a:srgbClr val="EB4D00"/>
              </a:buClr>
              <a:defRPr>
                <a:solidFill>
                  <a:schemeClr val="accent1">
                    <a:lumMod val="25000"/>
                  </a:schemeClr>
                </a:solidFill>
              </a:defRPr>
            </a:lvl4pPr>
            <a:lvl5pPr>
              <a:buClr>
                <a:srgbClr val="EB4D00"/>
              </a:buClr>
              <a:defRPr>
                <a:solidFill>
                  <a:schemeClr val="accent1">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descr="TPGi">
            <a:extLst>
              <a:ext uri="{FF2B5EF4-FFF2-40B4-BE49-F238E27FC236}">
                <a16:creationId xmlns:a16="http://schemas.microsoft.com/office/drawing/2014/main" id="{F939BEAD-F09B-C346-9D18-25CAAF45EE3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32" y="6272460"/>
            <a:ext cx="1283288" cy="494381"/>
          </a:xfrm>
          <a:prstGeom prst="rect">
            <a:avLst/>
          </a:prstGeom>
        </p:spPr>
      </p:pic>
      <p:sp>
        <p:nvSpPr>
          <p:cNvPr id="8" name="Diagonal Stripe 7">
            <a:extLst>
              <a:ext uri="{FF2B5EF4-FFF2-40B4-BE49-F238E27FC236}">
                <a16:creationId xmlns:a16="http://schemas.microsoft.com/office/drawing/2014/main" id="{9F5C0735-F265-FD4C-83E6-ED399923784A}"/>
              </a:ext>
              <a:ext uri="{C183D7F6-B498-43B3-948B-1728B52AA6E4}">
                <adec:decorative xmlns:adec="http://schemas.microsoft.com/office/drawing/2017/decorative" val="1"/>
              </a:ext>
            </a:extLst>
          </p:cNvPr>
          <p:cNvSpPr/>
          <p:nvPr userDrawn="1"/>
        </p:nvSpPr>
        <p:spPr>
          <a:xfrm rot="9208565">
            <a:off x="-744382" y="1472083"/>
            <a:ext cx="2346070" cy="4775013"/>
          </a:xfrm>
          <a:prstGeom prst="diagStripe">
            <a:avLst>
              <a:gd name="adj" fmla="val 86230"/>
            </a:avLst>
          </a:prstGeom>
          <a:solidFill>
            <a:srgbClr val="EB4D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43224D9-F0FF-7F49-8041-6C67929333C8}"/>
              </a:ext>
              <a:ext uri="{C183D7F6-B498-43B3-948B-1728B52AA6E4}">
                <adec:decorative xmlns:adec="http://schemas.microsoft.com/office/drawing/2017/decorative" val="1"/>
              </a:ext>
            </a:extLst>
          </p:cNvPr>
          <p:cNvSpPr/>
          <p:nvPr userDrawn="1"/>
        </p:nvSpPr>
        <p:spPr>
          <a:xfrm>
            <a:off x="1" y="0"/>
            <a:ext cx="503430" cy="6858000"/>
          </a:xfrm>
          <a:prstGeom prst="rect">
            <a:avLst/>
          </a:prstGeom>
          <a:solidFill>
            <a:srgbClr val="1A3B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499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1A3B5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056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CC53EB-7AFC-8771-1BB4-A2192F8FC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789FBF-37D2-A1EC-7834-A3DCA29FB5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1A866-4DD9-BD13-EC87-A85C2A3A4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E340F-FDD7-8D47-B174-0AA52B0CD4CB}" type="datetimeFigureOut">
              <a:rPr lang="en-US" smtClean="0"/>
              <a:t>5/22/2024</a:t>
            </a:fld>
            <a:endParaRPr lang="en-US"/>
          </a:p>
        </p:txBody>
      </p:sp>
      <p:sp>
        <p:nvSpPr>
          <p:cNvPr id="5" name="Footer Placeholder 4">
            <a:extLst>
              <a:ext uri="{FF2B5EF4-FFF2-40B4-BE49-F238E27FC236}">
                <a16:creationId xmlns:a16="http://schemas.microsoft.com/office/drawing/2014/main" id="{D178FAF4-2E6B-60D2-985F-2AD12D2C0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7467F8-4D01-8245-78CC-FB10DFBB4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BC3C07-E2F7-ED4D-8F23-A2D33EB82DAB}" type="slidenum">
              <a:rPr lang="en-US" smtClean="0"/>
              <a:t>‹#›</a:t>
            </a:fld>
            <a:endParaRPr lang="en-US"/>
          </a:p>
        </p:txBody>
      </p:sp>
    </p:spTree>
    <p:extLst>
      <p:ext uri="{BB962C8B-B14F-4D97-AF65-F5344CB8AC3E}">
        <p14:creationId xmlns:p14="http://schemas.microsoft.com/office/powerpoint/2010/main" val="3012811948"/>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60" r:id="rId3"/>
    <p:sldLayoutId id="2147483666" r:id="rId4"/>
    <p:sldLayoutId id="2147483661" r:id="rId5"/>
    <p:sldLayoutId id="2147483662" r:id="rId6"/>
    <p:sldLayoutId id="2147483663" r:id="rId7"/>
    <p:sldLayoutId id="2147483664" r:id="rId8"/>
    <p:sldLayoutId id="2147483665" r:id="rId9"/>
  </p:sldLayoutIdLst>
  <p:txStyles>
    <p:title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bit.ly/tpgi24ai"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hyperlink" Target="https://visperoinc.sharepoint.com/:p:/s/TPGiPermalinks/EQeQgxEWLeNBp8OXcoHYqx0Byb4NV52x6N3OfSiqX0RKCQ?e=JrVvIm&amp;download=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wgbh.org/access-for-all-major-milestones-in-media-accessibil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www.beyonddesign.com/a-brief-history-of-asr-automatic-speech-recogniti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electronicproducts.com/throwback-tech-ibms-vocal-recognition-technolog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about.fb.com/news/2020/09/new-automated-captions-powered-by-ai/"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nytimes.com/2009/11/20/technology/internet/20google.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mashable.com/article/facebook-closed-caption-nasa-launch"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www.rev.com/blog/transcription-blog/how-to-decide-if-you-need-human-or-automated-transcription"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9.xml"/><Relationship Id="rId7" Type="http://schemas.openxmlformats.org/officeDocument/2006/relationships/slide" Target="slide4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43.xml"/><Relationship Id="rId5" Type="http://schemas.openxmlformats.org/officeDocument/2006/relationships/slide" Target="slide29.xml"/><Relationship Id="rId4" Type="http://schemas.openxmlformats.org/officeDocument/2006/relationships/slide" Target="slide20.xml"/><Relationship Id="rId9" Type="http://schemas.openxmlformats.org/officeDocument/2006/relationships/slide" Target="slide5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veryfi.com/ocr-api-platform/history-of-oc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pedersenrecovery.com/kurzweil-reading-machine/inventor-raymond-kurzweil-by-bettmann-ss-10141279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n-ix.com/computer-vis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www.algotive.ai/blog/what-is-computer-vision-and-how-does-it-work-with-artificial-intelligenc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petapixel.com/2015/07/02/google-apologizes-after-photos-app-autotags-black-people-as-gorilla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scontent.fsyd7-1.fna.fbcdn.net/v/t39.30808-6/426556355_10210740845715461_4483856331573155969_n.jpg?stp=dst-jpg_p526x296&amp;_nc_cat=102&amp;ccb=1-7&amp;_nc_sid=3635dc&amp;_nc_ohc=4zrIJIF7RcAAX8aGIiZ&amp;_nc_ht=scontent.fsyd7-1.fna&amp;oh=00_AfBQKDWVbgotWeNnEDa3_bYNgLtC9-YIF23vKyBSn61Ygw&amp;oe=65D3154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arxiv.org/abs/2305.14779"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arxiv.org/pdf/2305.14779.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tpgi.com/business/career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www.bemyeyes.com/"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hyperlink" Target="https://share.bemyeyes.com/chat/DnR7R5GtcW"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vispero.com/freedom-scientific-unveils-revolutionary-picturesmart-ai-for-jaws/"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hyperlink" Target="https://github.com/cartertemm/AI-content-describer" TargetMode="External"/><Relationship Id="rId4" Type="http://schemas.openxmlformats.org/officeDocument/2006/relationships/hyperlink" Target="https://support.freedomscientific.com/Downloads/JAWS/JAWSWhatsNew"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chat.openai.com/share/abcea399-b9a7-45ae-a00b-51f222fa87d0"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hyperlink" Target="https://www.wired.com/story/hilke-schellmann-algorithm-book-ai-jobs-hiring/"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github.blog/2023-10-09-prompting-github-copilot-chat-to-become-your-personal-ai-assistant-for-accessibility/"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www.tpgi.com/blog/"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mastodon.social/@onsman@aus.social"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hyperlink" Target="mailto:knowlege@tpgi.com" TargetMode="External"/><Relationship Id="rId5" Type="http://schemas.openxmlformats.org/officeDocument/2006/relationships/hyperlink" Target="https://www.tpgi.com/technical/" TargetMode="External"/><Relationship Id="rId4" Type="http://schemas.openxmlformats.org/officeDocument/2006/relationships/hyperlink" Target="https://mastodon.social/@hhillen"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853DA0-A402-12BF-9D1C-B01744AD2218}"/>
              </a:ext>
            </a:extLst>
          </p:cNvPr>
          <p:cNvSpPr>
            <a:spLocks noGrp="1"/>
          </p:cNvSpPr>
          <p:nvPr>
            <p:ph type="ctrTitle"/>
          </p:nvPr>
        </p:nvSpPr>
        <p:spPr>
          <a:xfrm>
            <a:off x="1078406" y="2288479"/>
            <a:ext cx="5161280" cy="1508125"/>
          </a:xfrm>
          <a:prstGeom prst="rect">
            <a:avLst/>
          </a:prstGeom>
        </p:spPr>
        <p:txBody>
          <a:bodyPr>
            <a:normAutofit fontScale="90000"/>
          </a:bodyPr>
          <a:lstStyle/>
          <a:p>
            <a:pPr marL="0" lvl="0" indent="0">
              <a:buNone/>
            </a:pPr>
            <a:r>
              <a:rPr dirty="0"/>
              <a:t>What AI Can Do For (and To) Web Accessibility</a:t>
            </a:r>
          </a:p>
        </p:txBody>
      </p:sp>
      <p:sp>
        <p:nvSpPr>
          <p:cNvPr id="2" name="Subtitle 2">
            <a:extLst>
              <a:ext uri="{FF2B5EF4-FFF2-40B4-BE49-F238E27FC236}">
                <a16:creationId xmlns:a16="http://schemas.microsoft.com/office/drawing/2014/main" id="{64A45446-1985-283C-12ED-34EF266BA126}"/>
              </a:ext>
            </a:extLst>
          </p:cNvPr>
          <p:cNvSpPr>
            <a:spLocks noGrp="1"/>
          </p:cNvSpPr>
          <p:nvPr>
            <p:ph type="subTitle" idx="1" hasCustomPrompt="1"/>
          </p:nvPr>
        </p:nvSpPr>
        <p:spPr>
          <a:xfrm>
            <a:off x="1875243" y="4293705"/>
            <a:ext cx="3870960" cy="753220"/>
          </a:xfrm>
        </p:spPr>
        <p:txBody>
          <a:bodyPr/>
          <a:lstStyle/>
          <a:p>
            <a:pPr marL="0" lvl="0" indent="0">
              <a:buNone/>
            </a:pPr>
            <a:br/>
            <a:br/>
            <a:r>
              <a:t>Ricky Onsman, Hans Hillen</a:t>
            </a:r>
          </a:p>
        </p:txBody>
      </p:sp>
      <p:sp>
        <p:nvSpPr>
          <p:cNvPr id="6" name="Date Placeholder 3">
            <a:extLst>
              <a:ext uri="{FF2B5EF4-FFF2-40B4-BE49-F238E27FC236}">
                <a16:creationId xmlns:a16="http://schemas.microsoft.com/office/drawing/2014/main" id="{DA2C1B73-F1C7-D319-B2AD-94C1B4270265}"/>
              </a:ext>
            </a:extLst>
          </p:cNvPr>
          <p:cNvSpPr>
            <a:spLocks noGrp="1"/>
          </p:cNvSpPr>
          <p:nvPr>
            <p:ph type="dt" sz="half" idx="10"/>
          </p:nvPr>
        </p:nvSpPr>
        <p:spPr>
          <a:xfrm>
            <a:off x="1876061" y="5133224"/>
            <a:ext cx="3870141" cy="753220"/>
          </a:xfrm>
        </p:spPr>
        <p:txBody>
          <a:bodyPr/>
          <a:lstStyle/>
          <a:p>
            <a:pPr marL="0" lvl="0" indent="0">
              <a:buNone/>
            </a:pPr>
            <a:r>
              <a:t>2024 05/21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Overlays</a:t>
            </a:r>
          </a:p>
        </p:txBody>
      </p:sp>
      <p:pic>
        <p:nvPicPr>
          <p:cNvPr id="3" name="Picture 1" descr="A screenshot of a dialog on a website, with the title &quot;Hello, welcome to my website!&quot;"/>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of a pop-up dialog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Digital Accessibility Overlays 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390900" y="2247900"/>
            <a:ext cx="53975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of Userway home page with overlay icon highlighted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Digital Accessibility Overlays II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403600" y="2247900"/>
            <a:ext cx="53848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of Userway home page with overlay expanded and highlighted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Overlay Criticisms</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normAutofit lnSpcReduction="10000"/>
          </a:bodyPr>
          <a:lstStyle/>
          <a:p>
            <a:pPr marL="457200" lvl="0" indent="-457200">
              <a:buAutoNum type="arabicPeriod"/>
            </a:pPr>
            <a:r>
              <a:rPr lang="en-US" dirty="0"/>
              <a:t>The modifications that overlays implement cannot guarantee full conformance with WCAG, because no automated tool can.</a:t>
            </a:r>
          </a:p>
          <a:p>
            <a:pPr marL="457200" lvl="0" indent="-457200">
              <a:buAutoNum type="arabicPeriod"/>
            </a:pPr>
            <a:r>
              <a:rPr lang="en-US" dirty="0"/>
              <a:t>The modifications that overlays implement are often unreliable, ineffective, and / or create other accessibility issues than the ones they address.</a:t>
            </a:r>
          </a:p>
          <a:p>
            <a:pPr marL="457200" lvl="0" indent="-457200">
              <a:buAutoNum type="arabicPeriod"/>
            </a:pPr>
            <a:r>
              <a:rPr dirty="0"/>
              <a:t>The modifications that overlays make often interfere with assistive technologies and accessibility settings already in use.</a:t>
            </a:r>
          </a:p>
          <a:p>
            <a:pPr marL="457200" lvl="0" indent="-457200">
              <a:buAutoNum type="arabicPeriod"/>
            </a:pPr>
            <a:r>
              <a:rPr dirty="0"/>
              <a:t>The use of an overlay may create non-compliance with privacy regulations.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Overlay Fact Sheet</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of Overlay Fact Sheet home page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accessiBe</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of accessiBe home page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The accessiBe Claim</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of accessWidget landing page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How accessiBe uses AI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Website quote on role of AI in accessWidget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accessWidget in background</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Illustration of widget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The accessWidget widget</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Illustration of widget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Slide deck</a:t>
            </a:r>
          </a:p>
        </p:txBody>
      </p:sp>
      <p:sp>
        <p:nvSpPr>
          <p:cNvPr id="4" name="TextBox 3"/>
          <p:cNvSpPr txBox="1"/>
          <p:nvPr/>
        </p:nvSpPr>
        <p:spPr>
          <a:xfrm>
            <a:off x="1066800" y="5651500"/>
            <a:ext cx="10058400" cy="508000"/>
          </a:xfrm>
          <a:prstGeom prst="rect">
            <a:avLst/>
          </a:prstGeom>
          <a:noFill/>
        </p:spPr>
        <p:txBody>
          <a:bodyPr/>
          <a:lstStyle/>
          <a:p>
            <a:pPr marL="0" lvl="0" indent="0" algn="ctr">
              <a:buNone/>
            </a:pPr>
            <a:r>
              <a:rPr dirty="0"/>
              <a:t>Find these slides at </a:t>
            </a:r>
            <a:r>
              <a:rPr dirty="0">
                <a:hlinkClick r:id="rId3"/>
              </a:rPr>
              <a:t>https://bit.ly/tpgi24ai</a:t>
            </a:r>
            <a:r>
              <a:rPr dirty="0"/>
              <a:t>, or scan this QR code (</a:t>
            </a:r>
            <a:r>
              <a:rPr dirty="0">
                <a:hlinkClick r:id="rId4"/>
              </a:rPr>
              <a:t>direct download</a:t>
            </a:r>
            <a:r>
              <a:rPr dirty="0"/>
              <a:t>)</a:t>
            </a:r>
          </a:p>
        </p:txBody>
      </p:sp>
      <p:pic>
        <p:nvPicPr>
          <p:cNvPr id="6" name="Graphic 5" descr="QR code leading to this slide deck">
            <a:extLst>
              <a:ext uri="{FF2B5EF4-FFF2-40B4-BE49-F238E27FC236}">
                <a16:creationId xmlns:a16="http://schemas.microsoft.com/office/drawing/2014/main" id="{64798F51-795F-2B98-4982-92C5E0B7DA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36065" y="1965251"/>
            <a:ext cx="3423684" cy="342368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a:prstGeom prst="rect">
            <a:avLst/>
          </a:prstGeom>
        </p:spPr>
        <p:txBody>
          <a:bodyPr/>
          <a:lstStyle/>
          <a:p>
            <a:pPr marL="0" lvl="0" indent="0">
              <a:buNone/>
            </a:pPr>
            <a:r>
              <a:t>Automatic Captioning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Early Captions</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A silent movie caption card that says “Bang!”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Open Captioned TV</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a TV screen grab of The French Chef with captions - </a:t>
            </a:r>
            <a:r>
              <a:rPr>
                <a:hlinkClick r:id="rId4"/>
              </a:rPr>
              <a:t>WGBH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Speech Recognition 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1950s speech recording and an early transcription device - </a:t>
            </a:r>
            <a:r>
              <a:rPr>
                <a:hlinkClick r:id="rId4"/>
              </a:rPr>
              <a:t>Beyond Design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Speech Recognition II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1980s computerized speech recording - </a:t>
            </a:r>
            <a:r>
              <a:rPr>
                <a:hlinkClick r:id="rId4"/>
              </a:rPr>
              <a:t>Electronic Products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Facebook Captioning</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Facebook captioning - </a:t>
            </a:r>
            <a:r>
              <a:rPr>
                <a:hlinkClick r:id="rId4"/>
              </a:rPr>
              <a:t>Meta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YouTube Captioning (2)</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Ken Harrenstien - </a:t>
            </a:r>
            <a:r>
              <a:rPr>
                <a:hlinkClick r:id="rId4"/>
              </a:rPr>
              <a:t>New York Times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Rocket Launch 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of video of NASA rocket launch with Facebook Captioning - </a:t>
            </a:r>
            <a:r>
              <a:rPr>
                <a:hlinkClick r:id="rId4"/>
              </a:rPr>
              <a:t>Mashable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Automatic v. Human</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Quote from Rev - </a:t>
            </a:r>
            <a:r>
              <a:rPr>
                <a:hlinkClick r:id="rId4"/>
              </a:rPr>
              <a:t>Rev</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a:prstGeom prst="rect">
            <a:avLst/>
          </a:prstGeom>
        </p:spPr>
        <p:txBody>
          <a:bodyPr/>
          <a:lstStyle/>
          <a:p>
            <a:pPr marL="0" lvl="0" indent="0">
              <a:buNone/>
            </a:pPr>
            <a:r>
              <a:t>AI and Alt Text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In this session:</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normAutofit lnSpcReduction="10000"/>
          </a:bodyPr>
          <a:lstStyle/>
          <a:p>
            <a:pPr lvl="0"/>
            <a:r>
              <a:t>AI &amp; existing accessibility support</a:t>
            </a:r>
          </a:p>
          <a:p>
            <a:pPr lvl="1"/>
            <a:r>
              <a:rPr>
                <a:hlinkClick r:id="rId3" action="ppaction://hlinksldjump"/>
              </a:rPr>
              <a:t>AI and overlays</a:t>
            </a:r>
          </a:p>
          <a:p>
            <a:pPr lvl="1"/>
            <a:r>
              <a:rPr>
                <a:hlinkClick r:id="rId4" action="ppaction://hlinksldjump"/>
              </a:rPr>
              <a:t>AI generated captions</a:t>
            </a:r>
          </a:p>
          <a:p>
            <a:pPr lvl="1"/>
            <a:r>
              <a:rPr>
                <a:hlinkClick r:id="rId5" action="ppaction://hlinksldjump"/>
              </a:rPr>
              <a:t>AI generated alt text</a:t>
            </a:r>
          </a:p>
          <a:p>
            <a:pPr lvl="0"/>
            <a:r>
              <a:t>AI in personal lives of people with disabilities</a:t>
            </a:r>
          </a:p>
          <a:p>
            <a:pPr lvl="1"/>
            <a:r>
              <a:rPr>
                <a:hlinkClick r:id="rId6" action="ppaction://hlinksldjump"/>
              </a:rPr>
              <a:t>Computer vision</a:t>
            </a:r>
          </a:p>
          <a:p>
            <a:pPr lvl="1"/>
            <a:r>
              <a:rPr>
                <a:hlinkClick r:id="rId7" action="ppaction://hlinksldjump"/>
              </a:rPr>
              <a:t>Personalized output</a:t>
            </a:r>
          </a:p>
          <a:p>
            <a:pPr lvl="1"/>
            <a:r>
              <a:rPr>
                <a:hlinkClick r:id="rId8" action="ppaction://hlinksldjump"/>
              </a:rPr>
              <a:t>AI as recruiter</a:t>
            </a:r>
          </a:p>
          <a:p>
            <a:pPr lvl="0"/>
            <a:r>
              <a:t>AI making content accessible</a:t>
            </a:r>
          </a:p>
          <a:p>
            <a:pPr lvl="1"/>
            <a:r>
              <a:rPr>
                <a:hlinkClick r:id="rId9" action="ppaction://hlinksldjump"/>
              </a:rPr>
              <a:t>Pros and cons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AI alt text history 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Drawing of 1935 patent application for reading machine – </a:t>
            </a:r>
            <a:r>
              <a:rPr>
                <a:hlinkClick r:id="rId4"/>
              </a:rPr>
              <a:t>Veryfi</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AI alt text history II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Ray Kurzweil and his reader – </a:t>
            </a:r>
            <a:r>
              <a:rPr>
                <a:hlinkClick r:id="rId4"/>
              </a:rPr>
              <a:t>Pedersen Recovery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AI alt text history III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Logos of JAWS, NVDA, VoiceOver, TalkBack, Narrator, and Orca screen readers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Computer vision 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Comparison of human and computer visual systems – </a:t>
            </a:r>
            <a:r>
              <a:rPr>
                <a:hlinkClick r:id="rId4"/>
              </a:rPr>
              <a:t>N-ix</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Computer vision II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Example of computer vision image labeling – </a:t>
            </a:r>
            <a:r>
              <a:rPr>
                <a:hlinkClick r:id="rId4"/>
              </a:rPr>
              <a:t>Algotive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Auto tagging 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of offensive Google autotagging – </a:t>
            </a:r>
            <a:r>
              <a:rPr>
                <a:hlinkClick r:id="rId4"/>
              </a:rPr>
              <a:t>Peta Pixels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Auto tagging II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Door knob in the shape of a frog – </a:t>
            </a:r>
            <a:r>
              <a:rPr>
                <a:hlinkClick r:id="rId4"/>
              </a:rPr>
              <a:t>Facebook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Context 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of academic abstract - </a:t>
            </a:r>
            <a:r>
              <a:rPr>
                <a:hlinkClick r:id="rId4"/>
              </a:rPr>
              <a:t>Cornell University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Context II</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Screenshot of text generation logic - </a:t>
            </a:r>
            <a:r>
              <a:rPr>
                <a:hlinkClick r:id="rId4"/>
              </a:rPr>
              <a:t>Cornell University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Human alt text</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Racehorse entering a barrier stall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About the TPGi Knowledge Center</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normAutofit lnSpcReduction="10000"/>
          </a:bodyPr>
          <a:lstStyle/>
          <a:p>
            <a:pPr lvl="0"/>
            <a:r>
              <a:t>Hans Hillen</a:t>
            </a:r>
          </a:p>
          <a:p>
            <a:pPr lvl="1"/>
            <a:r>
              <a:t>Director of Knowledge Center</a:t>
            </a:r>
          </a:p>
          <a:p>
            <a:pPr lvl="0"/>
            <a:r>
              <a:t>Ricky Onsman</a:t>
            </a:r>
          </a:p>
          <a:p>
            <a:pPr lvl="1"/>
            <a:r>
              <a:t>Technical Content Writer</a:t>
            </a:r>
          </a:p>
          <a:p>
            <a:pPr lvl="0"/>
            <a:r>
              <a:t>James Edwards</a:t>
            </a:r>
          </a:p>
          <a:p>
            <a:pPr lvl="1"/>
            <a:r>
              <a:t>Technical consultant</a:t>
            </a:r>
          </a:p>
          <a:p>
            <a:pPr lvl="0"/>
            <a:r>
              <a:t>?</a:t>
            </a:r>
          </a:p>
          <a:p>
            <a:pPr lvl="1"/>
            <a:r>
              <a:t>Content Lead</a:t>
            </a:r>
          </a:p>
          <a:p>
            <a:pPr lvl="1"/>
            <a:r>
              <a:t>Keep an eye on </a:t>
            </a:r>
            <a:r>
              <a:rPr>
                <a:hlinkClick r:id="rId3"/>
              </a:rPr>
              <a:t>www.tpgi.com/business/careers/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Complex images</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3543300" y="2247900"/>
            <a:ext cx="51054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Graph showing percentage of women in STEM jobs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a:prstGeom prst="rect">
            <a:avLst/>
          </a:prstGeom>
        </p:spPr>
        <p:txBody>
          <a:bodyPr/>
          <a:lstStyle/>
          <a:p>
            <a:pPr marL="0" lvl="0" indent="0">
              <a:buNone/>
            </a:pPr>
            <a:r>
              <a:t>AI in personal lives of people with disabilities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Examples of AI as personal disability aid</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p>
            <a:pPr lvl="0"/>
            <a:r>
              <a:t>Generative voice AI</a:t>
            </a:r>
          </a:p>
          <a:p>
            <a:pPr lvl="1"/>
            <a:r>
              <a:t>Synthetic speech, but more natural and ‘human sounding’</a:t>
            </a:r>
          </a:p>
          <a:p>
            <a:pPr lvl="1"/>
            <a:r>
              <a:t>Text to speech, speech to speech</a:t>
            </a:r>
          </a:p>
          <a:p>
            <a:pPr lvl="0"/>
            <a:r>
              <a:t>AI powered hearing aids</a:t>
            </a:r>
          </a:p>
          <a:p>
            <a:pPr lvl="0"/>
            <a:r>
              <a:t>AI powered limbs</a:t>
            </a:r>
          </a:p>
          <a:p>
            <a:pPr lvl="0"/>
            <a:r>
              <a:t>Computer vision</a:t>
            </a:r>
          </a:p>
          <a:p>
            <a:pPr lvl="0"/>
            <a:r>
              <a:t>Personalized AI responses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Computer vision as disability aid</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normAutofit lnSpcReduction="10000"/>
          </a:bodyPr>
          <a:lstStyle/>
          <a:p>
            <a:pPr lvl="0"/>
            <a:r>
              <a:t>Describes pictures to people who are blind or have low vision, and allow them to ask follow up questions. </a:t>
            </a:r>
          </a:p>
          <a:p>
            <a:pPr lvl="0"/>
            <a:r>
              <a:t>Why is it a game changer?</a:t>
            </a:r>
          </a:p>
          <a:p>
            <a:pPr lvl="1"/>
            <a:r>
              <a:t>‘perfect alt’: does not exist.</a:t>
            </a:r>
          </a:p>
          <a:p>
            <a:pPr lvl="1"/>
            <a:r>
              <a:t>you will never know what every single user needs or wants to know about your image </a:t>
            </a:r>
          </a:p>
          <a:p>
            <a:pPr lvl="0"/>
            <a:r>
              <a:t>Let user decide:</a:t>
            </a:r>
          </a:p>
          <a:p>
            <a:pPr lvl="1"/>
            <a:r>
              <a:t>level of detail</a:t>
            </a:r>
          </a:p>
          <a:p>
            <a:pPr lvl="1"/>
            <a:r>
              <a:t>Specific interests</a:t>
            </a:r>
          </a:p>
          <a:p>
            <a:pPr lvl="1"/>
            <a:r>
              <a:t>follow up questions / corrections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Be My AI</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normAutofit lnSpcReduction="10000"/>
          </a:bodyPr>
          <a:lstStyle/>
          <a:p>
            <a:pPr lvl="0"/>
            <a:r>
              <a:t>Part of </a:t>
            </a:r>
            <a:r>
              <a:rPr>
                <a:hlinkClick r:id="rId3"/>
              </a:rPr>
              <a:t>Be My Eyes</a:t>
            </a:r>
            <a:r>
              <a:t> app</a:t>
            </a:r>
          </a:p>
          <a:p>
            <a:pPr lvl="0"/>
            <a:r>
              <a:t>Uses ChatGPT4’s computer vision</a:t>
            </a:r>
          </a:p>
          <a:p>
            <a:pPr lvl="0"/>
            <a:r>
              <a:t>Describe images from anywhere, not just camera:</a:t>
            </a:r>
          </a:p>
          <a:p>
            <a:pPr lvl="1"/>
            <a:r>
              <a:t>Photos app</a:t>
            </a:r>
          </a:p>
          <a:p>
            <a:pPr lvl="1"/>
            <a:r>
              <a:t>Messaging app</a:t>
            </a:r>
          </a:p>
          <a:p>
            <a:pPr lvl="1"/>
            <a:r>
              <a:t>Website (iOS VO: double tab long press &gt; ‘Share’ &gt; ‘Describe with Be My Eyes’)</a:t>
            </a:r>
          </a:p>
          <a:p>
            <a:pPr lvl="0"/>
            <a:r>
              <a:t>Ask follow up questions</a:t>
            </a:r>
          </a:p>
          <a:p>
            <a:pPr lvl="0"/>
            <a:r>
              <a:t>Share chat transcript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Computer vision example: Learning more about an image</a:t>
            </a:r>
          </a:p>
        </p:txBody>
      </p:sp>
      <p:pic>
        <p:nvPicPr>
          <p:cNvPr id="3" name="Picture 1">
            <a:extLst>
              <a:ext uri="{C183D7F6-B498-43B3-948B-1728B52AA6E4}">
                <adec:decorative xmlns:adec="http://schemas.microsoft.com/office/drawing/2017/decorative" val="1"/>
              </a:ext>
            </a:extLst>
          </p:cNvPr>
          <p:cNvPicPr>
            <a:picLocks noGrp="1" noChangeAspect="1"/>
          </p:cNvPicPr>
          <p:nvPr/>
        </p:nvPicPr>
        <p:blipFill>
          <a:blip r:embed="rId3"/>
          <a:stretch>
            <a:fillRect/>
          </a:stretch>
        </p:blipFill>
        <p:spPr bwMode="auto">
          <a:xfrm>
            <a:off x="2260600" y="2247900"/>
            <a:ext cx="2552700" cy="3403600"/>
          </a:xfrm>
          <a:prstGeom prst="rect">
            <a:avLst/>
          </a:prstGeom>
          <a:noFill/>
          <a:ln w="9525">
            <a:noFill/>
            <a:headEnd/>
            <a:tailEnd/>
          </a:ln>
        </p:spPr>
      </p:pic>
      <p:sp>
        <p:nvSpPr>
          <p:cNvPr id="5" name="TextBox 3"/>
          <p:cNvSpPr txBox="1"/>
          <p:nvPr/>
        </p:nvSpPr>
        <p:spPr>
          <a:xfrm>
            <a:off x="1066800" y="5651500"/>
            <a:ext cx="4940300" cy="508000"/>
          </a:xfrm>
          <a:prstGeom prst="rect">
            <a:avLst/>
          </a:prstGeom>
          <a:noFill/>
        </p:spPr>
        <p:txBody>
          <a:bodyPr/>
          <a:lstStyle/>
          <a:p>
            <a:pPr marL="0" lvl="0" indent="0" algn="ctr">
              <a:buNone/>
            </a:pPr>
            <a:r>
              <a:t>Seagull perched on a Pouwhenua</a:t>
            </a:r>
          </a:p>
        </p:txBody>
      </p:sp>
      <p:sp>
        <p:nvSpPr>
          <p:cNvPr id="4" name="Content Placeholder 3">
            <a:extLst>
              <a:ext uri="{FF2B5EF4-FFF2-40B4-BE49-F238E27FC236}">
                <a16:creationId xmlns:a16="http://schemas.microsoft.com/office/drawing/2014/main" id="{6027F5E0-DB39-2717-F371-09B7221E12A5}"/>
              </a:ext>
            </a:extLst>
          </p:cNvPr>
          <p:cNvSpPr>
            <a:spLocks noGrp="1"/>
          </p:cNvSpPr>
          <p:nvPr>
            <p:ph idx="10" hasCustomPrompt="1"/>
          </p:nvPr>
        </p:nvSpPr>
        <p:spPr/>
        <p:txBody>
          <a:bodyPr>
            <a:normAutofit fontScale="92500" lnSpcReduction="20000"/>
          </a:bodyPr>
          <a:lstStyle/>
          <a:p>
            <a:pPr lvl="0"/>
            <a:r>
              <a:t>“The picture shows a clear blue sky with a few trees in the background. In the foreground, there is an ornate, weathered stone carving resembling a Māori design, with a circular hole in the middle and a spiral pattern around it.</a:t>
            </a:r>
          </a:p>
          <a:p>
            <a:pPr lvl="0"/>
            <a:r>
              <a:t>Perched on top of the carving is a white bird with grey wings and a red beak, possibly a seagull. Behind it, on a similar stone post, is another similar bird.” (</a:t>
            </a:r>
            <a:r>
              <a:rPr>
                <a:hlinkClick r:id="rId4"/>
              </a:rPr>
              <a:t>chat log</a:t>
            </a:r>
            <a:r>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9848" y="53351"/>
            <a:ext cx="11122150" cy="1135520"/>
          </a:xfrm>
          <a:prstGeom prst="rect">
            <a:avLst/>
          </a:prstGeom>
        </p:spPr>
        <p:txBody>
          <a:bodyPr>
            <a:normAutofit fontScale="90000"/>
          </a:bodyPr>
          <a:lstStyle/>
          <a:p>
            <a:pPr marL="0" lvl="0" indent="0">
              <a:buNone/>
            </a:pPr>
            <a:r>
              <a:rPr lang="en-US" dirty="0"/>
              <a:t>Computer</a:t>
            </a:r>
            <a:r>
              <a:rPr dirty="0"/>
              <a:t> vision example: </a:t>
            </a:r>
            <a:r>
              <a:rPr lang="en-US" dirty="0"/>
              <a:t>getting it wrong</a:t>
            </a:r>
            <a:r>
              <a:rPr dirty="0"/>
              <a:t> </a:t>
            </a:r>
          </a:p>
        </p:txBody>
      </p:sp>
      <p:sp>
        <p:nvSpPr>
          <p:cNvPr id="4" name="TextBox 3"/>
          <p:cNvSpPr txBox="1"/>
          <p:nvPr/>
        </p:nvSpPr>
        <p:spPr>
          <a:xfrm>
            <a:off x="1054100" y="5740400"/>
            <a:ext cx="11112500" cy="508000"/>
          </a:xfrm>
          <a:prstGeom prst="rect">
            <a:avLst/>
          </a:prstGeom>
          <a:noFill/>
        </p:spPr>
        <p:txBody>
          <a:bodyPr/>
          <a:lstStyle/>
          <a:p>
            <a:pPr marL="0" lvl="0" indent="0" algn="ctr">
              <a:buNone/>
            </a:pPr>
            <a:r>
              <a:t>“How much battery percentage do I have left on my power bank?”</a:t>
            </a:r>
          </a:p>
        </p:txBody>
      </p:sp>
      <p:pic>
        <p:nvPicPr>
          <p:cNvPr id="3" name="Picture 1" descr="A hand holding a power bank showing &quot;%56&quot; on a segmented display. It has USB ports with faint labels that are upside down">
            <a:extLst>
              <a:ext uri="{C183D7F6-B498-43B3-948B-1728B52AA6E4}">
                <adec:decorative xmlns:adec="http://schemas.microsoft.com/office/drawing/2017/decorative" val="0"/>
              </a:ext>
            </a:extLst>
          </p:cNvPr>
          <p:cNvPicPr>
            <a:picLocks noGrp="1" noChangeAspect="1"/>
          </p:cNvPicPr>
          <p:nvPr/>
        </p:nvPicPr>
        <p:blipFill>
          <a:blip r:embed="rId3"/>
          <a:stretch>
            <a:fillRect/>
          </a:stretch>
        </p:blipFill>
        <p:spPr bwMode="auto">
          <a:xfrm>
            <a:off x="4114800" y="1320800"/>
            <a:ext cx="4991100" cy="4419600"/>
          </a:xfrm>
          <a:prstGeom prst="rect">
            <a:avLst/>
          </a:prstGeom>
          <a:noFill/>
          <a:ln w="9525">
            <a:noFill/>
            <a:headEnd/>
            <a:tailEnd/>
          </a:ln>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14:presetBounceEnd="50000">
                                      <p:stCondLst>
                                        <p:cond delay="0"/>
                                      </p:stCondLst>
                                      <p:childTnLst>
                                        <p:animScale p14:bounceEnd="50000">
                                          <p:cBhvr>
                                            <p:cTn id="6" dur="1000" fill="hold"/>
                                            <p:tgtEl>
                                              <p:spTgt spid="3"/>
                                            </p:tgtEl>
                                          </p:cBhvr>
                                          <p:by x="400000" y="400000"/>
                                        </p:animScale>
                                      </p:childTnLst>
                                    </p:cTn>
                                  </p:par>
                                  <p:par>
                                    <p:cTn id="7" presetID="8" presetClass="emph" presetSubtype="0" fill="hold" nodeType="withEffect" p14:presetBounceEnd="50000">
                                      <p:stCondLst>
                                        <p:cond delay="0"/>
                                      </p:stCondLst>
                                      <p:childTnLst>
                                        <p:animRot by="10800000" p14:bounceEnd="50000">
                                          <p:cBhvr>
                                            <p:cTn id="8"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gtEl>
                                          </p:cBhvr>
                                          <p:by x="400000" y="400000"/>
                                        </p:animScale>
                                      </p:childTnLst>
                                    </p:cTn>
                                  </p:par>
                                  <p:par>
                                    <p:cTn id="7" presetID="8" presetClass="emph" presetSubtype="0" fill="hold" nodeType="withEffect">
                                      <p:stCondLst>
                                        <p:cond delay="0"/>
                                      </p:stCondLst>
                                      <p:childTnLst>
                                        <p:animRot by="10800000">
                                          <p:cBhvr>
                                            <p:cTn id="8"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Computer vision in screen readers</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p>
            <a:pPr lvl="0"/>
            <a:r>
              <a:rPr>
                <a:hlinkClick r:id="rId3"/>
              </a:rPr>
              <a:t>PictureSmart AI for JAWS</a:t>
            </a:r>
          </a:p>
          <a:p>
            <a:pPr lvl="1"/>
            <a:r>
              <a:t>Added in </a:t>
            </a:r>
            <a:r>
              <a:rPr>
                <a:hlinkClick r:id="rId4"/>
              </a:rPr>
              <a:t>March 2024 release</a:t>
            </a:r>
          </a:p>
          <a:p>
            <a:pPr lvl="1"/>
            <a:r>
              <a:t>Descriptions provided by ChatGPT4 and Gemini</a:t>
            </a:r>
          </a:p>
          <a:p>
            <a:pPr lvl="1"/>
            <a:r>
              <a:t>Choose short or long description</a:t>
            </a:r>
          </a:p>
          <a:p>
            <a:pPr lvl="1"/>
            <a:r>
              <a:t>Follow up questions feature coming soon</a:t>
            </a:r>
          </a:p>
          <a:p>
            <a:pPr lvl="0"/>
            <a:r>
              <a:t>NVDA addons, such as </a:t>
            </a:r>
            <a:r>
              <a:rPr>
                <a:hlinkClick r:id="rId5"/>
              </a:rPr>
              <a:t>AI Content Describer</a:t>
            </a:r>
          </a:p>
          <a:p>
            <a:pPr lvl="1"/>
            <a:r>
              <a:t>Requires Open AI API key and payment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a:prstGeom prst="rect">
            <a:avLst/>
          </a:prstGeom>
        </p:spPr>
        <p:txBody>
          <a:bodyPr/>
          <a:lstStyle/>
          <a:p>
            <a:pPr marL="0" lvl="0" indent="0">
              <a:buNone/>
            </a:pPr>
            <a:r>
              <a:t>Personalized responses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We learn in different ways</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p>
            <a:pPr lvl="0"/>
            <a:r>
              <a:t>Content should adapt to us rather than vice versa</a:t>
            </a:r>
          </a:p>
          <a:p>
            <a:pPr lvl="0"/>
            <a:r>
              <a:t>AI lets us personalize how information is presented to us</a:t>
            </a:r>
          </a:p>
          <a:p>
            <a:pPr lvl="1"/>
            <a:r>
              <a:t>simplify language,</a:t>
            </a:r>
          </a:p>
          <a:p>
            <a:pPr lvl="1"/>
            <a:r>
              <a:t>summarize it,</a:t>
            </a:r>
          </a:p>
          <a:p>
            <a:pPr lvl="1"/>
            <a:r>
              <a:t>spend more time on certain presumed knowledge,</a:t>
            </a:r>
          </a:p>
          <a:p>
            <a:pPr lvl="1"/>
            <a:r>
              <a:t>and so 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a:prstGeom prst="rect">
            <a:avLst/>
          </a:prstGeom>
        </p:spPr>
        <p:txBody>
          <a:bodyPr/>
          <a:lstStyle/>
          <a:p>
            <a:pPr marL="0" lvl="0" indent="0">
              <a:buNone/>
            </a:pPr>
            <a:r>
              <a:t>AI &amp; existing accessibility support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Example: simplifying WCAG</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normAutofit fontScale="92500" lnSpcReduction="10000"/>
          </a:bodyPr>
          <a:lstStyle/>
          <a:p>
            <a:pPr marL="1270000" lvl="0" indent="0"/>
            <a:r>
              <a:rPr sz="2000" b="1"/>
              <a:t>Me</a:t>
            </a:r>
            <a:r>
              <a:rPr sz="2000"/>
              <a:t>: “Can you explain WCAG success criterion 2.5.1?”</a:t>
            </a:r>
          </a:p>
          <a:p>
            <a:pPr marL="1270000" lvl="0" indent="0"/>
            <a:r>
              <a:rPr sz="2000" b="1"/>
              <a:t>ChatGPT</a:t>
            </a:r>
            <a:r>
              <a:rPr sz="2000"/>
              <a:t>: “… The main requirement is that all functionality that uses multipoint or path-based gestures for operation can also be operated with a single pointer without a path-based gesture…” etc.</a:t>
            </a:r>
          </a:p>
          <a:p>
            <a:pPr marL="1270000" lvl="0" indent="0"/>
            <a:r>
              <a:rPr sz="2000" b="1"/>
              <a:t>Me</a:t>
            </a:r>
            <a:r>
              <a:rPr sz="2000"/>
              <a:t>: “Can you explain it using less complex terminology, to someone who is confused by the term ‘pointer gestures’”</a:t>
            </a:r>
          </a:p>
          <a:p>
            <a:pPr marL="1270000" lvl="0" indent="0"/>
            <a:r>
              <a:rPr sz="2000" b="1"/>
              <a:t>ChatGPT</a:t>
            </a:r>
            <a:r>
              <a:rPr sz="2000"/>
              <a:t>: “… Imagine you’re on a website or using an app. Sometimes, you need to do things like spread two fingers apart on the screen to zoom in, or swipe with your finger to move through pictures. These are called”complex gestures” because they need specific finger movements or more than one finger.</a:t>
            </a:r>
          </a:p>
          <a:p>
            <a:pPr marL="1270000" lvl="0" indent="0"/>
            <a:r>
              <a:rPr sz="2000"/>
              <a:t>But what if someone finds it hard to make these gestures? Maybe they can’t move their fingers that way, or they only have one hand available. This is where the rule comes in. It says that websites and apps should let people do the same things without needing those complex gestures. For example…” – </a:t>
            </a:r>
            <a:r>
              <a:rPr sz="2000">
                <a:hlinkClick r:id="rId3"/>
              </a:rPr>
              <a:t>Chat log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a:prstGeom prst="rect">
            <a:avLst/>
          </a:prstGeom>
        </p:spPr>
        <p:txBody>
          <a:bodyPr/>
          <a:lstStyle/>
          <a:p>
            <a:pPr marL="0" lvl="0" indent="0">
              <a:buNone/>
            </a:pPr>
            <a:r>
              <a:t>AI as recruiter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AI in recruiting procedures</a:t>
            </a:r>
          </a:p>
        </p:txBody>
      </p:sp>
      <p:pic>
        <p:nvPicPr>
          <p:cNvPr id="3" name="Picture 1" descr="Book cover of &quot;The Algorithm&quot;, by Hilke Schellmann. The cover reads: &quot;How AI decides who gets hired, monitored, promoted, fired &amp; why we need to fight back now&quot;."/>
          <p:cNvPicPr>
            <a:picLocks noGrp="1" noChangeAspect="1"/>
          </p:cNvPicPr>
          <p:nvPr/>
        </p:nvPicPr>
        <p:blipFill>
          <a:blip r:embed="rId3"/>
          <a:stretch>
            <a:fillRect/>
          </a:stretch>
        </p:blipFill>
        <p:spPr bwMode="auto">
          <a:xfrm>
            <a:off x="4965700" y="2247900"/>
            <a:ext cx="2247900" cy="3403600"/>
          </a:xfrm>
          <a:prstGeom prst="rect">
            <a:avLst/>
          </a:prstGeom>
          <a:noFill/>
          <a:ln w="9525">
            <a:noFill/>
            <a:headEnd/>
            <a:tailEnd/>
          </a:ln>
        </p:spPr>
      </p:pic>
      <p:sp>
        <p:nvSpPr>
          <p:cNvPr id="4" name="TextBox 3"/>
          <p:cNvSpPr txBox="1"/>
          <p:nvPr/>
        </p:nvSpPr>
        <p:spPr>
          <a:xfrm>
            <a:off x="1066800" y="5651500"/>
            <a:ext cx="10058400" cy="508000"/>
          </a:xfrm>
          <a:prstGeom prst="rect">
            <a:avLst/>
          </a:prstGeom>
          <a:noFill/>
        </p:spPr>
        <p:txBody>
          <a:bodyPr/>
          <a:lstStyle/>
          <a:p>
            <a:pPr marL="0" lvl="0" indent="0" algn="ctr">
              <a:buNone/>
            </a:pPr>
            <a:r>
              <a:t>Recommended reading: </a:t>
            </a:r>
            <a:r>
              <a:rPr>
                <a:hlinkClick r:id="rId4"/>
              </a:rPr>
              <a:t>The Algorithm</a:t>
            </a:r>
            <a:r>
              <a:t>, by Hilke Schellmann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AI in recruiting procedures: risks for people with disabilities</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p>
            <a:pPr lvl="0"/>
            <a:r>
              <a:t>1: General patterns vs. individual variances (one-size-fits-all approach)</a:t>
            </a:r>
          </a:p>
          <a:p>
            <a:pPr lvl="0"/>
            <a:r>
              <a:t>2: Negative scores for disability-related factors</a:t>
            </a:r>
          </a:p>
          <a:p>
            <a:pPr lvl="0"/>
            <a:r>
              <a:t>3: AI technology as ‘black box’</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a:prstGeom prst="rect">
            <a:avLst/>
          </a:prstGeom>
        </p:spPr>
        <p:txBody>
          <a:bodyPr/>
          <a:lstStyle/>
          <a:p>
            <a:pPr marL="0" lvl="0" indent="0">
              <a:buNone/>
            </a:pPr>
            <a:r>
              <a:t>Using AI to create accessible content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AI as accessibility ‘expert’</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normAutofit fontScale="92500" lnSpcReduction="20000"/>
          </a:bodyPr>
          <a:lstStyle/>
          <a:p>
            <a:pPr lvl="0"/>
            <a:r>
              <a:t>Most GPT chat flavors will handle basic accessibility related requests well</a:t>
            </a:r>
          </a:p>
          <a:p>
            <a:pPr lvl="0"/>
            <a:r>
              <a:t>ChatGPT ‘passed’ my job interview</a:t>
            </a:r>
            <a:br/>
            <a:endParaRPr/>
          </a:p>
          <a:p>
            <a:pPr lvl="0"/>
            <a:r>
              <a:t>Ask it to:</a:t>
            </a:r>
          </a:p>
          <a:p>
            <a:pPr lvl="1"/>
            <a:r>
              <a:t>explain accessibility concepts</a:t>
            </a:r>
          </a:p>
          <a:p>
            <a:pPr lvl="1"/>
            <a:r>
              <a:t>find accessibility issues in your code and recommend fixes</a:t>
            </a:r>
          </a:p>
          <a:p>
            <a:pPr lvl="1"/>
            <a:r>
              <a:t>Write accessible code</a:t>
            </a:r>
          </a:p>
          <a:p>
            <a:pPr lvl="1"/>
            <a:r>
              <a:t>test plans</a:t>
            </a:r>
          </a:p>
          <a:p>
            <a:pPr lvl="1"/>
            <a:r>
              <a:t>testing bookmarklets</a:t>
            </a:r>
          </a:p>
          <a:p>
            <a:pPr lvl="1"/>
            <a:r>
              <a:t>JAWS scripts</a:t>
            </a:r>
          </a:p>
          <a:p>
            <a:pPr lvl="1"/>
            <a:r>
              <a:t>etc.</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GitHub Copilot: what can it do?</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p>
            <a:pPr lvl="0"/>
            <a:r>
              <a:rPr>
                <a:hlinkClick r:id="rId3"/>
              </a:rPr>
              <a:t>Article: Prompting GitHub Copilot Chat to become your personal AI assistant for accessibility</a:t>
            </a:r>
          </a:p>
          <a:p>
            <a:pPr lvl="0"/>
            <a:r>
              <a:t>Answer questions</a:t>
            </a:r>
          </a:p>
          <a:p>
            <a:pPr lvl="0"/>
            <a:r>
              <a:t>Explain what selected code does</a:t>
            </a:r>
          </a:p>
          <a:p>
            <a:pPr lvl="0"/>
            <a:r>
              <a:t>Fix selected code</a:t>
            </a:r>
          </a:p>
          <a:p>
            <a:pPr lvl="0"/>
            <a:r>
              <a:t>Recommend new code</a:t>
            </a:r>
          </a:p>
          <a:p>
            <a:pPr lvl="0"/>
            <a:r>
              <a:t>Learn from your coding habits and project context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Why you shouldn’t fully outsource accessibility to an AI</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p>
            <a:pPr lvl="0"/>
            <a:r>
              <a:t>Most code out there is not accessible, so how could a model trained on it be?</a:t>
            </a:r>
          </a:p>
          <a:p>
            <a:pPr lvl="0"/>
            <a:r>
              <a:t>Good for smoothing over small knowledge gaps, not big ones</a:t>
            </a:r>
          </a:p>
          <a:p>
            <a:pPr lvl="0"/>
            <a:r>
              <a:t>Mistakes hard to catch due to eloquence and (over)confidence of response</a:t>
            </a:r>
          </a:p>
          <a:p>
            <a:pPr lvl="0"/>
            <a:r>
              <a:t>Human expertise still needed, or you’ll crash</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(Almost) everyone is experimenting with AI. So is TPGi</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normAutofit fontScale="92500" lnSpcReduction="10000"/>
          </a:bodyPr>
          <a:lstStyle/>
          <a:p>
            <a:pPr lvl="0"/>
            <a:r>
              <a:t>We’re exploring,</a:t>
            </a:r>
          </a:p>
          <a:p>
            <a:pPr lvl="0"/>
            <a:r>
              <a:t>Looking into possibilities:</a:t>
            </a:r>
          </a:p>
          <a:p>
            <a:pPr lvl="1"/>
            <a:r>
              <a:t>Wealth of data for training: knowledge base, Tutor, engagement audit data, helpdesk tickets</a:t>
            </a:r>
          </a:p>
          <a:p>
            <a:pPr lvl="1"/>
            <a:r>
              <a:t>ARC KnowledgeBase Companion</a:t>
            </a:r>
          </a:p>
          <a:p>
            <a:pPr lvl="1"/>
            <a:r>
              <a:t>Using AI to perform automated rules and assist manual testers</a:t>
            </a:r>
          </a:p>
          <a:p>
            <a:pPr lvl="0"/>
            <a:r>
              <a:t>Keep an eye on our technical blog: </a:t>
            </a:r>
            <a:r>
              <a:rPr>
                <a:hlinkClick r:id="rId3"/>
              </a:rPr>
              <a:t>tpgi.com/blog</a:t>
            </a:r>
          </a:p>
        </p:txBody>
      </p:sp>
      <p:pic>
        <p:nvPicPr>
          <p:cNvPr id="4" name="Picture 1">
            <a:extLst>
              <a:ext uri="{C183D7F6-B498-43B3-948B-1728B52AA6E4}">
                <adec:decorative xmlns:adec="http://schemas.microsoft.com/office/drawing/2017/decorative" val="1"/>
              </a:ext>
            </a:extLst>
          </p:cNvPr>
          <p:cNvPicPr>
            <a:picLocks noGrp="1" noChangeAspect="1"/>
          </p:cNvPicPr>
          <p:nvPr/>
        </p:nvPicPr>
        <p:blipFill>
          <a:blip r:embed="rId4"/>
          <a:stretch>
            <a:fillRect/>
          </a:stretch>
        </p:blipFill>
        <p:spPr bwMode="auto">
          <a:xfrm>
            <a:off x="6172200" y="2565400"/>
            <a:ext cx="4940300" cy="2781300"/>
          </a:xfrm>
          <a:prstGeom prst="rect">
            <a:avLst/>
          </a:prstGeom>
          <a:noFill/>
          <a:ln w="9525">
            <a:noFill/>
            <a:headEnd/>
            <a:tailEnd/>
          </a:ln>
        </p:spPr>
      </p:pic>
      <p:sp>
        <p:nvSpPr>
          <p:cNvPr id="5" name="TextBox 3"/>
          <p:cNvSpPr txBox="1"/>
          <p:nvPr/>
        </p:nvSpPr>
        <p:spPr>
          <a:xfrm>
            <a:off x="6172200" y="5651500"/>
            <a:ext cx="4940300" cy="508000"/>
          </a:xfrm>
          <a:prstGeom prst="rect">
            <a:avLst/>
          </a:prstGeom>
          <a:noFill/>
        </p:spPr>
        <p:txBody>
          <a:bodyPr/>
          <a:lstStyle/>
          <a:p>
            <a:pPr marL="0" lvl="0" indent="0" algn="ctr">
              <a:buNone/>
            </a:pPr>
            <a:r>
              <a:t>ARC KB Companion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a:prstGeom prst="rect">
            <a:avLst/>
          </a:prstGeom>
        </p:spPr>
        <p:txBody>
          <a:bodyPr/>
          <a:lstStyle/>
          <a:p>
            <a:pPr marL="0" lvl="0" indent="0">
              <a:buNone/>
            </a:pPr>
            <a:r>
              <a:t>Wrap-up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AI definition</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p>
            <a:pPr lvl="0"/>
            <a:r>
              <a:t>“Artificial Intelligence (AI) refers to the development of computer systems that can perform tasks that typically require human intelligence.”</a:t>
            </a:r>
          </a:p>
          <a:p>
            <a:pPr lvl="1"/>
            <a:r>
              <a:t>– ChatGPT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Take away points about AI in A11Y</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p>
            <a:pPr lvl="0"/>
            <a:r>
              <a:t>It’s all good, it’s all bad, it’s all ugly</a:t>
            </a:r>
          </a:p>
          <a:p>
            <a:pPr lvl="0"/>
            <a:r>
              <a:t>Can hugely improve independence for people with disabilities</a:t>
            </a:r>
          </a:p>
          <a:p>
            <a:pPr lvl="0"/>
            <a:r>
              <a:t>Can work against PWDs through exclusion or biases inherited from training data</a:t>
            </a:r>
          </a:p>
          <a:p>
            <a:pPr lvl="0"/>
            <a:r>
              <a:t>Can be a great teaching tool for creating accessible content in a more productive way</a:t>
            </a:r>
          </a:p>
          <a:p>
            <a:pPr lvl="0"/>
            <a:r>
              <a:t>‘Human in the loop’ always needed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Get in touch</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p>
            <a:pPr lvl="0"/>
            <a:r>
              <a:t>Ricky Onsman </a:t>
            </a:r>
            <a:r>
              <a:rPr>
                <a:hlinkClick r:id="rId3"/>
              </a:rPr>
              <a:t>@onsman@aus.social</a:t>
            </a:r>
          </a:p>
          <a:p>
            <a:pPr lvl="0"/>
            <a:r>
              <a:t>Hans Hillen: </a:t>
            </a:r>
            <a:r>
              <a:rPr>
                <a:hlinkClick r:id="rId4"/>
              </a:rPr>
              <a:t>@hhillen@mastodon.social</a:t>
            </a:r>
          </a:p>
          <a:p>
            <a:pPr lvl="0"/>
            <a:r>
              <a:t>TPGi technical blog: </a:t>
            </a:r>
            <a:r>
              <a:rPr>
                <a:hlinkClick r:id="rId5"/>
              </a:rPr>
              <a:t>www.tpgi.com/technical</a:t>
            </a:r>
          </a:p>
          <a:p>
            <a:pPr lvl="0"/>
            <a:r>
              <a:t>TPGi Knowledge Center newsletter: email </a:t>
            </a:r>
            <a:r>
              <a:rPr>
                <a:hlinkClick r:id="rId6"/>
              </a:rPr>
              <a:t>knowlege@tpgi.com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AI technologies</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normAutofit fontScale="92500" lnSpcReduction="10000"/>
          </a:bodyPr>
          <a:lstStyle/>
          <a:p>
            <a:pPr lvl="0"/>
            <a:r>
              <a:rPr b="1"/>
              <a:t>Machine Learning</a:t>
            </a:r>
            <a:r>
              <a:t> uses structured data and algorithms to imitate the way humans learn</a:t>
            </a:r>
          </a:p>
          <a:p>
            <a:pPr lvl="0"/>
            <a:r>
              <a:rPr b="1"/>
              <a:t>Natural Language Processing</a:t>
            </a:r>
            <a:r>
              <a:t> allows computers to engage with humans in conversational language</a:t>
            </a:r>
          </a:p>
          <a:p>
            <a:pPr lvl="0"/>
            <a:r>
              <a:rPr b="1"/>
              <a:t>Large Language Models</a:t>
            </a:r>
            <a:r>
              <a:t> work off very large datasets to produce content humans can comprehend</a:t>
            </a:r>
          </a:p>
          <a:p>
            <a:pPr lvl="0"/>
            <a:r>
              <a:rPr b="1"/>
              <a:t>Computer Vision</a:t>
            </a:r>
            <a:r>
              <a:t> enables computers to analyze, recognize and describe images in human terms</a:t>
            </a:r>
          </a:p>
          <a:p>
            <a:pPr lvl="0"/>
            <a:r>
              <a:rPr b="1"/>
              <a:t>Deep Learning</a:t>
            </a:r>
            <a:r>
              <a:t> can learn from unstructured data, increasing scale, depth and complexity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066800" y="365125"/>
            <a:ext cx="10058400" cy="1325563"/>
          </a:xfrm>
          <a:prstGeom prst="rect">
            <a:avLst/>
          </a:prstGeom>
        </p:spPr>
        <p:txBody>
          <a:bodyPr/>
          <a:lstStyle/>
          <a:p>
            <a:pPr marL="0" lvl="0" indent="0">
              <a:buNone/>
            </a:pPr>
            <a:r>
              <a:t>Technology enhanced by AI</a:t>
            </a:r>
          </a:p>
        </p:txBody>
      </p:sp>
      <p:sp>
        <p:nvSpPr>
          <p:cNvPr id="3" name="Content Placeholder 2">
            <a:extLst>
              <a:ext uri="{FF2B5EF4-FFF2-40B4-BE49-F238E27FC236}">
                <a16:creationId xmlns:a16="http://schemas.microsoft.com/office/drawing/2014/main" id="{9809B8B1-BEA4-400F-985B-DEF0895F4182}"/>
              </a:ext>
            </a:extLst>
          </p:cNvPr>
          <p:cNvSpPr>
            <a:spLocks noGrp="1"/>
          </p:cNvSpPr>
          <p:nvPr>
            <p:ph idx="1" hasCustomPrompt="1"/>
          </p:nvPr>
        </p:nvSpPr>
        <p:spPr/>
        <p:txBody>
          <a:bodyPr/>
          <a:lstStyle/>
          <a:p>
            <a:pPr lvl="0"/>
            <a:r>
              <a:t>Automatic Captioning</a:t>
            </a:r>
          </a:p>
          <a:p>
            <a:pPr lvl="0"/>
            <a:r>
              <a:t>Automatic Alt Text</a:t>
            </a:r>
          </a:p>
          <a:p>
            <a:pPr lvl="0"/>
            <a:r>
              <a:t>ChatBots</a:t>
            </a:r>
          </a:p>
          <a:p>
            <a:pPr lvl="0"/>
            <a:r>
              <a:t>Predictive Text</a:t>
            </a:r>
          </a:p>
        </p:txBody>
      </p:sp>
      <p:sp>
        <p:nvSpPr>
          <p:cNvPr id="4" name="Content Placeholder 3">
            <a:extLst>
              <a:ext uri="{FF2B5EF4-FFF2-40B4-BE49-F238E27FC236}">
                <a16:creationId xmlns:a16="http://schemas.microsoft.com/office/drawing/2014/main" id="{6027F5E0-DB39-2717-F371-09B7221E12A5}"/>
              </a:ext>
            </a:extLst>
          </p:cNvPr>
          <p:cNvSpPr>
            <a:spLocks noGrp="1"/>
          </p:cNvSpPr>
          <p:nvPr>
            <p:ph idx="10" hasCustomPrompt="1"/>
          </p:nvPr>
        </p:nvSpPr>
        <p:spPr/>
        <p:txBody>
          <a:bodyPr/>
          <a:lstStyle/>
          <a:p>
            <a:pPr lvl="0"/>
            <a:r>
              <a:t>User Interface Customization</a:t>
            </a:r>
          </a:p>
          <a:p>
            <a:pPr lvl="0"/>
            <a:r>
              <a:t>Text-to-Speech</a:t>
            </a:r>
          </a:p>
          <a:p>
            <a:pPr lvl="0"/>
            <a:r>
              <a:t>Speech-to-Text</a:t>
            </a:r>
          </a:p>
          <a:p>
            <a:pPr lvl="0"/>
            <a:r>
              <a:t>Overlays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0F5B4-39D8-4129-9214-8F3393F62F4B}"/>
              </a:ext>
            </a:extLst>
          </p:cNvPr>
          <p:cNvSpPr>
            <a:spLocks noGrp="1"/>
          </p:cNvSpPr>
          <p:nvPr>
            <p:ph type="title" hasCustomPrompt="1"/>
          </p:nvPr>
        </p:nvSpPr>
        <p:spPr>
          <a:xfrm>
            <a:off x="1111584" y="253693"/>
            <a:ext cx="8590556" cy="1325563"/>
          </a:xfrm>
          <a:prstGeom prst="rect">
            <a:avLst/>
          </a:prstGeom>
        </p:spPr>
        <p:txBody>
          <a:bodyPr/>
          <a:lstStyle/>
          <a:p>
            <a:pPr marL="0" lvl="0" indent="0">
              <a:buNone/>
            </a:pPr>
            <a:r>
              <a:t>Overlays and AI</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6|3.9"/>
</p:tagLst>
</file>

<file path=ppt/tags/tag2.xml><?xml version="1.0" encoding="utf-8"?>
<p:tagLst xmlns:a="http://schemas.openxmlformats.org/drawingml/2006/main" xmlns:r="http://schemas.openxmlformats.org/officeDocument/2006/relationships" xmlns:p="http://schemas.openxmlformats.org/presentationml/2006/main">
  <p:tag name="TIMING" val="|11.6|1.7|2.2|1.4|1.7|2.3|1.5|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4.pptx" id="{474F65F4-B1D2-084D-A226-0DDA24225516}" vid="{74DEB7AC-A5FD-BA4F-AE23-197A75618E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F3636D155F344684070AC5E47DF9AF" ma:contentTypeVersion="14" ma:contentTypeDescription="Create a new document." ma:contentTypeScope="" ma:versionID="6ba65782e7cba0a177273e5c3aa03b2e">
  <xsd:schema xmlns:xsd="http://www.w3.org/2001/XMLSchema" xmlns:xs="http://www.w3.org/2001/XMLSchema" xmlns:p="http://schemas.microsoft.com/office/2006/metadata/properties" xmlns:ns2="3a386825-c5ee-4c65-90ef-62faed1edb33" xmlns:ns3="f32f95dd-4e22-4777-bac7-5b55b8121ad2" targetNamespace="http://schemas.microsoft.com/office/2006/metadata/properties" ma:root="true" ma:fieldsID="acb692eb128f22afde373e0515362e41" ns2:_="" ns3:_="">
    <xsd:import namespace="3a386825-c5ee-4c65-90ef-62faed1edb33"/>
    <xsd:import namespace="f32f95dd-4e22-4777-bac7-5b55b8121ad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Shortenedlink" minOccurs="0"/>
                <xsd:element ref="ns2:QRCode" minOccurs="0"/>
                <xsd:element ref="ns2:Removeafte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386825-c5ee-4c65-90ef-62faed1edb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9df455f-ac17-476a-94c9-bef5d4aee76d"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Shortenedlink" ma:index="16" nillable="true" ma:displayName="Shortened Link" ma:description="https://bit.ly/4afpCAs" ma:format="Hyperlink" ma:internalName="Shortenedlink">
      <xsd:complexType>
        <xsd:complexContent>
          <xsd:extension base="dms:URL">
            <xsd:sequence>
              <xsd:element name="Url" type="dms:ValidUrl" minOccurs="0" nillable="true"/>
              <xsd:element name="Description" type="xsd:string" nillable="true"/>
            </xsd:sequence>
          </xsd:extension>
        </xsd:complexContent>
      </xsd:complexType>
    </xsd:element>
    <xsd:element name="QRCode" ma:index="17" nillable="true" ma:displayName="QR Code" ma:format="Thumbnail" ma:internalName="QRCode">
      <xsd:simpleType>
        <xsd:restriction base="dms:Unknown"/>
      </xsd:simpleType>
    </xsd:element>
    <xsd:element name="Removeafter" ma:index="18" nillable="true" ma:displayName="Remove after" ma:format="DateOnly" ma:internalName="Removeafter">
      <xsd:simpleType>
        <xsd:restriction base="dms:DateTime"/>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2f95dd-4e22-4777-bac7-5b55b8121ad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3c6eec-b465-4671-83f8-d4645fcac1b3}" ma:internalName="TaxCatchAll" ma:showField="CatchAllData" ma:web="f32f95dd-4e22-4777-bac7-5b55b8121ad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B5DBB7-BA7E-4D15-934B-2D488963585F}">
  <ds:schemaRefs>
    <ds:schemaRef ds:uri="http://schemas.microsoft.com/sharepoint/v3/contenttype/forms"/>
  </ds:schemaRefs>
</ds:datastoreItem>
</file>

<file path=customXml/itemProps2.xml><?xml version="1.0" encoding="utf-8"?>
<ds:datastoreItem xmlns:ds="http://schemas.openxmlformats.org/officeDocument/2006/customXml" ds:itemID="{210F33FD-E29C-496A-AB3F-4B91C5C4FF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386825-c5ee-4c65-90ef-62faed1edb33"/>
    <ds:schemaRef ds:uri="f32f95dd-4e22-4777-bac7-5b55b8121a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453</TotalTime>
  <Words>8050</Words>
  <Application>Microsoft Office PowerPoint</Application>
  <PresentationFormat>Widescreen</PresentationFormat>
  <Paragraphs>560</Paragraphs>
  <Slides>61</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Open Sans</vt:lpstr>
      <vt:lpstr>SF Mono</vt:lpstr>
      <vt:lpstr>Office Theme</vt:lpstr>
      <vt:lpstr>What AI Can Do For (and To) Web Accessibility</vt:lpstr>
      <vt:lpstr>Slide deck</vt:lpstr>
      <vt:lpstr>In this session:</vt:lpstr>
      <vt:lpstr>About the TPGi Knowledge Center</vt:lpstr>
      <vt:lpstr>AI &amp; existing accessibility support</vt:lpstr>
      <vt:lpstr>AI definition</vt:lpstr>
      <vt:lpstr>AI technologies</vt:lpstr>
      <vt:lpstr>Technology enhanced by AI</vt:lpstr>
      <vt:lpstr>Overlays and AI</vt:lpstr>
      <vt:lpstr>Overlays</vt:lpstr>
      <vt:lpstr>Digital Accessibility Overlays I</vt:lpstr>
      <vt:lpstr>Digital Accessibility Overlays II</vt:lpstr>
      <vt:lpstr>Overlay Criticisms</vt:lpstr>
      <vt:lpstr>Overlay Fact Sheet</vt:lpstr>
      <vt:lpstr>accessiBe</vt:lpstr>
      <vt:lpstr>The accessiBe Claim</vt:lpstr>
      <vt:lpstr>How accessiBe uses AI</vt:lpstr>
      <vt:lpstr>accessWidget in background</vt:lpstr>
      <vt:lpstr>The accessWidget widget</vt:lpstr>
      <vt:lpstr>Automatic Captioning</vt:lpstr>
      <vt:lpstr>Early Captions</vt:lpstr>
      <vt:lpstr>Open Captioned TV</vt:lpstr>
      <vt:lpstr>Speech Recognition I</vt:lpstr>
      <vt:lpstr>Speech Recognition II</vt:lpstr>
      <vt:lpstr>Facebook Captioning</vt:lpstr>
      <vt:lpstr>YouTube Captioning (2)</vt:lpstr>
      <vt:lpstr>Rocket Launch I</vt:lpstr>
      <vt:lpstr>Automatic v. Human</vt:lpstr>
      <vt:lpstr>AI and Alt Text</vt:lpstr>
      <vt:lpstr>AI alt text history I</vt:lpstr>
      <vt:lpstr>AI alt text history II</vt:lpstr>
      <vt:lpstr>AI alt text history III</vt:lpstr>
      <vt:lpstr>Computer vision I</vt:lpstr>
      <vt:lpstr>Computer vision II</vt:lpstr>
      <vt:lpstr>Auto tagging I</vt:lpstr>
      <vt:lpstr>Auto tagging II</vt:lpstr>
      <vt:lpstr>Context I</vt:lpstr>
      <vt:lpstr>Context II</vt:lpstr>
      <vt:lpstr>Human alt text</vt:lpstr>
      <vt:lpstr>Complex images</vt:lpstr>
      <vt:lpstr>AI in personal lives of people with disabilities</vt:lpstr>
      <vt:lpstr>Examples of AI as personal disability aid</vt:lpstr>
      <vt:lpstr>Computer vision as disability aid</vt:lpstr>
      <vt:lpstr>Be My AI</vt:lpstr>
      <vt:lpstr>Computer vision example: Learning more about an image</vt:lpstr>
      <vt:lpstr>Computer vision example: getting it wrong </vt:lpstr>
      <vt:lpstr>Computer vision in screen readers</vt:lpstr>
      <vt:lpstr>Personalized responses</vt:lpstr>
      <vt:lpstr>We learn in different ways</vt:lpstr>
      <vt:lpstr>Example: simplifying WCAG</vt:lpstr>
      <vt:lpstr>AI as recruiter</vt:lpstr>
      <vt:lpstr>AI in recruiting procedures</vt:lpstr>
      <vt:lpstr>AI in recruiting procedures: risks for people with disabilities</vt:lpstr>
      <vt:lpstr>Using AI to create accessible content</vt:lpstr>
      <vt:lpstr>AI as accessibility ‘expert’</vt:lpstr>
      <vt:lpstr>GitHub Copilot: what can it do?</vt:lpstr>
      <vt:lpstr>Why you shouldn’t fully outsource accessibility to an AI</vt:lpstr>
      <vt:lpstr>(Almost) everyone is experimenting with AI. So is TPGi</vt:lpstr>
      <vt:lpstr>Wrap-up</vt:lpstr>
      <vt:lpstr>Take away points about AI in A11Y</vt:lpstr>
      <vt:lpstr>Get in touch</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
  <TotalTime>78</TotalTime>
  <Words>0</Words>
  <Application>Microsoft Macintosh PowerPoint</Application>
  <PresentationFormat>Widescreen</PresentationFormat>
  <Paragraphs>0</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Open Sans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AI Can Do For (and To) Web Accessibility</dc:title>
  <dc:creator>Ricky Onsman, Hans Hillen</dc:creator>
  <cp:keywords/>
  <cp:lastModifiedBy>Anthony Priore</cp:lastModifiedBy>
  <cp:revision>5</cp:revision>
  <dcterms:created xsi:type="dcterms:W3CDTF">2024-05-08T04:40:33Z</dcterms:created>
  <dcterms:modified xsi:type="dcterms:W3CDTF">2024-05-22T19:17:09Z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2024 05/21</vt:lpwstr>
  </property>
  <property fmtid="{D5CDD505-2E9C-101B-9397-08002B2CF9AE}" pid="3" name="format">
    <vt:lpwstr>pptx</vt:lpwstr>
  </property>
</Properties>
</file>