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68" r:id="rId4"/>
    <p:sldId id="260" r:id="rId5"/>
    <p:sldId id="257" r:id="rId6"/>
    <p:sldId id="270" r:id="rId7"/>
    <p:sldId id="258" r:id="rId8"/>
    <p:sldId id="263" r:id="rId9"/>
    <p:sldId id="264" r:id="rId10"/>
    <p:sldId id="265" r:id="rId11"/>
    <p:sldId id="266" r:id="rId12"/>
    <p:sldId id="259" r:id="rId13"/>
    <p:sldId id="271" r:id="rId14"/>
    <p:sldId id="262" r:id="rId15"/>
    <p:sldId id="267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D1AA82-BF71-4D47-A7F2-78C3BC702CFA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65B22-08F9-478E-B63D-21F58ECA3C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2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6472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493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6946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60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746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49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3491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80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395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075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968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393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115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499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65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E65B22-08F9-478E-B63D-21F58ECA3C9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98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0468-0AEA-2E9E-90F0-7C1C764C0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C6512-B193-8455-708D-89400BFF4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621BF-EBED-A507-77B4-570B0B528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D83EC-5089-2C6E-8B30-7ED1D82D6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9B928-9D01-958B-320A-75C5AAB11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624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BB4B4-6168-5BF7-C02A-3DACDC5DD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95D408-1797-83AB-B6E9-9E2D6369E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B218D-2F65-8867-8E6B-92445F2F1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1D907-5F52-78B0-6835-2DF3C713D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AE8BF-E875-F955-491C-460904AC1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56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13B99F-F154-8A37-06C0-C5EF1A019E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689F8-157F-13DC-D685-41596AFA2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57DA9-A3D7-BB07-D415-437B498EC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26C0D4-6469-2B8A-33AF-25E8328D1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9768A-DD7C-DFE0-74D4-852627760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11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7C05E-8652-9CC6-F834-8B490C07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78928E-945A-C5F6-F081-6C3300D16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27450D-92DF-3D4F-032C-1620724DF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6F16F-2D95-5C08-AD45-6460A1776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51712-10D8-5D9E-09ED-6DFCF540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4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2C619-9FE8-8717-806B-15A5BAC9F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787BC-1AAA-7161-F810-FACEF6681E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6D43F-F06E-AD18-FB80-C03189EE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570F4-3B45-1923-6FDE-365741535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08094-483D-DC3E-D235-E80A8E7EA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409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5A6CE-5C88-DF9F-155D-45198E8E9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38D16-E91B-359C-0BBE-745198703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B3DB8-C5B2-DA0C-C3DB-3732B5280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CA8ED1-5CD1-B503-0FD3-AC233E14E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2773E6-716D-1C48-1286-25EA9D519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222D1-EB74-9B99-82CF-66CA0F538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8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0957A-0225-4D08-8535-8C41C080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1CA2A-05D5-6C3E-4648-53C899839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D9D525-3B96-D73F-25A4-A0411971F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18199D-33E9-A00A-A202-A1D98BB9E0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B77E0E-BB75-6287-59CA-CA787ED0ED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FCC44-67EC-8615-8DBF-D803F87C7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5958C8-EE14-F6F2-C05D-E4926BC03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C79576-A30F-4800-D7E3-1B52C4E46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2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2F4DA-2885-C40F-8111-F534089D3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294D60-D131-DD32-F8CB-5D45C057E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E9269B-DE5D-C3C9-24A3-8D08086D6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A1456-AF24-3177-1582-3FB967DC0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08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5F83FE-D22C-483D-25FC-A2A9358A2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92AEF7-A3CA-BBF0-BEC2-8B144BABB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3E99EC-DCEC-D801-B3C5-42EFC8D26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67323-B7D1-BAB3-A2FD-19C0AC4B7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8B3C6-F853-ABA8-F421-1595D8CE9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200AE-B36F-70B3-592C-101B3F955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0D5803-5556-8B27-9131-FD88619F3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1E6CF2-70C2-8AE0-2A49-EA0DA97CC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30D5B0-4C83-CA57-A4DD-E9CA3F19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74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821BE-F023-4D86-5496-38F8C9D99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827DC2-2DA8-0C2E-1A6F-896CDE0F2E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FF7D3D-8189-7277-8A78-04F23DF24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DDA017-008B-8046-5E7D-7F1A9DB5A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471BEF-E0DF-F98A-ABBC-A7F6A07DB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3B68D-B5AC-ECFB-5EFA-B3D7065E7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59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4B8308-4558-4875-B271-02BA6559B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ADA50-5287-5203-645F-E68E22DCD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CC5AA-27B7-237A-AF7E-8B70A5B558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3F16C-7971-4A17-8BDB-A625C6C05F0B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CF6D7-962C-F12B-CF48-5244BCBB0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3625D-3EE6-A81B-8B19-F282730EE6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FF9C1-F10A-4D62-AE67-C1504B68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58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sun.edu/cod/conference/sessions/2023/index.php/public/presentations/view/151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ho.int/news-room/fact-sheets/detail/disability-and-health#:~:text=Key%20facts,earlier%20than%20those%20without%20disabilitie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linkedin.com/pulse/when-comes-accessibility-your-organization-reactive-craig-radford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5A8C6-664A-7B41-1C27-69F2F30EFC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Why is Web Accessibility Important?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3DCA2-B00E-32D7-FCFE-92997011FC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Webinar May 16, 2023</a:t>
            </a:r>
          </a:p>
        </p:txBody>
      </p:sp>
    </p:spTree>
    <p:extLst>
      <p:ext uri="{BB962C8B-B14F-4D97-AF65-F5344CB8AC3E}">
        <p14:creationId xmlns:p14="http://schemas.microsoft.com/office/powerpoint/2010/main" val="37241496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9AEA9-4774-C8CE-982D-E26752FF2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9627"/>
            <a:ext cx="10515600" cy="1325563"/>
          </a:xfrm>
        </p:spPr>
        <p:txBody>
          <a:bodyPr/>
          <a:lstStyle/>
          <a:p>
            <a:r>
              <a:rPr lang="en-US" dirty="0"/>
              <a:t>Personal Story #3:Education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62691-C95E-37EC-1879-2D617628A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60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2C4F2-5FE3-86B4-2C8E-D5312CB40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Story #4:Employment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83A0B-60A3-9D8F-FB17-54977276DF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012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63B08-0933-43AF-F69F-D6E5580C2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5635"/>
            <a:ext cx="10515600" cy="1325563"/>
          </a:xfrm>
        </p:spPr>
        <p:txBody>
          <a:bodyPr/>
          <a:lstStyle/>
          <a:p>
            <a:r>
              <a:rPr lang="en-US" dirty="0"/>
              <a:t>Reactive versus Proactive Approaches to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3ACA40-3132-0DF0-F216-83B6CB2E3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n-US" dirty="0"/>
              <a:t>Reactive: Try to fix problems once found.</a:t>
            </a:r>
          </a:p>
          <a:p>
            <a:r>
              <a:rPr lang="en-US" dirty="0"/>
              <a:t>Proactive: Prevent problems by making products “born accessible” (a term used by </a:t>
            </a:r>
            <a:r>
              <a:rPr lang="en-US" dirty="0" err="1"/>
              <a:t>Benetech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https://bornaccessible.benetech.org/</a:t>
            </a:r>
          </a:p>
          <a:p>
            <a:r>
              <a:rPr lang="en-US" dirty="0"/>
              <a:t>Reactive is more costly over time.</a:t>
            </a:r>
          </a:p>
          <a:p>
            <a:r>
              <a:rPr lang="en-US" dirty="0"/>
              <a:t>Proactive accessibility gives you high ROA (return on accessibility).</a:t>
            </a:r>
          </a:p>
        </p:txBody>
      </p:sp>
    </p:spTree>
    <p:extLst>
      <p:ext uri="{BB962C8B-B14F-4D97-AF65-F5344CB8AC3E}">
        <p14:creationId xmlns:p14="http://schemas.microsoft.com/office/powerpoint/2010/main" val="31770040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E4153-7A91-7C16-5804-1439A8777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TPGI Proactive versus Reactive Chart, Retrieved from https://www.tpgi.com/arc-platform/monitoring/</a:t>
            </a:r>
          </a:p>
        </p:txBody>
      </p:sp>
      <p:pic>
        <p:nvPicPr>
          <p:cNvPr id="2050" name="Picture 2" descr="Chart demonstrating the level of effort for two opposing management styles (Proactive versus Reactive) across the SDLC (plan/design, develop/build, test, deploy/release, monitor, and remediation). Proactive shows higher level of effort in the early stages of plan/design but overall reduced efforts over time versus &quot;reactive&quot; which shows less effort in the early stages but significantly more ongoing remediation effort. ">
            <a:extLst>
              <a:ext uri="{FF2B5EF4-FFF2-40B4-BE49-F238E27FC236}">
                <a16:creationId xmlns:a16="http://schemas.microsoft.com/office/drawing/2014/main" id="{5E8ED00E-21CF-3424-79CA-A7007D8E9F8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408" y="1825625"/>
            <a:ext cx="792918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7149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76115-55B6-12F6-27DC-8989AC65C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Search with JAWS Demo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B7EAC-5333-EDCC-5CD3-6839AA4DF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409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7EFF-7EAE-6BC4-3E82-B1B8CFF93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 Part of the Solution in Less than 5 Minutes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22B4B-E860-F7EC-E0B4-250A1E579E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Alt text.</a:t>
            </a:r>
          </a:p>
        </p:txBody>
      </p:sp>
    </p:spTree>
    <p:extLst>
      <p:ext uri="{BB962C8B-B14F-4D97-AF65-F5344CB8AC3E}">
        <p14:creationId xmlns:p14="http://schemas.microsoft.com/office/powerpoint/2010/main" val="20245651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36451-41A0-B2A0-2F22-75E619D4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Conclusion: How to Get a Positive Return on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4B8FE-F42E-7482-5948-65463C752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123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Using a proactive, “born accessible” approach:</a:t>
            </a:r>
          </a:p>
          <a:p>
            <a:r>
              <a:rPr lang="en-US" dirty="0"/>
              <a:t>Reduced accessibility cost because it’s integrated into regular processes.</a:t>
            </a:r>
          </a:p>
          <a:p>
            <a:r>
              <a:rPr lang="en-US" dirty="0"/>
              <a:t>Decreased costs of lawsuits.</a:t>
            </a:r>
          </a:p>
          <a:p>
            <a:r>
              <a:rPr lang="en-US" dirty="0"/>
              <a:t>Increased revenue from customers with disabilities.</a:t>
            </a:r>
          </a:p>
          <a:p>
            <a:r>
              <a:rPr lang="en-US" dirty="0"/>
              <a:t>Increased brand loyalty, especially if competitors are less accessible.</a:t>
            </a:r>
          </a:p>
          <a:p>
            <a:r>
              <a:rPr lang="en-US" dirty="0"/>
              <a:t>Increased diversity of talent by leveraging employees with disabilities.</a:t>
            </a:r>
          </a:p>
          <a:p>
            <a:r>
              <a:rPr lang="en-US" dirty="0"/>
              <a:t>Satisfaction of doing the right thing.</a:t>
            </a:r>
          </a:p>
          <a:p>
            <a:r>
              <a:rPr lang="en-US" dirty="0"/>
              <a:t>Net positive ROA.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141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B2702-A6B4-E763-E8FD-635FC514D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Web Accessibility?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C65E7-7A4A-C7AE-2215-E9769E784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Accessible Website: Users with and without disabilities have equal access to the website and the knowledge of how to use it.</a:t>
            </a:r>
          </a:p>
          <a:p>
            <a:r>
              <a:rPr lang="en-US" dirty="0"/>
              <a:t>Assistive Technology: Software or hardware that supports users with disabilities to access technology (screen readers, magnifiers, Braille displays).</a:t>
            </a:r>
          </a:p>
          <a:p>
            <a:r>
              <a:rPr lang="en-US" dirty="0"/>
              <a:t>Accessibility is not limited to hardware and software.</a:t>
            </a:r>
          </a:p>
        </p:txBody>
      </p:sp>
    </p:spTree>
    <p:extLst>
      <p:ext uri="{BB962C8B-B14F-4D97-AF65-F5344CB8AC3E}">
        <p14:creationId xmlns:p14="http://schemas.microsoft.com/office/powerpoint/2010/main" val="1757008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A5D4C-8B8D-03EB-E2F0-0AD2C992B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204" y="365125"/>
            <a:ext cx="10515600" cy="1325563"/>
          </a:xfrm>
        </p:spPr>
        <p:txBody>
          <a:bodyPr/>
          <a:lstStyle/>
          <a:p>
            <a:r>
              <a:rPr lang="en-US" dirty="0"/>
              <a:t>Accessibility Ends with “Y” and Begins with “Why”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EF31E-4B42-98D6-8FC5-A0D8A3B06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1"/>
            <a:r>
              <a:rPr lang="en-US" dirty="0"/>
              <a:t>If you practice accessibility for the right reasons, you get better return on accessibility (ROA).</a:t>
            </a:r>
          </a:p>
          <a:p>
            <a:pPr lvl="1"/>
            <a:r>
              <a:rPr lang="en-US" dirty="0"/>
              <a:t>This term was used at the 2023 CSUN Assistive Technology Conference.</a:t>
            </a:r>
          </a:p>
          <a:p>
            <a:pPr marL="457200" lvl="1" indent="0"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https://www.csun.edu/cod/conference/sessions/2023/index.php/public/presentations/view/1513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151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9472F-2D4E-70DC-66A1-F8908FD0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 Reason for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94958-E0EA-F8B0-E08C-BF706FBB9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It’s the right thing to do.</a:t>
            </a:r>
          </a:p>
        </p:txBody>
      </p:sp>
    </p:spTree>
    <p:extLst>
      <p:ext uri="{BB962C8B-B14F-4D97-AF65-F5344CB8AC3E}">
        <p14:creationId xmlns:p14="http://schemas.microsoft.com/office/powerpoint/2010/main" val="1133055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B22E-2F68-3793-E119-8E8F7418D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Legal Reason for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8D474C-E5A9-0573-F983-5223E9DCA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2119"/>
            <a:ext cx="10515600" cy="4351338"/>
          </a:xfrm>
        </p:spPr>
        <p:txBody>
          <a:bodyPr/>
          <a:lstStyle/>
          <a:p>
            <a:r>
              <a:rPr lang="en-US" dirty="0"/>
              <a:t>ADA and similar regulations require reasonable accommodations including web accessibility.</a:t>
            </a:r>
          </a:p>
          <a:p>
            <a:r>
              <a:rPr lang="en-US" dirty="0"/>
              <a:t>Companies have been sued for inaccessible websites. Read the article below.</a:t>
            </a:r>
          </a:p>
          <a:p>
            <a:pPr marL="0" indent="0">
              <a:buNone/>
            </a:pPr>
            <a:r>
              <a:rPr lang="en-US" dirty="0"/>
              <a:t>https://www.levelaccess.com/blog/title-iii-lawsuits-10-big-companies-sued-over-website-accessibility/</a:t>
            </a:r>
          </a:p>
        </p:txBody>
      </p:sp>
    </p:spTree>
    <p:extLst>
      <p:ext uri="{BB962C8B-B14F-4D97-AF65-F5344CB8AC3E}">
        <p14:creationId xmlns:p14="http://schemas.microsoft.com/office/powerpoint/2010/main" val="260137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55ED5-7B90-D1A8-E239-E86C14313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Guessing Game!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D0490-69E9-8669-4EAE-68674AAD0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chat, guess what percentage of the world population has one or more significant disabilities.</a:t>
            </a:r>
          </a:p>
          <a:p>
            <a:r>
              <a:rPr lang="en-US" dirty="0"/>
              <a:t>Keyboard Shortcut for Chat: </a:t>
            </a:r>
            <a:r>
              <a:rPr lang="en-US" dirty="0" err="1"/>
              <a:t>Alt+H</a:t>
            </a:r>
            <a:r>
              <a:rPr lang="en-US" dirty="0"/>
              <a:t> for Windows, </a:t>
            </a:r>
            <a:r>
              <a:rPr lang="en-US" dirty="0" err="1"/>
              <a:t>Command+Shift+H</a:t>
            </a:r>
            <a:r>
              <a:rPr lang="en-US" dirty="0"/>
              <a:t> for Mac.</a:t>
            </a:r>
          </a:p>
        </p:txBody>
      </p:sp>
    </p:spTree>
    <p:extLst>
      <p:ext uri="{BB962C8B-B14F-4D97-AF65-F5344CB8AC3E}">
        <p14:creationId xmlns:p14="http://schemas.microsoft.com/office/powerpoint/2010/main" val="1495095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12D84-9804-5C1A-D57F-E2E4BE229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Case for 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09796-4345-ABC0-DCFA-1BAA93083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World Health Organization (WHO) estimates 16% of world population, 1.3 billion people, has one or more significant disabilities.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https://www.who.int/news-room/fact-sheets/detail/disability-and-health#:~:text=Key%20facts,earlier%20than%20those%20without%20disabilities</a:t>
            </a:r>
            <a:r>
              <a:rPr lang="en-US" dirty="0"/>
              <a:t>.</a:t>
            </a:r>
          </a:p>
          <a:p>
            <a:r>
              <a:rPr lang="en-US" dirty="0"/>
              <a:t>If they can’t use your service, they won’t generate revenue for you (as a customer, as an employee) even if they want to.</a:t>
            </a:r>
          </a:p>
          <a:p>
            <a:r>
              <a:rPr lang="en-US" dirty="0"/>
              <a:t>Craig Radford’s Dealership Story</a:t>
            </a:r>
          </a:p>
          <a:p>
            <a:pPr marL="0" indent="0">
              <a:buNone/>
            </a:pPr>
            <a:r>
              <a:rPr lang="en-US" sz="18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https://www.linkedin.com/pulse/when-comes-accessibility-your-organization-reactive-craig-radford/</a:t>
            </a:r>
            <a:endParaRPr lang="en-US" dirty="0"/>
          </a:p>
          <a:p>
            <a:r>
              <a:rPr lang="en-US" dirty="0"/>
              <a:t>Accessibility gives you a competitive edge.</a:t>
            </a:r>
          </a:p>
        </p:txBody>
      </p:sp>
    </p:spTree>
    <p:extLst>
      <p:ext uri="{BB962C8B-B14F-4D97-AF65-F5344CB8AC3E}">
        <p14:creationId xmlns:p14="http://schemas.microsoft.com/office/powerpoint/2010/main" val="176606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4663F-5BB6-1266-A60B-ABD9F4EA2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0623"/>
            <a:ext cx="10515600" cy="1325563"/>
          </a:xfrm>
        </p:spPr>
        <p:txBody>
          <a:bodyPr/>
          <a:lstStyle/>
          <a:p>
            <a:r>
              <a:rPr lang="en-US" dirty="0"/>
              <a:t>Personal Story #1: Leisure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D8ED1-705E-556E-353F-99D1740CC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109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E576D-CF1A-5FD2-D5C5-3A59E3CC4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631"/>
            <a:ext cx="10515600" cy="1325563"/>
          </a:xfrm>
        </p:spPr>
        <p:txBody>
          <a:bodyPr/>
          <a:lstStyle/>
          <a:p>
            <a:r>
              <a:rPr lang="en-US" dirty="0"/>
              <a:t>Personal Story #2: Personal Banking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94716-0D0B-F489-4A73-A234BFD14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669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</TotalTime>
  <Words>554</Words>
  <Application>Microsoft Office PowerPoint</Application>
  <PresentationFormat>Widescreen</PresentationFormat>
  <Paragraphs>65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Why is Web Accessibility Important?</vt:lpstr>
      <vt:lpstr>What is Web Accessibility?</vt:lpstr>
      <vt:lpstr>Accessibility Ends with “Y” and Begins with “Why”</vt:lpstr>
      <vt:lpstr>Moral Reason for Accessibility</vt:lpstr>
      <vt:lpstr>Legal Reason for Accessibility</vt:lpstr>
      <vt:lpstr>Guessing Game!</vt:lpstr>
      <vt:lpstr>Business Case for Accessibility</vt:lpstr>
      <vt:lpstr>Personal Story #1: Leisure</vt:lpstr>
      <vt:lpstr>Personal Story #2: Personal Banking</vt:lpstr>
      <vt:lpstr>Personal Story #3:Education</vt:lpstr>
      <vt:lpstr>Personal Story #4:Employment</vt:lpstr>
      <vt:lpstr>Reactive versus Proactive Approaches to Accessibility</vt:lpstr>
      <vt:lpstr>TPGI Proactive versus Reactive Chart, Retrieved from https://www.tpgi.com/arc-platform/monitoring/</vt:lpstr>
      <vt:lpstr>Google Search with JAWS Demo</vt:lpstr>
      <vt:lpstr>Be Part of the Solution in Less than 5 Minutes</vt:lpstr>
      <vt:lpstr>Conclusion: How to Get a Positive Return on Accessibility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AccessibilitWhy</dc:title>
  <dc:creator>Amy Albin</dc:creator>
  <cp:lastModifiedBy>Anthony Priore</cp:lastModifiedBy>
  <cp:revision>47</cp:revision>
  <dcterms:created xsi:type="dcterms:W3CDTF">2023-04-03T14:56:02Z</dcterms:created>
  <dcterms:modified xsi:type="dcterms:W3CDTF">2023-05-15T14:55:14Z</dcterms:modified>
</cp:coreProperties>
</file>